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7" r:id="rId3"/>
    <p:sldId id="268" r:id="rId4"/>
    <p:sldId id="269" r:id="rId5"/>
    <p:sldId id="270" r:id="rId6"/>
    <p:sldId id="271" r:id="rId7"/>
    <p:sldId id="277" r:id="rId8"/>
    <p:sldId id="280" r:id="rId9"/>
    <p:sldId id="281" r:id="rId10"/>
    <p:sldId id="278" r:id="rId11"/>
    <p:sldId id="279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gev, Jonathan" initials="SJ" lastIdx="4" clrIdx="0">
    <p:extLst>
      <p:ext uri="{19B8F6BF-5375-455C-9EA6-DF929625EA0E}">
        <p15:presenceInfo xmlns:p15="http://schemas.microsoft.com/office/powerpoint/2012/main" userId="S-1-5-21-2052111302-1275210071-1644491937-3811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12" d="100"/>
          <a:sy n="112" d="100"/>
        </p:scale>
        <p:origin x="756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February,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Berger et al., Marvell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Berger et al., Marvell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February,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February,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Berger et al., Marvell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February,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Berger et al., Marvell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February,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Berger et al., Marvell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February,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Berger et al., Marvell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February,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Berger et al., Marvell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February,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Berger et al., Marvell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February,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Berger et al., Marvell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February,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Berger et al.,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802.11-18/0461r0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February,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Berger et al., Marvell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VHTz</a:t>
            </a:r>
            <a:r>
              <a:rPr lang="en-GB" dirty="0" smtClean="0"/>
              <a:t> Sounding: </a:t>
            </a:r>
            <a:r>
              <a:rPr lang="en-GB" dirty="0" err="1" smtClean="0"/>
              <a:t>MinToaReady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2018-02-20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7355762"/>
              </p:ext>
            </p:extLst>
          </p:nvPr>
        </p:nvGraphicFramePr>
        <p:xfrm>
          <a:off x="515938" y="2281238"/>
          <a:ext cx="8075612" cy="283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Document" r:id="rId5" imgW="8258040" imgH="2900220" progId="Word.Document.8">
                  <p:embed/>
                </p:oleObj>
              </mc:Choice>
              <mc:Fallback>
                <p:oleObj name="Document" r:id="rId5" imgW="8258040" imgH="290022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81238"/>
                        <a:ext cx="8075612" cy="2833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Definition of Start and End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59623"/>
            <a:ext cx="7770813" cy="217149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MinToaReady</a:t>
            </a:r>
            <a:r>
              <a:rPr lang="en-US" altLang="en-US" dirty="0" smtClean="0"/>
              <a:t> and </a:t>
            </a:r>
            <a:r>
              <a:rPr lang="en-US" dirty="0" err="1"/>
              <a:t>MaxToaAvailable</a:t>
            </a:r>
            <a:r>
              <a:rPr lang="en-US" dirty="0"/>
              <a:t> </a:t>
            </a:r>
            <a:r>
              <a:rPr lang="en-US" dirty="0" smtClean="0"/>
              <a:t>are</a:t>
            </a:r>
            <a:r>
              <a:rPr lang="en-US" altLang="en-US" dirty="0" smtClean="0"/>
              <a:t> measured</a:t>
            </a:r>
            <a:endParaRPr lang="en-US" alt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Starting at t4/t3 and ending at t1/t2 for the initiator and responder respectively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Meets previous criteria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Initiator can use same time start/end points for both timers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Berger et al.,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February, 2018</a:t>
            </a:r>
            <a:endParaRPr lang="en-GB" dirty="0"/>
          </a:p>
        </p:txBody>
      </p:sp>
      <p:cxnSp>
        <p:nvCxnSpPr>
          <p:cNvPr id="34" name="Straight Arrow Connector 33"/>
          <p:cNvCxnSpPr/>
          <p:nvPr/>
        </p:nvCxnSpPr>
        <p:spPr bwMode="auto">
          <a:xfrm flipV="1">
            <a:off x="4830224" y="1936226"/>
            <a:ext cx="3103973" cy="223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41" name="Group 40"/>
          <p:cNvGrpSpPr/>
          <p:nvPr/>
        </p:nvGrpSpPr>
        <p:grpSpPr>
          <a:xfrm>
            <a:off x="1241326" y="1630686"/>
            <a:ext cx="6540450" cy="2331714"/>
            <a:chOff x="1241326" y="1630686"/>
            <a:chExt cx="6540450" cy="2331714"/>
          </a:xfrm>
        </p:grpSpPr>
        <p:grpSp>
          <p:nvGrpSpPr>
            <p:cNvPr id="26" name="Group 25"/>
            <p:cNvGrpSpPr/>
            <p:nvPr/>
          </p:nvGrpSpPr>
          <p:grpSpPr>
            <a:xfrm>
              <a:off x="1363988" y="2018015"/>
              <a:ext cx="6416026" cy="1863904"/>
              <a:chOff x="1363988" y="2483202"/>
              <a:chExt cx="6416026" cy="1863904"/>
            </a:xfrm>
          </p:grpSpPr>
          <p:grpSp>
            <p:nvGrpSpPr>
              <p:cNvPr id="7" name="Group 6"/>
              <p:cNvGrpSpPr>
                <a:grpSpLocks noChangeAspect="1"/>
              </p:cNvGrpSpPr>
              <p:nvPr/>
            </p:nvGrpSpPr>
            <p:grpSpPr>
              <a:xfrm>
                <a:off x="1363988" y="2483202"/>
                <a:ext cx="6416026" cy="1863904"/>
                <a:chOff x="793475" y="4736087"/>
                <a:chExt cx="5832750" cy="1694457"/>
              </a:xfrm>
            </p:grpSpPr>
            <p:sp>
              <p:nvSpPr>
                <p:cNvPr id="8" name="TextBox 7"/>
                <p:cNvSpPr txBox="1"/>
                <p:nvPr/>
              </p:nvSpPr>
              <p:spPr>
                <a:xfrm>
                  <a:off x="4748537" y="6178727"/>
                  <a:ext cx="393231" cy="25181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r>
                    <a:rPr lang="en-US" sz="1200" dirty="0" smtClean="0">
                      <a:solidFill>
                        <a:schemeClr val="tx1"/>
                      </a:solidFill>
                      <a:latin typeface="Calibri" panose="020F0502020204030204" pitchFamily="34" charset="0"/>
                    </a:rPr>
                    <a:t>SIFS</a:t>
                  </a:r>
                  <a:endParaRPr lang="en-US" dirty="0">
                    <a:solidFill>
                      <a:schemeClr val="tx1"/>
                    </a:solidFill>
                    <a:latin typeface="Calibri" panose="020F0502020204030204" pitchFamily="34" charset="0"/>
                  </a:endParaRPr>
                </a:p>
              </p:txBody>
            </p:sp>
            <p:cxnSp>
              <p:nvCxnSpPr>
                <p:cNvPr id="9" name="Straight Connector 8"/>
                <p:cNvCxnSpPr/>
                <p:nvPr/>
              </p:nvCxnSpPr>
              <p:spPr bwMode="auto">
                <a:xfrm>
                  <a:off x="827584" y="5157192"/>
                  <a:ext cx="5798641" cy="14959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0" name="Rectangle 9"/>
                <p:cNvSpPr/>
                <p:nvPr/>
              </p:nvSpPr>
              <p:spPr bwMode="auto">
                <a:xfrm>
                  <a:off x="938940" y="4736087"/>
                  <a:ext cx="1047593" cy="42110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ＭＳ Ｐゴシック" pitchFamily="34" charset="-128"/>
                    </a:rPr>
                    <a:t>NDP-A</a:t>
                  </a:r>
                  <a:endParaRPr kumimoji="0" 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793475" y="5178187"/>
                  <a:ext cx="78880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r>
                    <a:rPr lang="en-US" sz="1400" b="1" dirty="0" smtClean="0">
                      <a:latin typeface="Calibri" panose="020F0502020204030204" pitchFamily="34" charset="0"/>
                    </a:rPr>
                    <a:t>Initiator</a:t>
                  </a:r>
                  <a:endParaRPr lang="en-US" sz="1800" b="1" dirty="0">
                    <a:latin typeface="Calibri" panose="020F0502020204030204" pitchFamily="34" charset="0"/>
                  </a:endParaRPr>
                </a:p>
              </p:txBody>
            </p:sp>
            <p:cxnSp>
              <p:nvCxnSpPr>
                <p:cNvPr id="12" name="Straight Connector 11"/>
                <p:cNvCxnSpPr/>
                <p:nvPr/>
              </p:nvCxnSpPr>
              <p:spPr bwMode="auto">
                <a:xfrm>
                  <a:off x="827584" y="6055549"/>
                  <a:ext cx="5798641" cy="1481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3" name="Rectangle 12"/>
                <p:cNvSpPr/>
                <p:nvPr/>
              </p:nvSpPr>
              <p:spPr bwMode="auto">
                <a:xfrm>
                  <a:off x="3920957" y="5637480"/>
                  <a:ext cx="721895" cy="42110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ＭＳ Ｐゴシック" pitchFamily="34" charset="-128"/>
                    </a:rPr>
                    <a:t>NDP</a:t>
                  </a:r>
                  <a:endParaRPr kumimoji="0" 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793475" y="6076544"/>
                  <a:ext cx="983539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r>
                    <a:rPr lang="en-US" sz="1400" b="1" dirty="0" smtClean="0">
                      <a:latin typeface="Calibri" panose="020F0502020204030204" pitchFamily="34" charset="0"/>
                    </a:rPr>
                    <a:t>Responder</a:t>
                  </a:r>
                  <a:endParaRPr lang="en-US" sz="1800" b="1" dirty="0">
                    <a:latin typeface="Calibri" panose="020F0502020204030204" pitchFamily="34" charset="0"/>
                  </a:endParaRPr>
                </a:p>
              </p:txBody>
            </p:sp>
            <p:cxnSp>
              <p:nvCxnSpPr>
                <p:cNvPr id="15" name="Straight Arrow Connector 14"/>
                <p:cNvCxnSpPr/>
                <p:nvPr/>
              </p:nvCxnSpPr>
              <p:spPr bwMode="auto">
                <a:xfrm>
                  <a:off x="3391567" y="5290268"/>
                  <a:ext cx="52939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/>
                </a:ln>
                <a:effectLst/>
              </p:spPr>
            </p:cxnSp>
            <p:sp>
              <p:nvSpPr>
                <p:cNvPr id="16" name="TextBox 15"/>
                <p:cNvSpPr txBox="1"/>
                <p:nvPr/>
              </p:nvSpPr>
              <p:spPr>
                <a:xfrm>
                  <a:off x="3393248" y="5470783"/>
                  <a:ext cx="43255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r>
                    <a:rPr lang="en-US" sz="1200" dirty="0" smtClean="0">
                      <a:latin typeface="Calibri" panose="020F0502020204030204" pitchFamily="34" charset="0"/>
                    </a:rPr>
                    <a:t>SIFS</a:t>
                  </a:r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7" name="Rectangle 16"/>
                <p:cNvSpPr/>
                <p:nvPr/>
              </p:nvSpPr>
              <p:spPr bwMode="auto">
                <a:xfrm>
                  <a:off x="2567056" y="4736087"/>
                  <a:ext cx="721895" cy="42110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ＭＳ Ｐゴシック" pitchFamily="34" charset="-128"/>
                    </a:rPr>
                    <a:t>NDP</a:t>
                  </a:r>
                  <a:endParaRPr kumimoji="0" 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ＭＳ Ｐゴシック" pitchFamily="34" charset="-128"/>
                  </a:endParaRPr>
                </a:p>
              </p:txBody>
            </p:sp>
            <p:cxnSp>
              <p:nvCxnSpPr>
                <p:cNvPr id="18" name="Straight Arrow Connector 17"/>
                <p:cNvCxnSpPr/>
                <p:nvPr/>
              </p:nvCxnSpPr>
              <p:spPr bwMode="auto">
                <a:xfrm>
                  <a:off x="2041004" y="5296476"/>
                  <a:ext cx="52939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/>
                </a:ln>
                <a:effectLst/>
              </p:spPr>
            </p:cxnSp>
            <p:sp>
              <p:nvSpPr>
                <p:cNvPr id="19" name="TextBox 18"/>
                <p:cNvSpPr txBox="1"/>
                <p:nvPr/>
              </p:nvSpPr>
              <p:spPr>
                <a:xfrm>
                  <a:off x="2111958" y="5476991"/>
                  <a:ext cx="43255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r>
                    <a:rPr lang="en-US" sz="1200" dirty="0" smtClean="0">
                      <a:latin typeface="Calibri" panose="020F0502020204030204" pitchFamily="34" charset="0"/>
                    </a:rPr>
                    <a:t>SIFS</a:t>
                  </a:r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0" name="Rectangle 19"/>
                <p:cNvSpPr/>
                <p:nvPr/>
              </p:nvSpPr>
              <p:spPr bwMode="auto">
                <a:xfrm>
                  <a:off x="5233849" y="5637479"/>
                  <a:ext cx="1047593" cy="42110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ＭＳ Ｐゴシック" pitchFamily="34" charset="-128"/>
                    </a:rPr>
                    <a:t>LMR</a:t>
                  </a:r>
                  <a:endParaRPr kumimoji="0" 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ＭＳ Ｐゴシック" pitchFamily="34" charset="-128"/>
                  </a:endParaRPr>
                </a:p>
              </p:txBody>
            </p:sp>
          </p:grpSp>
          <p:cxnSp>
            <p:nvCxnSpPr>
              <p:cNvPr id="22" name="Straight Arrow Connector 21"/>
              <p:cNvCxnSpPr/>
              <p:nvPr/>
            </p:nvCxnSpPr>
            <p:spPr bwMode="auto">
              <a:xfrm>
                <a:off x="5666071" y="4082245"/>
                <a:ext cx="582329" cy="0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/>
              </a:ln>
              <a:effectLst/>
            </p:spPr>
          </p:cxnSp>
          <p:sp>
            <p:nvSpPr>
              <p:cNvPr id="24" name="TextBox 23"/>
              <p:cNvSpPr txBox="1"/>
              <p:nvPr/>
            </p:nvSpPr>
            <p:spPr>
              <a:xfrm>
                <a:off x="2805571" y="3107541"/>
                <a:ext cx="4325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9pPr>
              </a:lstStyle>
              <a:p>
                <a:r>
                  <a:rPr lang="en-US" sz="12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SIFS</a:t>
                </a:r>
                <a:endParaRPr lang="en-US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296777" y="3107541"/>
                <a:ext cx="4325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9pPr>
              </a:lstStyle>
              <a:p>
                <a:r>
                  <a:rPr lang="en-US" sz="12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SIFS</a:t>
                </a:r>
                <a:endParaRPr lang="en-US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363988" y="2518613"/>
              <a:ext cx="68191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Initiator</a:t>
              </a:r>
              <a:endParaRPr lang="en-US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363988" y="3477571"/>
              <a:ext cx="8552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Responder</a:t>
              </a:r>
              <a:endParaRPr lang="en-US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 bwMode="auto">
            <a:xfrm>
              <a:off x="3309768" y="1821403"/>
              <a:ext cx="0" cy="1918900"/>
            </a:xfrm>
            <a:prstGeom prst="line">
              <a:avLst/>
            </a:prstGeom>
            <a:solidFill>
              <a:srgbClr val="00B8FF"/>
            </a:solidFill>
            <a:ln w="254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3267642" y="3685401"/>
              <a:ext cx="5036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t1/t2</a:t>
              </a:r>
              <a:endParaRPr lang="en-US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>
              <a:off x="4804219" y="1820074"/>
              <a:ext cx="0" cy="1918900"/>
            </a:xfrm>
            <a:prstGeom prst="line">
              <a:avLst/>
            </a:prstGeom>
            <a:solidFill>
              <a:srgbClr val="00B8FF"/>
            </a:solidFill>
            <a:ln w="254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4762093" y="3684072"/>
              <a:ext cx="5036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t3/t4</a:t>
              </a:r>
              <a:endParaRPr lang="en-US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 bwMode="auto">
            <a:xfrm>
              <a:off x="1241326" y="1954254"/>
              <a:ext cx="2042438" cy="431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6" name="TextBox 49"/>
            <p:cNvSpPr txBox="1"/>
            <p:nvPr/>
          </p:nvSpPr>
          <p:spPr>
            <a:xfrm>
              <a:off x="5201261" y="1934076"/>
              <a:ext cx="2580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algn="r"/>
              <a:r>
                <a:rPr lang="en-US" sz="1400" b="1" dirty="0" err="1" smtClean="0">
                  <a:solidFill>
                    <a:schemeClr val="tx1"/>
                  </a:solidFill>
                  <a:latin typeface="Calibri" panose="020F0502020204030204" pitchFamily="34" charset="0"/>
                </a:rPr>
                <a:t>MaxToaAvailable</a:t>
              </a:r>
              <a:r>
                <a:rPr lang="en-US" sz="14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/</a:t>
              </a:r>
              <a:r>
                <a:rPr lang="en-US" sz="14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 </a:t>
              </a:r>
              <a:r>
                <a:rPr lang="en-US" sz="1400" b="1" dirty="0" err="1">
                  <a:solidFill>
                    <a:schemeClr val="tx1"/>
                  </a:solidFill>
                  <a:latin typeface="Calibri" panose="020F0502020204030204" pitchFamily="34" charset="0"/>
                </a:rPr>
                <a:t>MinToaReady</a:t>
              </a:r>
              <a:endParaRPr lang="en-US" sz="14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9" name="TextBox 49"/>
            <p:cNvSpPr txBox="1"/>
            <p:nvPr/>
          </p:nvSpPr>
          <p:spPr>
            <a:xfrm>
              <a:off x="4776233" y="1639423"/>
              <a:ext cx="5452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algn="r"/>
              <a:r>
                <a:rPr lang="en-US" sz="14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Start</a:t>
              </a:r>
              <a:endParaRPr lang="en-US" sz="14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0" name="TextBox 49"/>
            <p:cNvSpPr txBox="1"/>
            <p:nvPr/>
          </p:nvSpPr>
          <p:spPr>
            <a:xfrm>
              <a:off x="2800475" y="1630686"/>
              <a:ext cx="4651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algn="r"/>
              <a:r>
                <a:rPr lang="en-US" sz="14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End</a:t>
              </a:r>
              <a:endParaRPr lang="en-US" sz="14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571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We agree to measure </a:t>
            </a:r>
            <a:r>
              <a:rPr lang="en-US" dirty="0" err="1" smtClean="0"/>
              <a:t>MinToaReady</a:t>
            </a:r>
            <a:r>
              <a:rPr lang="en-US" dirty="0" smtClean="0"/>
              <a:t> and </a:t>
            </a:r>
            <a:r>
              <a:rPr lang="en-US" dirty="0" err="1" smtClean="0"/>
              <a:t>MaxToaAvailable</a:t>
            </a:r>
            <a:r>
              <a:rPr lang="en-US" dirty="0" smtClean="0"/>
              <a:t> starting from t4/t3 in the preceding  sounding sequence to t1/t2 when receiving the new sounding sequence, see slide 10.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 smtClean="0"/>
              <a:t>Y:		/ 	N:		/ 	A: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Berger et al.,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573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VHTz</a:t>
            </a:r>
            <a:r>
              <a:rPr lang="en-US" altLang="en-US" dirty="0" smtClean="0"/>
              <a:t> </a:t>
            </a:r>
            <a:r>
              <a:rPr lang="en-US" altLang="en-US" dirty="0"/>
              <a:t>Sounding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24043"/>
            <a:ext cx="7770813" cy="2507074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Protocol is completely unscheduled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When medium is idle, initiator can send NDP-A followed by NDP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If available, responder replies with NDP within </a:t>
            </a:r>
            <a:r>
              <a:rPr lang="en-US" altLang="en-US" dirty="0" smtClean="0"/>
              <a:t>SIFS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Followed by LMR within SIFS, which contains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Time stamps t2/t3 of this exchange, or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Time stamps t2/t3 of a previous exchange, or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No time stamps, if none are ready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Berger et al.,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February, 2018</a:t>
            </a:r>
            <a:endParaRPr lang="en-GB" dirty="0"/>
          </a:p>
        </p:txBody>
      </p:sp>
      <p:grpSp>
        <p:nvGrpSpPr>
          <p:cNvPr id="29" name="Group 28"/>
          <p:cNvGrpSpPr/>
          <p:nvPr/>
        </p:nvGrpSpPr>
        <p:grpSpPr>
          <a:xfrm>
            <a:off x="1363988" y="1828800"/>
            <a:ext cx="6416026" cy="1863904"/>
            <a:chOff x="1363988" y="1828800"/>
            <a:chExt cx="6416026" cy="1863904"/>
          </a:xfrm>
        </p:grpSpPr>
        <p:grpSp>
          <p:nvGrpSpPr>
            <p:cNvPr id="26" name="Group 25"/>
            <p:cNvGrpSpPr/>
            <p:nvPr/>
          </p:nvGrpSpPr>
          <p:grpSpPr>
            <a:xfrm>
              <a:off x="1363988" y="1828800"/>
              <a:ext cx="6416026" cy="1863904"/>
              <a:chOff x="1363988" y="2483202"/>
              <a:chExt cx="6416026" cy="1863904"/>
            </a:xfrm>
          </p:grpSpPr>
          <p:grpSp>
            <p:nvGrpSpPr>
              <p:cNvPr id="7" name="Group 6"/>
              <p:cNvGrpSpPr>
                <a:grpSpLocks noChangeAspect="1"/>
              </p:cNvGrpSpPr>
              <p:nvPr/>
            </p:nvGrpSpPr>
            <p:grpSpPr>
              <a:xfrm>
                <a:off x="1363988" y="2483202"/>
                <a:ext cx="6416026" cy="1863904"/>
                <a:chOff x="793475" y="4736087"/>
                <a:chExt cx="5832750" cy="1694457"/>
              </a:xfrm>
            </p:grpSpPr>
            <p:sp>
              <p:nvSpPr>
                <p:cNvPr id="8" name="TextBox 7"/>
                <p:cNvSpPr txBox="1"/>
                <p:nvPr/>
              </p:nvSpPr>
              <p:spPr>
                <a:xfrm>
                  <a:off x="4748537" y="6178727"/>
                  <a:ext cx="393231" cy="25181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r>
                    <a:rPr lang="en-US" sz="1200" dirty="0" smtClean="0">
                      <a:solidFill>
                        <a:schemeClr val="tx1"/>
                      </a:solidFill>
                      <a:latin typeface="Calibri" panose="020F0502020204030204" pitchFamily="34" charset="0"/>
                    </a:rPr>
                    <a:t>SIFS</a:t>
                  </a:r>
                  <a:endParaRPr lang="en-US" dirty="0">
                    <a:solidFill>
                      <a:schemeClr val="tx1"/>
                    </a:solidFill>
                    <a:latin typeface="Calibri" panose="020F0502020204030204" pitchFamily="34" charset="0"/>
                  </a:endParaRPr>
                </a:p>
              </p:txBody>
            </p:sp>
            <p:cxnSp>
              <p:nvCxnSpPr>
                <p:cNvPr id="9" name="Straight Connector 8"/>
                <p:cNvCxnSpPr/>
                <p:nvPr/>
              </p:nvCxnSpPr>
              <p:spPr bwMode="auto">
                <a:xfrm>
                  <a:off x="827584" y="5157192"/>
                  <a:ext cx="5798641" cy="14959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0" name="Rectangle 9"/>
                <p:cNvSpPr/>
                <p:nvPr/>
              </p:nvSpPr>
              <p:spPr bwMode="auto">
                <a:xfrm>
                  <a:off x="938940" y="4736087"/>
                  <a:ext cx="1047593" cy="42110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ＭＳ Ｐゴシック" pitchFamily="34" charset="-128"/>
                    </a:rPr>
                    <a:t>NDP-A</a:t>
                  </a:r>
                  <a:endParaRPr kumimoji="0" 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793475" y="5178187"/>
                  <a:ext cx="78880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r>
                    <a:rPr lang="en-US" sz="1400" b="1" dirty="0" smtClean="0">
                      <a:latin typeface="Calibri" panose="020F0502020204030204" pitchFamily="34" charset="0"/>
                    </a:rPr>
                    <a:t>Initiator</a:t>
                  </a:r>
                  <a:endParaRPr lang="en-US" sz="1800" b="1" dirty="0">
                    <a:latin typeface="Calibri" panose="020F0502020204030204" pitchFamily="34" charset="0"/>
                  </a:endParaRPr>
                </a:p>
              </p:txBody>
            </p:sp>
            <p:cxnSp>
              <p:nvCxnSpPr>
                <p:cNvPr id="12" name="Straight Connector 11"/>
                <p:cNvCxnSpPr/>
                <p:nvPr/>
              </p:nvCxnSpPr>
              <p:spPr bwMode="auto">
                <a:xfrm>
                  <a:off x="827584" y="6055549"/>
                  <a:ext cx="5798641" cy="1481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3" name="Rectangle 12"/>
                <p:cNvSpPr/>
                <p:nvPr/>
              </p:nvSpPr>
              <p:spPr bwMode="auto">
                <a:xfrm>
                  <a:off x="3920957" y="5637480"/>
                  <a:ext cx="721895" cy="42110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ＭＳ Ｐゴシック" pitchFamily="34" charset="-128"/>
                    </a:rPr>
                    <a:t>NDP</a:t>
                  </a:r>
                  <a:endParaRPr kumimoji="0" 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793475" y="6076544"/>
                  <a:ext cx="983539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r>
                    <a:rPr lang="en-US" sz="1400" b="1" dirty="0" smtClean="0">
                      <a:latin typeface="Calibri" panose="020F0502020204030204" pitchFamily="34" charset="0"/>
                    </a:rPr>
                    <a:t>Responder</a:t>
                  </a:r>
                  <a:endParaRPr lang="en-US" sz="1800" b="1" dirty="0">
                    <a:latin typeface="Calibri" panose="020F0502020204030204" pitchFamily="34" charset="0"/>
                  </a:endParaRPr>
                </a:p>
              </p:txBody>
            </p:sp>
            <p:cxnSp>
              <p:nvCxnSpPr>
                <p:cNvPr id="15" name="Straight Arrow Connector 14"/>
                <p:cNvCxnSpPr/>
                <p:nvPr/>
              </p:nvCxnSpPr>
              <p:spPr bwMode="auto">
                <a:xfrm>
                  <a:off x="3391567" y="5290268"/>
                  <a:ext cx="52939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/>
                </a:ln>
                <a:effectLst/>
              </p:spPr>
            </p:cxnSp>
            <p:sp>
              <p:nvSpPr>
                <p:cNvPr id="16" name="TextBox 15"/>
                <p:cNvSpPr txBox="1"/>
                <p:nvPr/>
              </p:nvSpPr>
              <p:spPr>
                <a:xfrm>
                  <a:off x="3393248" y="5470783"/>
                  <a:ext cx="43255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r>
                    <a:rPr lang="en-US" sz="1200" dirty="0" smtClean="0">
                      <a:latin typeface="Calibri" panose="020F0502020204030204" pitchFamily="34" charset="0"/>
                    </a:rPr>
                    <a:t>SIFS</a:t>
                  </a:r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7" name="Rectangle 16"/>
                <p:cNvSpPr/>
                <p:nvPr/>
              </p:nvSpPr>
              <p:spPr bwMode="auto">
                <a:xfrm>
                  <a:off x="2567056" y="4736087"/>
                  <a:ext cx="721895" cy="42110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ＭＳ Ｐゴシック" pitchFamily="34" charset="-128"/>
                    </a:rPr>
                    <a:t>NDP</a:t>
                  </a:r>
                  <a:endParaRPr kumimoji="0" 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ＭＳ Ｐゴシック" pitchFamily="34" charset="-128"/>
                  </a:endParaRPr>
                </a:p>
              </p:txBody>
            </p:sp>
            <p:cxnSp>
              <p:nvCxnSpPr>
                <p:cNvPr id="18" name="Straight Arrow Connector 17"/>
                <p:cNvCxnSpPr/>
                <p:nvPr/>
              </p:nvCxnSpPr>
              <p:spPr bwMode="auto">
                <a:xfrm>
                  <a:off x="2041004" y="5296476"/>
                  <a:ext cx="52939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/>
                </a:ln>
                <a:effectLst/>
              </p:spPr>
            </p:cxnSp>
            <p:sp>
              <p:nvSpPr>
                <p:cNvPr id="19" name="TextBox 18"/>
                <p:cNvSpPr txBox="1"/>
                <p:nvPr/>
              </p:nvSpPr>
              <p:spPr>
                <a:xfrm>
                  <a:off x="2111958" y="5476991"/>
                  <a:ext cx="43255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r>
                    <a:rPr lang="en-US" sz="1200" dirty="0" smtClean="0">
                      <a:latin typeface="Calibri" panose="020F0502020204030204" pitchFamily="34" charset="0"/>
                    </a:rPr>
                    <a:t>SIFS</a:t>
                  </a:r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0" name="Rectangle 19"/>
                <p:cNvSpPr/>
                <p:nvPr/>
              </p:nvSpPr>
              <p:spPr bwMode="auto">
                <a:xfrm>
                  <a:off x="5233849" y="5637479"/>
                  <a:ext cx="1047593" cy="42110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ＭＳ Ｐゴシック" pitchFamily="34" charset="-128"/>
                    </a:rPr>
                    <a:t>LMR</a:t>
                  </a:r>
                  <a:endParaRPr kumimoji="0" 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ＭＳ Ｐゴシック" pitchFamily="34" charset="-128"/>
                  </a:endParaRPr>
                </a:p>
              </p:txBody>
            </p:sp>
          </p:grpSp>
          <p:cxnSp>
            <p:nvCxnSpPr>
              <p:cNvPr id="22" name="Straight Arrow Connector 21"/>
              <p:cNvCxnSpPr/>
              <p:nvPr/>
            </p:nvCxnSpPr>
            <p:spPr bwMode="auto">
              <a:xfrm>
                <a:off x="5666071" y="4082245"/>
                <a:ext cx="582329" cy="0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/>
              </a:ln>
              <a:effectLst/>
            </p:spPr>
          </p:cxnSp>
          <p:sp>
            <p:nvSpPr>
              <p:cNvPr id="24" name="TextBox 23"/>
              <p:cNvSpPr txBox="1"/>
              <p:nvPr/>
            </p:nvSpPr>
            <p:spPr>
              <a:xfrm>
                <a:off x="2805571" y="3107541"/>
                <a:ext cx="4325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9pPr>
              </a:lstStyle>
              <a:p>
                <a:r>
                  <a:rPr lang="en-US" sz="12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SIFS</a:t>
                </a:r>
                <a:endParaRPr lang="en-US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296777" y="3107541"/>
                <a:ext cx="4325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9pPr>
              </a:lstStyle>
              <a:p>
                <a:r>
                  <a:rPr lang="en-US" sz="12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SIFS</a:t>
                </a:r>
                <a:endParaRPr lang="en-US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363988" y="2329398"/>
              <a:ext cx="68191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Initiator</a:t>
              </a:r>
              <a:endParaRPr lang="en-US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363988" y="3288356"/>
              <a:ext cx="8552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Responder</a:t>
              </a:r>
              <a:endParaRPr lang="en-US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877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Processing </a:t>
            </a:r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0"/>
            <a:ext cx="7770813" cy="2438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Initiator needs feedback from responder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T2 time-of-arrival (</a:t>
            </a:r>
            <a:r>
              <a:rPr lang="en-US" dirty="0" err="1" smtClean="0"/>
              <a:t>ToA</a:t>
            </a:r>
            <a:r>
              <a:rPr lang="en-US" dirty="0" smtClean="0"/>
              <a:t>) of NDP send by initiator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T3 time-of-departure (</a:t>
            </a:r>
            <a:r>
              <a:rPr lang="en-US" dirty="0" err="1" smtClean="0"/>
              <a:t>ToD</a:t>
            </a:r>
            <a:r>
              <a:rPr lang="en-US" dirty="0" smtClean="0"/>
              <a:t>) of NDP send by responder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time available to determine t2 is about 70-80 µs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2·SIFS = 32 </a:t>
            </a:r>
            <a:r>
              <a:rPr lang="en-US" dirty="0"/>
              <a:t>µs</a:t>
            </a: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VHT NDP = 40-52 </a:t>
            </a:r>
            <a:r>
              <a:rPr lang="en-US" dirty="0"/>
              <a:t>µs </a:t>
            </a:r>
            <a:r>
              <a:rPr lang="en-US" dirty="0" smtClean="0"/>
              <a:t>(1-4 LTF)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Berger et al.,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February, 2018</a:t>
            </a:r>
            <a:endParaRPr lang="en-GB" dirty="0"/>
          </a:p>
        </p:txBody>
      </p:sp>
      <p:grpSp>
        <p:nvGrpSpPr>
          <p:cNvPr id="28" name="Group 27"/>
          <p:cNvGrpSpPr/>
          <p:nvPr/>
        </p:nvGrpSpPr>
        <p:grpSpPr>
          <a:xfrm>
            <a:off x="1363193" y="1673284"/>
            <a:ext cx="6416026" cy="2145191"/>
            <a:chOff x="1363193" y="1673284"/>
            <a:chExt cx="6416026" cy="2145191"/>
          </a:xfrm>
        </p:grpSpPr>
        <p:grpSp>
          <p:nvGrpSpPr>
            <p:cNvPr id="32" name="Group 31"/>
            <p:cNvGrpSpPr>
              <a:grpSpLocks noChangeAspect="1"/>
            </p:cNvGrpSpPr>
            <p:nvPr/>
          </p:nvGrpSpPr>
          <p:grpSpPr>
            <a:xfrm>
              <a:off x="1363193" y="1828800"/>
              <a:ext cx="6416026" cy="1863904"/>
              <a:chOff x="838200" y="4434184"/>
              <a:chExt cx="6416026" cy="1863904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838200" y="4434184"/>
                <a:ext cx="6416026" cy="1863904"/>
                <a:chOff x="1363988" y="1828800"/>
                <a:chExt cx="6416026" cy="1863904"/>
              </a:xfrm>
            </p:grpSpPr>
            <p:grpSp>
              <p:nvGrpSpPr>
                <p:cNvPr id="8" name="Group 7"/>
                <p:cNvGrpSpPr/>
                <p:nvPr/>
              </p:nvGrpSpPr>
              <p:grpSpPr>
                <a:xfrm>
                  <a:off x="1363988" y="1828800"/>
                  <a:ext cx="6416026" cy="1863904"/>
                  <a:chOff x="1363988" y="2483202"/>
                  <a:chExt cx="6416026" cy="1863904"/>
                </a:xfrm>
              </p:grpSpPr>
              <p:grpSp>
                <p:nvGrpSpPr>
                  <p:cNvPr id="11" name="Group 10"/>
                  <p:cNvGrpSpPr>
                    <a:grpSpLocks noChangeAspect="1"/>
                  </p:cNvGrpSpPr>
                  <p:nvPr/>
                </p:nvGrpSpPr>
                <p:grpSpPr>
                  <a:xfrm>
                    <a:off x="1363988" y="2483202"/>
                    <a:ext cx="6416026" cy="1863904"/>
                    <a:chOff x="793475" y="4736087"/>
                    <a:chExt cx="5832750" cy="1694457"/>
                  </a:xfrm>
                </p:grpSpPr>
                <p:sp>
                  <p:nvSpPr>
                    <p:cNvPr id="15" name="TextBox 14"/>
                    <p:cNvSpPr txBox="1"/>
                    <p:nvPr/>
                  </p:nvSpPr>
                  <p:spPr>
                    <a:xfrm>
                      <a:off x="4748537" y="6178727"/>
                      <a:ext cx="393231" cy="25181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>
                      <a:defPPr>
                        <a:defRPr lang="en-GB"/>
                      </a:defPPr>
                      <a:lvl1pPr algn="l" defTabSz="44926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1pPr>
                      <a:lvl2pPr marL="742950" indent="-285750" algn="l" defTabSz="44926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2pPr>
                      <a:lvl3pPr marL="1143000" indent="-228600" algn="l" defTabSz="44926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3pPr>
                      <a:lvl4pPr marL="1600200" indent="-228600" algn="l" defTabSz="44926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4pPr>
                      <a:lvl5pPr marL="2057400" indent="-228600" algn="l" defTabSz="44926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9pPr>
                    </a:lstStyle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SIFS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p:txBody>
                </p:sp>
                <p:cxnSp>
                  <p:nvCxnSpPr>
                    <p:cNvPr id="16" name="Straight Connector 15"/>
                    <p:cNvCxnSpPr/>
                    <p:nvPr/>
                  </p:nvCxnSpPr>
                  <p:spPr bwMode="auto">
                    <a:xfrm>
                      <a:off x="827584" y="5157192"/>
                      <a:ext cx="5798641" cy="14959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sp>
                  <p:nvSpPr>
                    <p:cNvPr id="17" name="Rectangle 16"/>
                    <p:cNvSpPr/>
                    <p:nvPr/>
                  </p:nvSpPr>
                  <p:spPr bwMode="auto">
                    <a:xfrm>
                      <a:off x="938940" y="4736087"/>
                      <a:ext cx="1047593" cy="421105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GB"/>
                      </a:defPPr>
                      <a:lvl1pPr algn="l" defTabSz="44926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1pPr>
                      <a:lvl2pPr marL="742950" indent="-285750" algn="l" defTabSz="44926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2pPr>
                      <a:lvl3pPr marL="1143000" indent="-228600" algn="l" defTabSz="44926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3pPr>
                      <a:lvl4pPr marL="1600200" indent="-228600" algn="l" defTabSz="44926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4pPr>
                      <a:lvl5pPr marL="2057400" indent="-228600" algn="l" defTabSz="44926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9pPr>
                    </a:lstStyle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34" charset="-128"/>
                        </a:rPr>
                        <a:t>NDP-A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itchFamily="34" charset="-128"/>
                      </a:endParaRPr>
                    </a:p>
                  </p:txBody>
                </p:sp>
                <p:sp>
                  <p:nvSpPr>
                    <p:cNvPr id="18" name="TextBox 17"/>
                    <p:cNvSpPr txBox="1"/>
                    <p:nvPr/>
                  </p:nvSpPr>
                  <p:spPr>
                    <a:xfrm>
                      <a:off x="793475" y="5178187"/>
                      <a:ext cx="788806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>
                      <a:defPPr>
                        <a:defRPr lang="en-GB"/>
                      </a:defPPr>
                      <a:lvl1pPr algn="l" defTabSz="44926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1pPr>
                      <a:lvl2pPr marL="742950" indent="-285750" algn="l" defTabSz="44926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2pPr>
                      <a:lvl3pPr marL="1143000" indent="-228600" algn="l" defTabSz="44926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3pPr>
                      <a:lvl4pPr marL="1600200" indent="-228600" algn="l" defTabSz="44926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4pPr>
                      <a:lvl5pPr marL="2057400" indent="-228600" algn="l" defTabSz="44926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9pPr>
                    </a:lstStyle>
                    <a:p>
                      <a:r>
                        <a:rPr lang="en-US" sz="1400" b="1" dirty="0" smtClean="0">
                          <a:latin typeface="Calibri" panose="020F0502020204030204" pitchFamily="34" charset="0"/>
                        </a:rPr>
                        <a:t>Initiator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p:txBody>
                </p:sp>
                <p:cxnSp>
                  <p:nvCxnSpPr>
                    <p:cNvPr id="19" name="Straight Connector 18"/>
                    <p:cNvCxnSpPr/>
                    <p:nvPr/>
                  </p:nvCxnSpPr>
                  <p:spPr bwMode="auto">
                    <a:xfrm>
                      <a:off x="827584" y="6055549"/>
                      <a:ext cx="5798641" cy="14814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sp>
                  <p:nvSpPr>
                    <p:cNvPr id="20" name="Rectangle 19"/>
                    <p:cNvSpPr/>
                    <p:nvPr/>
                  </p:nvSpPr>
                  <p:spPr bwMode="auto">
                    <a:xfrm>
                      <a:off x="3920957" y="5637480"/>
                      <a:ext cx="721895" cy="421105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GB"/>
                      </a:defPPr>
                      <a:lvl1pPr algn="l" defTabSz="44926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1pPr>
                      <a:lvl2pPr marL="742950" indent="-285750" algn="l" defTabSz="44926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2pPr>
                      <a:lvl3pPr marL="1143000" indent="-228600" algn="l" defTabSz="44926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3pPr>
                      <a:lvl4pPr marL="1600200" indent="-228600" algn="l" defTabSz="44926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4pPr>
                      <a:lvl5pPr marL="2057400" indent="-228600" algn="l" defTabSz="44926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9pPr>
                    </a:lstStyle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34" charset="-128"/>
                        </a:rPr>
                        <a:t>NDP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itchFamily="34" charset="-128"/>
                      </a:endParaRPr>
                    </a:p>
                  </p:txBody>
                </p:sp>
                <p:sp>
                  <p:nvSpPr>
                    <p:cNvPr id="21" name="TextBox 20"/>
                    <p:cNvSpPr txBox="1"/>
                    <p:nvPr/>
                  </p:nvSpPr>
                  <p:spPr>
                    <a:xfrm>
                      <a:off x="793475" y="6076544"/>
                      <a:ext cx="983539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>
                      <a:defPPr>
                        <a:defRPr lang="en-GB"/>
                      </a:defPPr>
                      <a:lvl1pPr algn="l" defTabSz="44926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1pPr>
                      <a:lvl2pPr marL="742950" indent="-285750" algn="l" defTabSz="44926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2pPr>
                      <a:lvl3pPr marL="1143000" indent="-228600" algn="l" defTabSz="44926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3pPr>
                      <a:lvl4pPr marL="1600200" indent="-228600" algn="l" defTabSz="44926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4pPr>
                      <a:lvl5pPr marL="2057400" indent="-228600" algn="l" defTabSz="44926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9pPr>
                    </a:lstStyle>
                    <a:p>
                      <a:r>
                        <a:rPr lang="en-US" sz="1400" b="1" dirty="0" smtClean="0">
                          <a:latin typeface="Calibri" panose="020F0502020204030204" pitchFamily="34" charset="0"/>
                        </a:rPr>
                        <a:t>Responder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p:txBody>
                </p:sp>
                <p:cxnSp>
                  <p:nvCxnSpPr>
                    <p:cNvPr id="22" name="Straight Arrow Connector 21"/>
                    <p:cNvCxnSpPr/>
                    <p:nvPr/>
                  </p:nvCxnSpPr>
                  <p:spPr bwMode="auto">
                    <a:xfrm>
                      <a:off x="3391567" y="5290268"/>
                      <a:ext cx="529390" cy="0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triangle" w="med" len="med"/>
                      <a:tailEnd type="triangle"/>
                    </a:ln>
                    <a:effectLst/>
                  </p:spPr>
                </p:cxnSp>
                <p:sp>
                  <p:nvSpPr>
                    <p:cNvPr id="23" name="TextBox 22"/>
                    <p:cNvSpPr txBox="1"/>
                    <p:nvPr/>
                  </p:nvSpPr>
                  <p:spPr>
                    <a:xfrm>
                      <a:off x="3393248" y="5470783"/>
                      <a:ext cx="432554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>
                      <a:defPPr>
                        <a:defRPr lang="en-GB"/>
                      </a:defPPr>
                      <a:lvl1pPr algn="l" defTabSz="44926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1pPr>
                      <a:lvl2pPr marL="742950" indent="-285750" algn="l" defTabSz="44926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2pPr>
                      <a:lvl3pPr marL="1143000" indent="-228600" algn="l" defTabSz="44926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3pPr>
                      <a:lvl4pPr marL="1600200" indent="-228600" algn="l" defTabSz="44926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4pPr>
                      <a:lvl5pPr marL="2057400" indent="-228600" algn="l" defTabSz="44926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9pPr>
                    </a:lstStyle>
                    <a:p>
                      <a:r>
                        <a:rPr lang="en-US" sz="1200" dirty="0" smtClean="0">
                          <a:latin typeface="Calibri" panose="020F0502020204030204" pitchFamily="34" charset="0"/>
                        </a:rPr>
                        <a:t>SIFS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24" name="Rectangle 23"/>
                    <p:cNvSpPr/>
                    <p:nvPr/>
                  </p:nvSpPr>
                  <p:spPr bwMode="auto">
                    <a:xfrm>
                      <a:off x="2567056" y="4736087"/>
                      <a:ext cx="721895" cy="421105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GB"/>
                      </a:defPPr>
                      <a:lvl1pPr algn="l" defTabSz="44926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1pPr>
                      <a:lvl2pPr marL="742950" indent="-285750" algn="l" defTabSz="44926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2pPr>
                      <a:lvl3pPr marL="1143000" indent="-228600" algn="l" defTabSz="44926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3pPr>
                      <a:lvl4pPr marL="1600200" indent="-228600" algn="l" defTabSz="44926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4pPr>
                      <a:lvl5pPr marL="2057400" indent="-228600" algn="l" defTabSz="44926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9pPr>
                    </a:lstStyle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34" charset="-128"/>
                        </a:rPr>
                        <a:t>NDP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itchFamily="34" charset="-128"/>
                      </a:endParaRPr>
                    </a:p>
                  </p:txBody>
                </p:sp>
                <p:cxnSp>
                  <p:nvCxnSpPr>
                    <p:cNvPr id="25" name="Straight Arrow Connector 24"/>
                    <p:cNvCxnSpPr/>
                    <p:nvPr/>
                  </p:nvCxnSpPr>
                  <p:spPr bwMode="auto">
                    <a:xfrm>
                      <a:off x="2041004" y="5296476"/>
                      <a:ext cx="529390" cy="0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triangle" w="med" len="med"/>
                      <a:tailEnd type="triangle"/>
                    </a:ln>
                    <a:effectLst/>
                  </p:spPr>
                </p:cxnSp>
                <p:sp>
                  <p:nvSpPr>
                    <p:cNvPr id="26" name="TextBox 25"/>
                    <p:cNvSpPr txBox="1"/>
                    <p:nvPr/>
                  </p:nvSpPr>
                  <p:spPr>
                    <a:xfrm>
                      <a:off x="2111958" y="5476991"/>
                      <a:ext cx="432554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>
                      <a:defPPr>
                        <a:defRPr lang="en-GB"/>
                      </a:defPPr>
                      <a:lvl1pPr algn="l" defTabSz="44926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1pPr>
                      <a:lvl2pPr marL="742950" indent="-285750" algn="l" defTabSz="44926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2pPr>
                      <a:lvl3pPr marL="1143000" indent="-228600" algn="l" defTabSz="44926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3pPr>
                      <a:lvl4pPr marL="1600200" indent="-228600" algn="l" defTabSz="44926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4pPr>
                      <a:lvl5pPr marL="2057400" indent="-228600" algn="l" defTabSz="44926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9pPr>
                    </a:lstStyle>
                    <a:p>
                      <a:r>
                        <a:rPr lang="en-US" sz="1200" dirty="0" smtClean="0">
                          <a:latin typeface="Calibri" panose="020F0502020204030204" pitchFamily="34" charset="0"/>
                        </a:rPr>
                        <a:t>SIFS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27" name="Rectangle 26"/>
                    <p:cNvSpPr/>
                    <p:nvPr/>
                  </p:nvSpPr>
                  <p:spPr bwMode="auto">
                    <a:xfrm>
                      <a:off x="5233849" y="5637479"/>
                      <a:ext cx="1047593" cy="421105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GB"/>
                      </a:defPPr>
                      <a:lvl1pPr algn="l" defTabSz="44926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1pPr>
                      <a:lvl2pPr marL="742950" indent="-285750" algn="l" defTabSz="44926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2pPr>
                      <a:lvl3pPr marL="1143000" indent="-228600" algn="l" defTabSz="44926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3pPr>
                      <a:lvl4pPr marL="1600200" indent="-228600" algn="l" defTabSz="44926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4pPr>
                      <a:lvl5pPr marL="2057400" indent="-228600" algn="l" defTabSz="44926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2400" kern="1200">
                          <a:solidFill>
                            <a:schemeClr val="bg1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defRPr>
                      </a:lvl9pPr>
                    </a:lstStyle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34" charset="-128"/>
                        </a:rPr>
                        <a:t>LMR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itchFamily="34" charset="-128"/>
                      </a:endParaRPr>
                    </a:p>
                  </p:txBody>
                </p:sp>
              </p:grpSp>
              <p:cxnSp>
                <p:nvCxnSpPr>
                  <p:cNvPr id="12" name="Straight Arrow Connector 11"/>
                  <p:cNvCxnSpPr/>
                  <p:nvPr/>
                </p:nvCxnSpPr>
                <p:spPr bwMode="auto">
                  <a:xfrm>
                    <a:off x="5666071" y="4082245"/>
                    <a:ext cx="582329" cy="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triangle" w="med" len="med"/>
                    <a:tailEnd type="triangle"/>
                  </a:ln>
                  <a:effectLst/>
                </p:spPr>
              </p:cxnSp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2805571" y="3107541"/>
                    <a:ext cx="432554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r>
                      <a:rPr lang="en-US" sz="12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rPr>
                      <a:t>SIFS</a:t>
                    </a:r>
                    <a:endParaRPr lang="en-US" dirty="0">
                      <a:solidFill>
                        <a:schemeClr val="tx1"/>
                      </a:solidFill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4296777" y="3107541"/>
                    <a:ext cx="432554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r>
                      <a:rPr lang="en-US" sz="12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rPr>
                      <a:t>SIFS</a:t>
                    </a:r>
                    <a:endParaRPr lang="en-US" dirty="0">
                      <a:solidFill>
                        <a:schemeClr val="tx1"/>
                      </a:solidFill>
                      <a:latin typeface="Calibri" panose="020F0502020204030204" pitchFamily="34" charset="0"/>
                    </a:endParaRPr>
                  </a:p>
                </p:txBody>
              </p:sp>
            </p:grpSp>
            <p:sp>
              <p:nvSpPr>
                <p:cNvPr id="9" name="TextBox 8"/>
                <p:cNvSpPr txBox="1"/>
                <p:nvPr/>
              </p:nvSpPr>
              <p:spPr>
                <a:xfrm>
                  <a:off x="1363988" y="2329398"/>
                  <a:ext cx="68191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r>
                    <a:rPr lang="en-US" sz="1200" dirty="0" smtClean="0">
                      <a:solidFill>
                        <a:schemeClr val="tx1"/>
                      </a:solidFill>
                      <a:latin typeface="Calibri" panose="020F0502020204030204" pitchFamily="34" charset="0"/>
                    </a:rPr>
                    <a:t>Initiator</a:t>
                  </a:r>
                  <a:endParaRPr lang="en-US" dirty="0">
                    <a:solidFill>
                      <a:schemeClr val="tx1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1363988" y="3288356"/>
                  <a:ext cx="85523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r>
                    <a:rPr lang="en-US" sz="1200" dirty="0" smtClean="0">
                      <a:solidFill>
                        <a:schemeClr val="tx1"/>
                      </a:solidFill>
                      <a:latin typeface="Calibri" panose="020F0502020204030204" pitchFamily="34" charset="0"/>
                    </a:rPr>
                    <a:t>Responder</a:t>
                  </a:r>
                  <a:endParaRPr lang="en-US" dirty="0">
                    <a:solidFill>
                      <a:schemeClr val="tx1"/>
                    </a:solidFill>
                    <a:latin typeface="Calibri" panose="020F0502020204030204" pitchFamily="34" charset="0"/>
                  </a:endParaRPr>
                </a:p>
              </p:txBody>
            </p:sp>
          </p:grpSp>
          <p:cxnSp>
            <p:nvCxnSpPr>
              <p:cNvPr id="29" name="Straight Arrow Connector 28"/>
              <p:cNvCxnSpPr/>
              <p:nvPr/>
            </p:nvCxnSpPr>
            <p:spPr bwMode="auto">
              <a:xfrm>
                <a:off x="3583224" y="4752499"/>
                <a:ext cx="2139388" cy="11731"/>
              </a:xfrm>
              <a:prstGeom prst="straightConnector1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/>
              </a:ln>
              <a:effectLst/>
            </p:spPr>
          </p:cxnSp>
          <p:sp>
            <p:nvSpPr>
              <p:cNvPr id="31" name="TextBox 30"/>
              <p:cNvSpPr txBox="1"/>
              <p:nvPr/>
            </p:nvSpPr>
            <p:spPr>
              <a:xfrm>
                <a:off x="4050479" y="4501200"/>
                <a:ext cx="121353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9pPr>
              </a:lstStyle>
              <a:p>
                <a:r>
                  <a:rPr lang="en-US" sz="1200" b="1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Processing Time</a:t>
                </a:r>
                <a:endParaRPr lang="en-US" sz="1200" b="1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p:grpSp>
        <p:cxnSp>
          <p:nvCxnSpPr>
            <p:cNvPr id="33" name="Straight Connector 32"/>
            <p:cNvCxnSpPr/>
            <p:nvPr/>
          </p:nvCxnSpPr>
          <p:spPr bwMode="auto">
            <a:xfrm>
              <a:off x="3309768" y="1673284"/>
              <a:ext cx="0" cy="1918900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" name="TextBox 33"/>
            <p:cNvSpPr txBox="1"/>
            <p:nvPr/>
          </p:nvSpPr>
          <p:spPr>
            <a:xfrm>
              <a:off x="3267642" y="3537282"/>
              <a:ext cx="3145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t2</a:t>
              </a:r>
              <a:endParaRPr lang="en-US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4800269" y="1677478"/>
              <a:ext cx="0" cy="1918900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4758143" y="3541476"/>
              <a:ext cx="3145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t3</a:t>
              </a:r>
              <a:endParaRPr lang="en-US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6999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Processing </a:t>
            </a:r>
            <a:r>
              <a:rPr lang="en-US" dirty="0" smtClean="0"/>
              <a:t>Time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determine an accurate </a:t>
            </a:r>
            <a:r>
              <a:rPr lang="en-US" dirty="0" err="1"/>
              <a:t>ToA</a:t>
            </a:r>
            <a:r>
              <a:rPr lang="en-US" dirty="0"/>
              <a:t> requires FFT </a:t>
            </a:r>
            <a:r>
              <a:rPr lang="en-US" dirty="0" smtClean="0"/>
              <a:t>processing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Implementations can be in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Hardware (delay on order of 10s of µs)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Firmware/software (delay on order of </a:t>
            </a:r>
            <a:r>
              <a:rPr lang="en-US" dirty="0" err="1" smtClean="0"/>
              <a:t>ms</a:t>
            </a:r>
            <a:r>
              <a:rPr lang="en-US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Processing delay can depend 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Bandwidth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Number or receive antennas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Number of LTF received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Current load of other processing (firmware/software)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Berger et al.,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642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Immediate and Delayed Feedback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February,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Berger et al., Marvell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grpSp>
        <p:nvGrpSpPr>
          <p:cNvPr id="27" name="Group 26"/>
          <p:cNvGrpSpPr/>
          <p:nvPr/>
        </p:nvGrpSpPr>
        <p:grpSpPr>
          <a:xfrm>
            <a:off x="914400" y="2276985"/>
            <a:ext cx="6416025" cy="1298841"/>
            <a:chOff x="914400" y="2276985"/>
            <a:chExt cx="6416025" cy="1298841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951920" y="3275733"/>
              <a:ext cx="6378505" cy="1629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" name="Rectangle 8"/>
            <p:cNvSpPr/>
            <p:nvPr/>
          </p:nvSpPr>
          <p:spPr bwMode="auto">
            <a:xfrm>
              <a:off x="1231234" y="2787214"/>
              <a:ext cx="1054765" cy="4632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Sounding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itchFamily="34" charset="-128"/>
                </a:rPr>
                <a:t>Sequence 1 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34" charset="-128"/>
              </a:endParaRPr>
            </a:p>
          </p:txBody>
        </p:sp>
        <p:sp>
          <p:nvSpPr>
            <p:cNvPr id="10" name="TextBox 44"/>
            <p:cNvSpPr txBox="1"/>
            <p:nvPr/>
          </p:nvSpPr>
          <p:spPr>
            <a:xfrm>
              <a:off x="914400" y="3298827"/>
              <a:ext cx="8082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Time [</a:t>
              </a:r>
              <a:r>
                <a:rPr lang="en-US" sz="1200" dirty="0" err="1" smtClean="0">
                  <a:solidFill>
                    <a:schemeClr val="tx1"/>
                  </a:solidFill>
                  <a:latin typeface="Calibri" panose="020F0502020204030204" pitchFamily="34" charset="0"/>
                </a:rPr>
                <a:t>ms</a:t>
              </a:r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]</a:t>
              </a:r>
              <a:endParaRPr lang="en-US" sz="16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571206" y="2787214"/>
              <a:ext cx="1054765" cy="4632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Sounding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itchFamily="34" charset="-128"/>
                </a:rPr>
                <a:t>Sequence 2 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296580" y="2787214"/>
              <a:ext cx="550309" cy="4632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LMR</a:t>
              </a:r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itchFamily="34" charset="-128"/>
                </a:rPr>
                <a:t> 1 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34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5644667" y="2787214"/>
              <a:ext cx="550309" cy="4632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LMR</a:t>
              </a:r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itchFamily="34" charset="-128"/>
                </a:rPr>
                <a:t> 2 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34" charset="-128"/>
              </a:endParaRPr>
            </a:p>
          </p:txBody>
        </p:sp>
        <p:sp>
          <p:nvSpPr>
            <p:cNvPr id="25" name="TextBox 44"/>
            <p:cNvSpPr txBox="1"/>
            <p:nvPr/>
          </p:nvSpPr>
          <p:spPr>
            <a:xfrm>
              <a:off x="914400" y="2276985"/>
              <a:ext cx="17331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4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Immediate Feedback</a:t>
              </a:r>
              <a:endParaRPr lang="en-US" sz="18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914400" y="4003588"/>
            <a:ext cx="6416025" cy="1268865"/>
            <a:chOff x="914400" y="3862922"/>
            <a:chExt cx="6416025" cy="1268865"/>
          </a:xfrm>
        </p:grpSpPr>
        <p:cxnSp>
          <p:nvCxnSpPr>
            <p:cNvPr id="19" name="Straight Connector 18"/>
            <p:cNvCxnSpPr/>
            <p:nvPr/>
          </p:nvCxnSpPr>
          <p:spPr bwMode="auto">
            <a:xfrm>
              <a:off x="951920" y="4831694"/>
              <a:ext cx="6378505" cy="1629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20" name="Rectangle 19"/>
            <p:cNvSpPr/>
            <p:nvPr/>
          </p:nvSpPr>
          <p:spPr bwMode="auto">
            <a:xfrm>
              <a:off x="1231234" y="4343175"/>
              <a:ext cx="1054765" cy="4632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Sounding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itchFamily="34" charset="-128"/>
                </a:rPr>
                <a:t>Sequence 1 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34" charset="-128"/>
              </a:endParaRPr>
            </a:p>
          </p:txBody>
        </p:sp>
        <p:sp>
          <p:nvSpPr>
            <p:cNvPr id="21" name="TextBox 44"/>
            <p:cNvSpPr txBox="1"/>
            <p:nvPr/>
          </p:nvSpPr>
          <p:spPr>
            <a:xfrm>
              <a:off x="914400" y="4854788"/>
              <a:ext cx="82266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Time [</a:t>
              </a:r>
              <a:r>
                <a:rPr lang="en-US" sz="1200" dirty="0" err="1" smtClean="0">
                  <a:solidFill>
                    <a:schemeClr val="tx1"/>
                  </a:solidFill>
                  <a:latin typeface="Calibri" panose="020F0502020204030204" pitchFamily="34" charset="0"/>
                </a:rPr>
                <a:t>ms</a:t>
              </a:r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]</a:t>
              </a:r>
              <a:endParaRPr lang="en-US" sz="16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4571206" y="4343175"/>
              <a:ext cx="1054765" cy="4632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Sounding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itchFamily="34" charset="-128"/>
                </a:rPr>
                <a:t>Sequence 2 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34" charset="-128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296580" y="4343175"/>
              <a:ext cx="550309" cy="46320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Empty LMR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5644667" y="4343175"/>
              <a:ext cx="550309" cy="463204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LMR</a:t>
              </a:r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itchFamily="34" charset="-128"/>
                </a:rPr>
                <a:t> 1 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34" charset="-128"/>
              </a:endParaRPr>
            </a:p>
          </p:txBody>
        </p:sp>
        <p:sp>
          <p:nvSpPr>
            <p:cNvPr id="26" name="TextBox 44"/>
            <p:cNvSpPr txBox="1"/>
            <p:nvPr/>
          </p:nvSpPr>
          <p:spPr>
            <a:xfrm>
              <a:off x="914400" y="3862922"/>
              <a:ext cx="15281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4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Delayed Feedback</a:t>
              </a:r>
              <a:endParaRPr lang="en-US" sz="18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cxnSp>
        <p:nvCxnSpPr>
          <p:cNvPr id="29" name="Straight Arrow Connector 28"/>
          <p:cNvCxnSpPr/>
          <p:nvPr/>
        </p:nvCxnSpPr>
        <p:spPr bwMode="auto">
          <a:xfrm>
            <a:off x="2298106" y="4402639"/>
            <a:ext cx="2139388" cy="1173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609516" y="4151340"/>
            <a:ext cx="14773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Min Processing Time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30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Delayed Feedback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3375428"/>
            <a:ext cx="7770813" cy="2949172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FTM Setup/Negotiation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Responders declares </a:t>
            </a:r>
            <a:r>
              <a:rPr lang="en-US" sz="1800" dirty="0" err="1" smtClean="0"/>
              <a:t>MinToaReady</a:t>
            </a:r>
            <a:endParaRPr lang="en-US" sz="1800" strike="sngStrike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Tells the initiator when to </a:t>
            </a:r>
            <a:r>
              <a:rPr lang="en-US" sz="1600" dirty="0" smtClean="0">
                <a:solidFill>
                  <a:schemeClr val="tx1"/>
                </a:solidFill>
              </a:rPr>
              <a:t>expect measurement results availability </a:t>
            </a:r>
            <a:endParaRPr lang="en-US" sz="1600" dirty="0">
              <a:solidFill>
                <a:schemeClr val="tx1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After this interval the </a:t>
            </a:r>
            <a:r>
              <a:rPr lang="en-US" sz="1600" dirty="0" smtClean="0"/>
              <a:t>initiator can expect the time stamps t2/t3 to be included in next </a:t>
            </a:r>
            <a:r>
              <a:rPr lang="en-US" sz="1600" dirty="0"/>
              <a:t>LMR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Responder also declares </a:t>
            </a:r>
            <a:r>
              <a:rPr lang="en-US" sz="1800" dirty="0" err="1"/>
              <a:t>MaxToaAvailable</a:t>
            </a:r>
            <a:endParaRPr lang="en-US" sz="18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Tells the initiator </a:t>
            </a:r>
            <a:r>
              <a:rPr lang="en-US" sz="1600" dirty="0" smtClean="0">
                <a:solidFill>
                  <a:schemeClr val="tx1"/>
                </a:solidFill>
              </a:rPr>
              <a:t>for how long will the measurement results t2/t3 of previous sounding sequence instance will </a:t>
            </a:r>
            <a:r>
              <a:rPr lang="en-US" sz="1600" dirty="0">
                <a:solidFill>
                  <a:schemeClr val="tx1"/>
                </a:solidFill>
              </a:rPr>
              <a:t>be </a:t>
            </a:r>
            <a:r>
              <a:rPr lang="en-US" sz="1600" dirty="0" smtClean="0">
                <a:solidFill>
                  <a:schemeClr val="tx1"/>
                </a:solidFill>
              </a:rPr>
              <a:t>stored</a:t>
            </a:r>
            <a:endParaRPr lang="en-US" sz="1600" dirty="0">
              <a:solidFill>
                <a:schemeClr val="tx1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If no subsequent sounding sequence is exchanged for a duration of </a:t>
            </a:r>
            <a:r>
              <a:rPr lang="en-US" sz="1600" dirty="0" err="1" smtClean="0">
                <a:solidFill>
                  <a:schemeClr val="tx1"/>
                </a:solidFill>
              </a:rPr>
              <a:t>MaxToaAvailable</a:t>
            </a:r>
            <a:r>
              <a:rPr lang="en-US" sz="1600" dirty="0" smtClean="0">
                <a:solidFill>
                  <a:schemeClr val="tx1"/>
                </a:solidFill>
              </a:rPr>
              <a:t> past the measurement  responder may discarded t2/t3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Berger et al., Marvell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February, 2018</a:t>
            </a:r>
            <a:endParaRPr lang="en-GB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363988" y="1905000"/>
            <a:ext cx="6416025" cy="1275950"/>
            <a:chOff x="1655625" y="1844824"/>
            <a:chExt cx="5832750" cy="1159984"/>
          </a:xfrm>
        </p:grpSpPr>
        <p:cxnSp>
          <p:nvCxnSpPr>
            <p:cNvPr id="9" name="Straight Connector 8"/>
            <p:cNvCxnSpPr/>
            <p:nvPr/>
          </p:nvCxnSpPr>
          <p:spPr bwMode="auto">
            <a:xfrm>
              <a:off x="1689734" y="2731989"/>
              <a:ext cx="5798641" cy="1481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0" name="Rectangle 9"/>
            <p:cNvSpPr/>
            <p:nvPr/>
          </p:nvSpPr>
          <p:spPr bwMode="auto">
            <a:xfrm>
              <a:off x="1943657" y="2283753"/>
              <a:ext cx="897049" cy="4211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Sounding</a:t>
              </a:r>
            </a:p>
          </p:txBody>
        </p:sp>
        <p:sp>
          <p:nvSpPr>
            <p:cNvPr id="11" name="TextBox 44"/>
            <p:cNvSpPr txBox="1"/>
            <p:nvPr/>
          </p:nvSpPr>
          <p:spPr>
            <a:xfrm>
              <a:off x="1655625" y="2752984"/>
              <a:ext cx="747874" cy="251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Time [</a:t>
              </a:r>
              <a:r>
                <a:rPr lang="en-US" sz="1200" dirty="0" err="1" smtClean="0">
                  <a:solidFill>
                    <a:schemeClr val="tx1"/>
                  </a:solidFill>
                  <a:latin typeface="Calibri" panose="020F0502020204030204" pitchFamily="34" charset="0"/>
                </a:rPr>
                <a:t>ms</a:t>
              </a:r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]</a:t>
              </a:r>
              <a:endParaRPr lang="en-US" sz="16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3555863" y="2283753"/>
              <a:ext cx="3356346" cy="42110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LMR Availability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>
              <a:off x="2829955" y="2010696"/>
              <a:ext cx="801021" cy="597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2829954" y="1851005"/>
              <a:ext cx="4082255" cy="1567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5" name="TextBox 48"/>
            <p:cNvSpPr txBox="1"/>
            <p:nvPr/>
          </p:nvSpPr>
          <p:spPr>
            <a:xfrm>
              <a:off x="2770909" y="2020184"/>
              <a:ext cx="1088410" cy="2798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400" b="1" dirty="0" err="1" smtClean="0">
                  <a:solidFill>
                    <a:schemeClr val="tx1"/>
                  </a:solidFill>
                  <a:latin typeface="Calibri" panose="020F0502020204030204" pitchFamily="34" charset="0"/>
                </a:rPr>
                <a:t>MinToaReady</a:t>
              </a:r>
              <a:endParaRPr lang="en-US" sz="28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6" name="TextBox 49"/>
            <p:cNvSpPr txBox="1"/>
            <p:nvPr/>
          </p:nvSpPr>
          <p:spPr>
            <a:xfrm>
              <a:off x="5651748" y="1844824"/>
              <a:ext cx="1319010" cy="2798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algn="r"/>
              <a:r>
                <a:rPr lang="en-US" sz="1400" b="1" dirty="0" err="1" smtClean="0">
                  <a:solidFill>
                    <a:schemeClr val="tx1"/>
                  </a:solidFill>
                  <a:latin typeface="Calibri" panose="020F0502020204030204" pitchFamily="34" charset="0"/>
                </a:rPr>
                <a:t>MaxToaAvailable</a:t>
              </a:r>
              <a:endParaRPr lang="en-US" sz="28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477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MinToaReady</a:t>
            </a:r>
            <a:r>
              <a:rPr lang="en-US" dirty="0" smtClean="0"/>
              <a:t> and </a:t>
            </a:r>
            <a:r>
              <a:rPr lang="en-US" dirty="0" err="1" smtClean="0"/>
              <a:t>MaxToaAvailable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MinToaReady</a:t>
            </a:r>
            <a:r>
              <a:rPr lang="en-US" dirty="0"/>
              <a:t> </a:t>
            </a:r>
            <a:r>
              <a:rPr lang="en-US" dirty="0" smtClean="0"/>
              <a:t>Definition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Represented as one octet in increments of 100 µs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Range is 0 to 25.5 </a:t>
            </a:r>
            <a:r>
              <a:rPr lang="en-US" dirty="0" err="1" smtClean="0"/>
              <a:t>ms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MaxToaAvailable</a:t>
            </a:r>
            <a:r>
              <a:rPr lang="en-US" dirty="0" smtClean="0"/>
              <a:t> </a:t>
            </a:r>
            <a:r>
              <a:rPr lang="en-US" dirty="0"/>
              <a:t>Definition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Represented as </a:t>
            </a:r>
            <a:r>
              <a:rPr lang="en-US" dirty="0" smtClean="0"/>
              <a:t>a </a:t>
            </a:r>
            <a:r>
              <a:rPr lang="en-US" dirty="0"/>
              <a:t>4 bit</a:t>
            </a:r>
            <a:r>
              <a:rPr lang="en-US" dirty="0" smtClean="0"/>
              <a:t> exponent </a:t>
            </a:r>
            <a:r>
              <a:rPr lang="en-US" dirty="0" err="1" smtClean="0"/>
              <a:t>MaxToaAvailableExp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Value is calculated as </a:t>
            </a:r>
          </a:p>
          <a:p>
            <a:pPr marL="457200" lvl="1" indent="0"/>
            <a:r>
              <a:rPr lang="en-US" dirty="0"/>
              <a:t>	</a:t>
            </a:r>
            <a:r>
              <a:rPr lang="en-US" dirty="0" err="1" smtClean="0"/>
              <a:t>MaxToaAvailable</a:t>
            </a:r>
            <a:r>
              <a:rPr lang="en-US" dirty="0" smtClean="0"/>
              <a:t> = 2^(MaxToaAvailableExp+8) </a:t>
            </a:r>
            <a:r>
              <a:rPr lang="en-US" dirty="0" err="1" smtClean="0"/>
              <a:t>ms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Range </a:t>
            </a:r>
            <a:r>
              <a:rPr lang="en-US" dirty="0"/>
              <a:t>is </a:t>
            </a:r>
            <a:r>
              <a:rPr lang="en-US" dirty="0" smtClean="0">
                <a:solidFill>
                  <a:schemeClr val="tx1"/>
                </a:solidFill>
              </a:rPr>
              <a:t>256 </a:t>
            </a:r>
            <a:r>
              <a:rPr lang="en-US" dirty="0" err="1">
                <a:solidFill>
                  <a:schemeClr val="tx1"/>
                </a:solidFill>
              </a:rPr>
              <a:t>ms</a:t>
            </a:r>
            <a:r>
              <a:rPr lang="en-US" dirty="0">
                <a:solidFill>
                  <a:schemeClr val="tx1"/>
                </a:solidFill>
              </a:rPr>
              <a:t> to </a:t>
            </a:r>
            <a:r>
              <a:rPr lang="en-US" dirty="0" smtClean="0">
                <a:solidFill>
                  <a:schemeClr val="tx1"/>
                </a:solidFill>
              </a:rPr>
              <a:t>140 minutes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Berger et al.,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9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MinToaReady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41350"/>
            <a:ext cx="7770813" cy="2253063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Set by Responder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Processing can start after receiving the NDP (t3)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Needs to have results ready before preparing LMR in next sequence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Used by Initiator to Set Timer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Knows sounding was successful after receiving NDP in reply (t4)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Can only initiate next sounding after timer expires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Berger et al.,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February, 2018</a:t>
            </a:r>
            <a:endParaRPr lang="en-GB" dirty="0"/>
          </a:p>
        </p:txBody>
      </p:sp>
      <p:grpSp>
        <p:nvGrpSpPr>
          <p:cNvPr id="31" name="Group 30"/>
          <p:cNvGrpSpPr/>
          <p:nvPr/>
        </p:nvGrpSpPr>
        <p:grpSpPr>
          <a:xfrm>
            <a:off x="1363193" y="1673284"/>
            <a:ext cx="6416026" cy="2145191"/>
            <a:chOff x="1363193" y="1673284"/>
            <a:chExt cx="6416026" cy="2145191"/>
          </a:xfrm>
        </p:grpSpPr>
        <p:grpSp>
          <p:nvGrpSpPr>
            <p:cNvPr id="37" name="Group 36"/>
            <p:cNvGrpSpPr/>
            <p:nvPr/>
          </p:nvGrpSpPr>
          <p:grpSpPr>
            <a:xfrm>
              <a:off x="1363193" y="1828800"/>
              <a:ext cx="6416026" cy="1863904"/>
              <a:chOff x="1363988" y="1828800"/>
              <a:chExt cx="6416026" cy="1863904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1363988" y="1828800"/>
                <a:ext cx="6416026" cy="1863904"/>
                <a:chOff x="1363988" y="2483202"/>
                <a:chExt cx="6416026" cy="1863904"/>
              </a:xfrm>
            </p:grpSpPr>
            <p:grpSp>
              <p:nvGrpSpPr>
                <p:cNvPr id="43" name="Group 42"/>
                <p:cNvGrpSpPr>
                  <a:grpSpLocks noChangeAspect="1"/>
                </p:cNvGrpSpPr>
                <p:nvPr/>
              </p:nvGrpSpPr>
              <p:grpSpPr>
                <a:xfrm>
                  <a:off x="1363988" y="2483202"/>
                  <a:ext cx="6416026" cy="1863904"/>
                  <a:chOff x="793475" y="4736087"/>
                  <a:chExt cx="5832750" cy="1694457"/>
                </a:xfrm>
              </p:grpSpPr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4748537" y="6178727"/>
                    <a:ext cx="393231" cy="25181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r>
                      <a:rPr lang="en-US" sz="12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rPr>
                      <a:t>SIFS</a:t>
                    </a:r>
                    <a:endParaRPr lang="en-US" dirty="0">
                      <a:solidFill>
                        <a:schemeClr val="tx1"/>
                      </a:solidFill>
                      <a:latin typeface="Calibri" panose="020F0502020204030204" pitchFamily="34" charset="0"/>
                    </a:endParaRPr>
                  </a:p>
                </p:txBody>
              </p:sp>
              <p:cxnSp>
                <p:nvCxnSpPr>
                  <p:cNvPr id="48" name="Straight Connector 47"/>
                  <p:cNvCxnSpPr/>
                  <p:nvPr/>
                </p:nvCxnSpPr>
                <p:spPr bwMode="auto">
                  <a:xfrm>
                    <a:off x="827584" y="5157192"/>
                    <a:ext cx="5798641" cy="14959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49" name="Rectangle 48"/>
                  <p:cNvSpPr/>
                  <p:nvPr/>
                </p:nvSpPr>
                <p:spPr bwMode="auto">
                  <a:xfrm>
                    <a:off x="938940" y="4736087"/>
                    <a:ext cx="1047593" cy="42110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9525" cap="flat" cmpd="sng" algn="ctr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itchFamily="34" charset="-128"/>
                      </a:rPr>
                      <a:t>NDP-A</a:t>
                    </a:r>
                    <a:endParaRPr kumimoji="0" lang="en-US" sz="2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ＭＳ Ｐゴシック" pitchFamily="34" charset="-128"/>
                    </a:endParaRPr>
                  </a:p>
                </p:txBody>
              </p:sp>
              <p:sp>
                <p:nvSpPr>
                  <p:cNvPr id="50" name="TextBox 49"/>
                  <p:cNvSpPr txBox="1"/>
                  <p:nvPr/>
                </p:nvSpPr>
                <p:spPr>
                  <a:xfrm>
                    <a:off x="793475" y="5178187"/>
                    <a:ext cx="788806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r>
                      <a:rPr lang="en-US" sz="1400" b="1" dirty="0" smtClean="0">
                        <a:latin typeface="Calibri" panose="020F0502020204030204" pitchFamily="34" charset="0"/>
                      </a:rPr>
                      <a:t>Initiator</a:t>
                    </a:r>
                    <a:endParaRPr lang="en-US" sz="1800" b="1" dirty="0">
                      <a:latin typeface="Calibri" panose="020F0502020204030204" pitchFamily="34" charset="0"/>
                    </a:endParaRPr>
                  </a:p>
                </p:txBody>
              </p:sp>
              <p:cxnSp>
                <p:nvCxnSpPr>
                  <p:cNvPr id="51" name="Straight Connector 50"/>
                  <p:cNvCxnSpPr/>
                  <p:nvPr/>
                </p:nvCxnSpPr>
                <p:spPr bwMode="auto">
                  <a:xfrm>
                    <a:off x="827584" y="6055549"/>
                    <a:ext cx="5798641" cy="14814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52" name="Rectangle 51"/>
                  <p:cNvSpPr/>
                  <p:nvPr/>
                </p:nvSpPr>
                <p:spPr bwMode="auto">
                  <a:xfrm>
                    <a:off x="3920957" y="5637480"/>
                    <a:ext cx="721895" cy="42110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9525" cap="flat" cmpd="sng" algn="ctr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itchFamily="34" charset="-128"/>
                      </a:rPr>
                      <a:t>NDP</a:t>
                    </a:r>
                    <a:endParaRPr kumimoji="0" lang="en-US" sz="2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ＭＳ Ｐゴシック" pitchFamily="34" charset="-128"/>
                    </a:endParaRPr>
                  </a:p>
                </p:txBody>
              </p:sp>
              <p:sp>
                <p:nvSpPr>
                  <p:cNvPr id="53" name="TextBox 52"/>
                  <p:cNvSpPr txBox="1"/>
                  <p:nvPr/>
                </p:nvSpPr>
                <p:spPr>
                  <a:xfrm>
                    <a:off x="793475" y="6076544"/>
                    <a:ext cx="983539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r>
                      <a:rPr lang="en-US" sz="1400" b="1" dirty="0" smtClean="0">
                        <a:latin typeface="Calibri" panose="020F0502020204030204" pitchFamily="34" charset="0"/>
                      </a:rPr>
                      <a:t>Responder</a:t>
                    </a:r>
                    <a:endParaRPr lang="en-US" sz="1800" b="1" dirty="0">
                      <a:latin typeface="Calibri" panose="020F0502020204030204" pitchFamily="34" charset="0"/>
                    </a:endParaRPr>
                  </a:p>
                </p:txBody>
              </p:sp>
              <p:cxnSp>
                <p:nvCxnSpPr>
                  <p:cNvPr id="54" name="Straight Arrow Connector 53"/>
                  <p:cNvCxnSpPr/>
                  <p:nvPr/>
                </p:nvCxnSpPr>
                <p:spPr bwMode="auto">
                  <a:xfrm>
                    <a:off x="3391567" y="5290268"/>
                    <a:ext cx="529390" cy="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triangle" w="med" len="med"/>
                    <a:tailEnd type="triangle"/>
                  </a:ln>
                  <a:effectLst/>
                </p:spPr>
              </p:cxnSp>
              <p:sp>
                <p:nvSpPr>
                  <p:cNvPr id="55" name="TextBox 54"/>
                  <p:cNvSpPr txBox="1"/>
                  <p:nvPr/>
                </p:nvSpPr>
                <p:spPr>
                  <a:xfrm>
                    <a:off x="3393248" y="5470783"/>
                    <a:ext cx="432554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r>
                      <a:rPr lang="en-US" sz="1200" dirty="0" smtClean="0">
                        <a:latin typeface="Calibri" panose="020F0502020204030204" pitchFamily="34" charset="0"/>
                      </a:rPr>
                      <a:t>SIFS</a:t>
                    </a:r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56" name="Rectangle 55"/>
                  <p:cNvSpPr/>
                  <p:nvPr/>
                </p:nvSpPr>
                <p:spPr bwMode="auto">
                  <a:xfrm>
                    <a:off x="2567056" y="4736087"/>
                    <a:ext cx="721895" cy="42110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9525" cap="flat" cmpd="sng" algn="ctr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itchFamily="34" charset="-128"/>
                      </a:rPr>
                      <a:t>NDP</a:t>
                    </a:r>
                    <a:endParaRPr kumimoji="0" lang="en-US" sz="2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ＭＳ Ｐゴシック" pitchFamily="34" charset="-128"/>
                    </a:endParaRPr>
                  </a:p>
                </p:txBody>
              </p:sp>
              <p:cxnSp>
                <p:nvCxnSpPr>
                  <p:cNvPr id="57" name="Straight Arrow Connector 56"/>
                  <p:cNvCxnSpPr/>
                  <p:nvPr/>
                </p:nvCxnSpPr>
                <p:spPr bwMode="auto">
                  <a:xfrm>
                    <a:off x="2041004" y="5296476"/>
                    <a:ext cx="529390" cy="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triangle" w="med" len="med"/>
                    <a:tailEnd type="triangle"/>
                  </a:ln>
                  <a:effectLst/>
                </p:spPr>
              </p:cxnSp>
              <p:sp>
                <p:nvSpPr>
                  <p:cNvPr id="58" name="TextBox 57"/>
                  <p:cNvSpPr txBox="1"/>
                  <p:nvPr/>
                </p:nvSpPr>
                <p:spPr>
                  <a:xfrm>
                    <a:off x="2111958" y="5476991"/>
                    <a:ext cx="432554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r>
                      <a:rPr lang="en-US" sz="1200" dirty="0" smtClean="0">
                        <a:latin typeface="Calibri" panose="020F0502020204030204" pitchFamily="34" charset="0"/>
                      </a:rPr>
                      <a:t>SIFS</a:t>
                    </a:r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59" name="Rectangle 58"/>
                  <p:cNvSpPr/>
                  <p:nvPr/>
                </p:nvSpPr>
                <p:spPr bwMode="auto">
                  <a:xfrm>
                    <a:off x="5233849" y="5637479"/>
                    <a:ext cx="1047593" cy="42110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9525" cap="flat" cmpd="sng" algn="ctr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itchFamily="34" charset="-128"/>
                      </a:rPr>
                      <a:t>LMR</a:t>
                    </a:r>
                    <a:endParaRPr kumimoji="0" lang="en-US" sz="2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ＭＳ Ｐゴシック" pitchFamily="34" charset="-128"/>
                    </a:endParaRPr>
                  </a:p>
                </p:txBody>
              </p:sp>
            </p:grpSp>
            <p:cxnSp>
              <p:nvCxnSpPr>
                <p:cNvPr id="44" name="Straight Arrow Connector 43"/>
                <p:cNvCxnSpPr/>
                <p:nvPr/>
              </p:nvCxnSpPr>
              <p:spPr bwMode="auto">
                <a:xfrm>
                  <a:off x="5666071" y="4082245"/>
                  <a:ext cx="582329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/>
                </a:ln>
                <a:effectLst/>
              </p:spPr>
            </p:cxnSp>
            <p:sp>
              <p:nvSpPr>
                <p:cNvPr id="45" name="TextBox 44"/>
                <p:cNvSpPr txBox="1"/>
                <p:nvPr/>
              </p:nvSpPr>
              <p:spPr>
                <a:xfrm>
                  <a:off x="2805571" y="3107541"/>
                  <a:ext cx="43255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r>
                    <a:rPr lang="en-US" sz="1200" dirty="0" smtClean="0">
                      <a:solidFill>
                        <a:schemeClr val="tx1"/>
                      </a:solidFill>
                      <a:latin typeface="Calibri" panose="020F0502020204030204" pitchFamily="34" charset="0"/>
                    </a:rPr>
                    <a:t>SIFS</a:t>
                  </a:r>
                  <a:endParaRPr lang="en-US" dirty="0">
                    <a:solidFill>
                      <a:schemeClr val="tx1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4296777" y="3107541"/>
                  <a:ext cx="43255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r>
                    <a:rPr lang="en-US" sz="1200" dirty="0" smtClean="0">
                      <a:solidFill>
                        <a:schemeClr val="tx1"/>
                      </a:solidFill>
                      <a:latin typeface="Calibri" panose="020F0502020204030204" pitchFamily="34" charset="0"/>
                    </a:rPr>
                    <a:t>SIFS</a:t>
                  </a:r>
                  <a:endParaRPr lang="en-US" dirty="0">
                    <a:solidFill>
                      <a:schemeClr val="tx1"/>
                    </a:solidFill>
                    <a:latin typeface="Calibri" panose="020F0502020204030204" pitchFamily="34" charset="0"/>
                  </a:endParaRPr>
                </a:p>
              </p:txBody>
            </p:sp>
          </p:grpSp>
          <p:sp>
            <p:nvSpPr>
              <p:cNvPr id="41" name="TextBox 40"/>
              <p:cNvSpPr txBox="1"/>
              <p:nvPr/>
            </p:nvSpPr>
            <p:spPr>
              <a:xfrm>
                <a:off x="1363988" y="2329398"/>
                <a:ext cx="68191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9pPr>
              </a:lstStyle>
              <a:p>
                <a:r>
                  <a:rPr lang="en-US" sz="12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Initiator</a:t>
                </a:r>
                <a:endParaRPr lang="en-US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363988" y="3288356"/>
                <a:ext cx="85523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9pPr>
              </a:lstStyle>
              <a:p>
                <a:r>
                  <a:rPr lang="en-US" sz="12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Responder</a:t>
                </a:r>
                <a:endParaRPr lang="en-US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p:grpSp>
        <p:cxnSp>
          <p:nvCxnSpPr>
            <p:cNvPr id="33" name="Straight Connector 32"/>
            <p:cNvCxnSpPr/>
            <p:nvPr/>
          </p:nvCxnSpPr>
          <p:spPr bwMode="auto">
            <a:xfrm>
              <a:off x="3309768" y="1673284"/>
              <a:ext cx="0" cy="1918900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" name="TextBox 33"/>
            <p:cNvSpPr txBox="1"/>
            <p:nvPr/>
          </p:nvSpPr>
          <p:spPr>
            <a:xfrm>
              <a:off x="3267642" y="3537282"/>
              <a:ext cx="5036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t1/t2</a:t>
              </a:r>
              <a:endParaRPr lang="en-US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4800269" y="1677478"/>
              <a:ext cx="0" cy="1918900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4758143" y="3541476"/>
              <a:ext cx="5036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t3/t4</a:t>
              </a:r>
              <a:endParaRPr lang="en-US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015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MaxToaAvailable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41350"/>
            <a:ext cx="7770813" cy="2369203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Set and Used by </a:t>
            </a:r>
            <a:r>
              <a:rPr lang="en-US" dirty="0"/>
              <a:t>Responder to Set </a:t>
            </a:r>
            <a:r>
              <a:rPr lang="en-US" dirty="0" smtClean="0"/>
              <a:t>Timer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Depends on storage capabilities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Needs to receive and decode next NDP-A before timer expires (t2)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Also Used </a:t>
            </a:r>
            <a:r>
              <a:rPr lang="en-US" dirty="0"/>
              <a:t>by Initiator to Set </a:t>
            </a:r>
            <a:r>
              <a:rPr lang="en-US" dirty="0" smtClean="0"/>
              <a:t>Timer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Potentially use same timer as </a:t>
            </a:r>
            <a:r>
              <a:rPr lang="en-US" dirty="0" err="1" smtClean="0"/>
              <a:t>MinToaReady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Needs to transmit next NDP-A so that responder can receive and decode before timer expires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Berger et al.,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February, 2018</a:t>
            </a:r>
            <a:endParaRPr lang="en-GB" dirty="0"/>
          </a:p>
        </p:txBody>
      </p:sp>
      <p:grpSp>
        <p:nvGrpSpPr>
          <p:cNvPr id="38" name="Group 37"/>
          <p:cNvGrpSpPr/>
          <p:nvPr/>
        </p:nvGrpSpPr>
        <p:grpSpPr>
          <a:xfrm>
            <a:off x="1363193" y="1673284"/>
            <a:ext cx="6416026" cy="2145191"/>
            <a:chOff x="1363193" y="1673284"/>
            <a:chExt cx="6416026" cy="2145191"/>
          </a:xfrm>
        </p:grpSpPr>
        <p:grpSp>
          <p:nvGrpSpPr>
            <p:cNvPr id="39" name="Group 38"/>
            <p:cNvGrpSpPr/>
            <p:nvPr/>
          </p:nvGrpSpPr>
          <p:grpSpPr>
            <a:xfrm>
              <a:off x="1363193" y="1828800"/>
              <a:ext cx="6416026" cy="1863904"/>
              <a:chOff x="1363988" y="1828800"/>
              <a:chExt cx="6416026" cy="1863904"/>
            </a:xfrm>
          </p:grpSpPr>
          <p:grpSp>
            <p:nvGrpSpPr>
              <p:cNvPr id="64" name="Group 63"/>
              <p:cNvGrpSpPr/>
              <p:nvPr/>
            </p:nvGrpSpPr>
            <p:grpSpPr>
              <a:xfrm>
                <a:off x="1363988" y="1828800"/>
                <a:ext cx="6416026" cy="1863904"/>
                <a:chOff x="1363988" y="2483202"/>
                <a:chExt cx="6416026" cy="1863904"/>
              </a:xfrm>
            </p:grpSpPr>
            <p:grpSp>
              <p:nvGrpSpPr>
                <p:cNvPr id="67" name="Group 66"/>
                <p:cNvGrpSpPr>
                  <a:grpSpLocks noChangeAspect="1"/>
                </p:cNvGrpSpPr>
                <p:nvPr/>
              </p:nvGrpSpPr>
              <p:grpSpPr>
                <a:xfrm>
                  <a:off x="1363988" y="2483202"/>
                  <a:ext cx="6416026" cy="1863904"/>
                  <a:chOff x="793475" y="4736087"/>
                  <a:chExt cx="5832750" cy="1694457"/>
                </a:xfrm>
              </p:grpSpPr>
              <p:sp>
                <p:nvSpPr>
                  <p:cNvPr id="71" name="TextBox 70"/>
                  <p:cNvSpPr txBox="1"/>
                  <p:nvPr/>
                </p:nvSpPr>
                <p:spPr>
                  <a:xfrm>
                    <a:off x="4748537" y="6178727"/>
                    <a:ext cx="393231" cy="25181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r>
                      <a:rPr lang="en-US" sz="12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rPr>
                      <a:t>SIFS</a:t>
                    </a:r>
                    <a:endParaRPr lang="en-US" dirty="0">
                      <a:solidFill>
                        <a:schemeClr val="tx1"/>
                      </a:solidFill>
                      <a:latin typeface="Calibri" panose="020F0502020204030204" pitchFamily="34" charset="0"/>
                    </a:endParaRPr>
                  </a:p>
                </p:txBody>
              </p:sp>
              <p:cxnSp>
                <p:nvCxnSpPr>
                  <p:cNvPr id="72" name="Straight Connector 71"/>
                  <p:cNvCxnSpPr/>
                  <p:nvPr/>
                </p:nvCxnSpPr>
                <p:spPr bwMode="auto">
                  <a:xfrm>
                    <a:off x="827584" y="5157192"/>
                    <a:ext cx="5798641" cy="14959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73" name="Rectangle 72"/>
                  <p:cNvSpPr/>
                  <p:nvPr/>
                </p:nvSpPr>
                <p:spPr bwMode="auto">
                  <a:xfrm>
                    <a:off x="938940" y="4736087"/>
                    <a:ext cx="1047593" cy="42110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9525" cap="flat" cmpd="sng" algn="ctr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itchFamily="34" charset="-128"/>
                      </a:rPr>
                      <a:t>NDP-A</a:t>
                    </a:r>
                    <a:endParaRPr kumimoji="0" lang="en-US" sz="2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ＭＳ Ｐゴシック" pitchFamily="34" charset="-128"/>
                    </a:endParaRPr>
                  </a:p>
                </p:txBody>
              </p:sp>
              <p:sp>
                <p:nvSpPr>
                  <p:cNvPr id="74" name="TextBox 73"/>
                  <p:cNvSpPr txBox="1"/>
                  <p:nvPr/>
                </p:nvSpPr>
                <p:spPr>
                  <a:xfrm>
                    <a:off x="793475" y="5178187"/>
                    <a:ext cx="788806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r>
                      <a:rPr lang="en-US" sz="1400" b="1" dirty="0" smtClean="0">
                        <a:latin typeface="Calibri" panose="020F0502020204030204" pitchFamily="34" charset="0"/>
                      </a:rPr>
                      <a:t>Initiator</a:t>
                    </a:r>
                    <a:endParaRPr lang="en-US" sz="1800" b="1" dirty="0">
                      <a:latin typeface="Calibri" panose="020F0502020204030204" pitchFamily="34" charset="0"/>
                    </a:endParaRPr>
                  </a:p>
                </p:txBody>
              </p:sp>
              <p:cxnSp>
                <p:nvCxnSpPr>
                  <p:cNvPr id="75" name="Straight Connector 74"/>
                  <p:cNvCxnSpPr/>
                  <p:nvPr/>
                </p:nvCxnSpPr>
                <p:spPr bwMode="auto">
                  <a:xfrm>
                    <a:off x="827584" y="6055549"/>
                    <a:ext cx="5798641" cy="14814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76" name="Rectangle 75"/>
                  <p:cNvSpPr/>
                  <p:nvPr/>
                </p:nvSpPr>
                <p:spPr bwMode="auto">
                  <a:xfrm>
                    <a:off x="3920957" y="5637480"/>
                    <a:ext cx="721895" cy="42110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9525" cap="flat" cmpd="sng" algn="ctr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itchFamily="34" charset="-128"/>
                      </a:rPr>
                      <a:t>NDP</a:t>
                    </a:r>
                    <a:endParaRPr kumimoji="0" lang="en-US" sz="2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ＭＳ Ｐゴシック" pitchFamily="34" charset="-128"/>
                    </a:endParaRPr>
                  </a:p>
                </p:txBody>
              </p:sp>
              <p:sp>
                <p:nvSpPr>
                  <p:cNvPr id="77" name="TextBox 76"/>
                  <p:cNvSpPr txBox="1"/>
                  <p:nvPr/>
                </p:nvSpPr>
                <p:spPr>
                  <a:xfrm>
                    <a:off x="793475" y="6076544"/>
                    <a:ext cx="983539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r>
                      <a:rPr lang="en-US" sz="1400" b="1" dirty="0" smtClean="0">
                        <a:latin typeface="Calibri" panose="020F0502020204030204" pitchFamily="34" charset="0"/>
                      </a:rPr>
                      <a:t>Responder</a:t>
                    </a:r>
                    <a:endParaRPr lang="en-US" sz="1800" b="1" dirty="0">
                      <a:latin typeface="Calibri" panose="020F0502020204030204" pitchFamily="34" charset="0"/>
                    </a:endParaRPr>
                  </a:p>
                </p:txBody>
              </p:sp>
              <p:cxnSp>
                <p:nvCxnSpPr>
                  <p:cNvPr id="78" name="Straight Arrow Connector 77"/>
                  <p:cNvCxnSpPr/>
                  <p:nvPr/>
                </p:nvCxnSpPr>
                <p:spPr bwMode="auto">
                  <a:xfrm>
                    <a:off x="3391567" y="5290268"/>
                    <a:ext cx="529390" cy="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triangle" w="med" len="med"/>
                    <a:tailEnd type="triangle"/>
                  </a:ln>
                  <a:effectLst/>
                </p:spPr>
              </p:cxnSp>
              <p:sp>
                <p:nvSpPr>
                  <p:cNvPr id="79" name="TextBox 78"/>
                  <p:cNvSpPr txBox="1"/>
                  <p:nvPr/>
                </p:nvSpPr>
                <p:spPr>
                  <a:xfrm>
                    <a:off x="3393248" y="5470783"/>
                    <a:ext cx="432554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r>
                      <a:rPr lang="en-US" sz="1200" dirty="0" smtClean="0">
                        <a:latin typeface="Calibri" panose="020F0502020204030204" pitchFamily="34" charset="0"/>
                      </a:rPr>
                      <a:t>SIFS</a:t>
                    </a:r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80" name="Rectangle 79"/>
                  <p:cNvSpPr/>
                  <p:nvPr/>
                </p:nvSpPr>
                <p:spPr bwMode="auto">
                  <a:xfrm>
                    <a:off x="2567056" y="4736087"/>
                    <a:ext cx="721895" cy="42110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9525" cap="flat" cmpd="sng" algn="ctr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itchFamily="34" charset="-128"/>
                      </a:rPr>
                      <a:t>NDP</a:t>
                    </a:r>
                    <a:endParaRPr kumimoji="0" lang="en-US" sz="2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ＭＳ Ｐゴシック" pitchFamily="34" charset="-128"/>
                    </a:endParaRPr>
                  </a:p>
                </p:txBody>
              </p:sp>
              <p:cxnSp>
                <p:nvCxnSpPr>
                  <p:cNvPr id="81" name="Straight Arrow Connector 80"/>
                  <p:cNvCxnSpPr/>
                  <p:nvPr/>
                </p:nvCxnSpPr>
                <p:spPr bwMode="auto">
                  <a:xfrm>
                    <a:off x="2041004" y="5296476"/>
                    <a:ext cx="529390" cy="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triangle" w="med" len="med"/>
                    <a:tailEnd type="triangle"/>
                  </a:ln>
                  <a:effectLst/>
                </p:spPr>
              </p:cxnSp>
              <p:sp>
                <p:nvSpPr>
                  <p:cNvPr id="82" name="TextBox 81"/>
                  <p:cNvSpPr txBox="1"/>
                  <p:nvPr/>
                </p:nvSpPr>
                <p:spPr>
                  <a:xfrm>
                    <a:off x="2111958" y="5476991"/>
                    <a:ext cx="432554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r>
                      <a:rPr lang="en-US" sz="1200" dirty="0" smtClean="0">
                        <a:latin typeface="Calibri" panose="020F0502020204030204" pitchFamily="34" charset="0"/>
                      </a:rPr>
                      <a:t>SIFS</a:t>
                    </a:r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83" name="Rectangle 82"/>
                  <p:cNvSpPr/>
                  <p:nvPr/>
                </p:nvSpPr>
                <p:spPr bwMode="auto">
                  <a:xfrm>
                    <a:off x="5233849" y="5637479"/>
                    <a:ext cx="1047593" cy="42110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9525" cap="flat" cmpd="sng" algn="ctr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itchFamily="34" charset="-128"/>
                      </a:rPr>
                      <a:t>LMR</a:t>
                    </a:r>
                    <a:endParaRPr kumimoji="0" lang="en-US" sz="2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ＭＳ Ｐゴシック" pitchFamily="34" charset="-128"/>
                    </a:endParaRPr>
                  </a:p>
                </p:txBody>
              </p:sp>
            </p:grpSp>
            <p:cxnSp>
              <p:nvCxnSpPr>
                <p:cNvPr id="68" name="Straight Arrow Connector 67"/>
                <p:cNvCxnSpPr/>
                <p:nvPr/>
              </p:nvCxnSpPr>
              <p:spPr bwMode="auto">
                <a:xfrm>
                  <a:off x="5666071" y="4082245"/>
                  <a:ext cx="582329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/>
                </a:ln>
                <a:effectLst/>
              </p:spPr>
            </p:cxnSp>
            <p:sp>
              <p:nvSpPr>
                <p:cNvPr id="69" name="TextBox 68"/>
                <p:cNvSpPr txBox="1"/>
                <p:nvPr/>
              </p:nvSpPr>
              <p:spPr>
                <a:xfrm>
                  <a:off x="2805571" y="3107541"/>
                  <a:ext cx="43255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r>
                    <a:rPr lang="en-US" sz="1200" dirty="0" smtClean="0">
                      <a:solidFill>
                        <a:schemeClr val="tx1"/>
                      </a:solidFill>
                      <a:latin typeface="Calibri" panose="020F0502020204030204" pitchFamily="34" charset="0"/>
                    </a:rPr>
                    <a:t>SIFS</a:t>
                  </a:r>
                  <a:endParaRPr lang="en-US" dirty="0">
                    <a:solidFill>
                      <a:schemeClr val="tx1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>
                  <a:off x="4296777" y="3107541"/>
                  <a:ext cx="43255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r>
                    <a:rPr lang="en-US" sz="1200" dirty="0" smtClean="0">
                      <a:solidFill>
                        <a:schemeClr val="tx1"/>
                      </a:solidFill>
                      <a:latin typeface="Calibri" panose="020F0502020204030204" pitchFamily="34" charset="0"/>
                    </a:rPr>
                    <a:t>SIFS</a:t>
                  </a:r>
                  <a:endParaRPr lang="en-US" dirty="0">
                    <a:solidFill>
                      <a:schemeClr val="tx1"/>
                    </a:solidFill>
                    <a:latin typeface="Calibri" panose="020F0502020204030204" pitchFamily="34" charset="0"/>
                  </a:endParaRPr>
                </a:p>
              </p:txBody>
            </p:sp>
          </p:grpSp>
          <p:sp>
            <p:nvSpPr>
              <p:cNvPr id="65" name="TextBox 64"/>
              <p:cNvSpPr txBox="1"/>
              <p:nvPr/>
            </p:nvSpPr>
            <p:spPr>
              <a:xfrm>
                <a:off x="1363988" y="2329398"/>
                <a:ext cx="68191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9pPr>
              </a:lstStyle>
              <a:p>
                <a:r>
                  <a:rPr lang="en-US" sz="12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Initiator</a:t>
                </a:r>
                <a:endParaRPr lang="en-US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1363988" y="3288356"/>
                <a:ext cx="85523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9pPr>
              </a:lstStyle>
              <a:p>
                <a:r>
                  <a:rPr lang="en-US" sz="12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Responder</a:t>
                </a:r>
                <a:endParaRPr lang="en-US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p:grpSp>
        <p:cxnSp>
          <p:nvCxnSpPr>
            <p:cNvPr id="60" name="Straight Connector 59"/>
            <p:cNvCxnSpPr/>
            <p:nvPr/>
          </p:nvCxnSpPr>
          <p:spPr bwMode="auto">
            <a:xfrm>
              <a:off x="3309768" y="1673284"/>
              <a:ext cx="0" cy="1918900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1" name="TextBox 60"/>
            <p:cNvSpPr txBox="1"/>
            <p:nvPr/>
          </p:nvSpPr>
          <p:spPr>
            <a:xfrm>
              <a:off x="3267642" y="3537282"/>
              <a:ext cx="5036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t1/t2</a:t>
              </a:r>
              <a:endParaRPr lang="en-US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 bwMode="auto">
            <a:xfrm>
              <a:off x="4800269" y="1677478"/>
              <a:ext cx="0" cy="1918900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3" name="TextBox 62"/>
            <p:cNvSpPr txBox="1"/>
            <p:nvPr/>
          </p:nvSpPr>
          <p:spPr>
            <a:xfrm>
              <a:off x="4758143" y="3541476"/>
              <a:ext cx="5036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t3/t4</a:t>
              </a:r>
              <a:endParaRPr lang="en-US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923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566</TotalTime>
  <Words>709</Words>
  <Application>Microsoft Office PowerPoint</Application>
  <PresentationFormat>On-screen Show (4:3)</PresentationFormat>
  <Paragraphs>209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Unicode MS</vt:lpstr>
      <vt:lpstr>MS Gothic</vt:lpstr>
      <vt:lpstr>ＭＳ Ｐゴシック</vt:lpstr>
      <vt:lpstr>Arial</vt:lpstr>
      <vt:lpstr>Calibri</vt:lpstr>
      <vt:lpstr>Times New Roman</vt:lpstr>
      <vt:lpstr>Office Theme</vt:lpstr>
      <vt:lpstr>Document</vt:lpstr>
      <vt:lpstr>VHTz Sounding: MinToaReady</vt:lpstr>
      <vt:lpstr>VHTz Sounding Protocol</vt:lpstr>
      <vt:lpstr>Processing Time</vt:lpstr>
      <vt:lpstr>Processing Time (cont.)</vt:lpstr>
      <vt:lpstr>Immediate and Delayed Feedback</vt:lpstr>
      <vt:lpstr>Delayed Feedback</vt:lpstr>
      <vt:lpstr>MinToaReady and MaxToaAvailable</vt:lpstr>
      <vt:lpstr>MinToaReady</vt:lpstr>
      <vt:lpstr>MaxToaAvailable</vt:lpstr>
      <vt:lpstr>Definition of Start and End Points</vt:lpstr>
      <vt:lpstr>Motion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VHT Sounding Feedback</dc:title>
  <dc:creator>Christian Berger</dc:creator>
  <cp:lastModifiedBy>Christian Berger</cp:lastModifiedBy>
  <cp:revision>47</cp:revision>
  <cp:lastPrinted>1601-01-01T00:00:00Z</cp:lastPrinted>
  <dcterms:created xsi:type="dcterms:W3CDTF">2017-08-30T21:06:34Z</dcterms:created>
  <dcterms:modified xsi:type="dcterms:W3CDTF">2018-02-28T17:45:37Z</dcterms:modified>
</cp:coreProperties>
</file>