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0" r:id="rId3"/>
    <p:sldId id="636" r:id="rId4"/>
    <p:sldId id="634" r:id="rId5"/>
    <p:sldId id="638" r:id="rId6"/>
    <p:sldId id="625" r:id="rId7"/>
    <p:sldId id="637" r:id="rId8"/>
    <p:sldId id="632" r:id="rId9"/>
    <p:sldId id="631" r:id="rId10"/>
    <p:sldId id="629" r:id="rId11"/>
    <p:sldId id="626" r:id="rId12"/>
    <p:sldId id="616" r:id="rId13"/>
    <p:sldId id="591" r:id="rId1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1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2017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2018</a:t>
            </a:r>
            <a:endParaRPr lang="en-US" sz="18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240268"/>
            <a:ext cx="300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1" dirty="0" smtClean="0"/>
              <a:t>doc.: IEEE 802.11-18/0450r0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SU-MIMO BF for TDD SP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2018-03-02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69202"/>
              </p:ext>
            </p:extLst>
          </p:nvPr>
        </p:nvGraphicFramePr>
        <p:xfrm>
          <a:off x="1022350" y="3368675"/>
          <a:ext cx="714375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0" name="Document" r:id="rId4" imgW="8941254" imgH="3464873" progId="Word.Document.8">
                  <p:embed/>
                </p:oleObj>
              </mc:Choice>
              <mc:Fallback>
                <p:oleObj name="Document" r:id="rId4" imgW="8941254" imgH="3464873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368675"/>
                        <a:ext cx="714375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indication of SU-MIMO Setup frame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724400"/>
          </a:xfrm>
        </p:spPr>
        <p:txBody>
          <a:bodyPr/>
          <a:lstStyle/>
          <a:p>
            <a:r>
              <a:rPr lang="en-US" altLang="ko-KR" sz="1400" b="0" dirty="0" smtClean="0"/>
              <a:t>In the proposed SU-MIMO BF, </a:t>
            </a:r>
            <a:r>
              <a:rPr lang="en-US" altLang="ko-KR" sz="1400" b="0" dirty="0"/>
              <a:t>t</a:t>
            </a:r>
            <a:r>
              <a:rPr lang="en-US" altLang="ko-KR" sz="1400" b="0" dirty="0" smtClean="0"/>
              <a:t>he SU-MIMO BF Setup frame transmitted by the initiator should indicate the </a:t>
            </a:r>
            <a:r>
              <a:rPr lang="en-US" altLang="ko-KR" sz="1400" b="0" dirty="0"/>
              <a:t>number of TRN subfields in order that the responder performs receive AWV </a:t>
            </a:r>
            <a:r>
              <a:rPr lang="en-US" altLang="ko-KR" sz="1400" b="0" dirty="0" smtClean="0"/>
              <a:t>training.</a:t>
            </a:r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846344"/>
              </p:ext>
            </p:extLst>
          </p:nvPr>
        </p:nvGraphicFramePr>
        <p:xfrm>
          <a:off x="609600" y="2286003"/>
          <a:ext cx="8077200" cy="4153737"/>
        </p:xfrm>
        <a:graphic>
          <a:graphicData uri="http://schemas.openxmlformats.org/drawingml/2006/table">
            <a:tbl>
              <a:tblPr firstRow="1" firstCol="1" bandRow="1"/>
              <a:tblGrid>
                <a:gridCol w="2019300"/>
                <a:gridCol w="647700"/>
                <a:gridCol w="5410200"/>
              </a:tblGrid>
              <a:tr h="16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MS Mincho"/>
                        </a:rPr>
                        <a:t>Field</a:t>
                      </a:r>
                      <a:endParaRPr lang="ko-KR" sz="8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MS Mincho"/>
                        </a:rPr>
                        <a:t>Size (bits)</a:t>
                      </a:r>
                      <a:endParaRPr lang="ko-KR" sz="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MS Mincho"/>
                        </a:rPr>
                        <a:t>Meaning</a:t>
                      </a:r>
                      <a:endParaRPr lang="ko-KR" sz="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Element ID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8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Length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8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Element ID Extension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8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SU/MU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Sets to 1 to indicate SU-MIMO beamforming and sets to 0 to indicate MU-MIMO beamforming.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Non-reciprocal/Reciprocal SU-MIMO Phase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Sets to 1 to indicate the non-reciprocal MIMO phase and sets to 0 to indicate the reciprocal MIMO phase. This field is reserved when the SU/MU field is set to 0.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EDMG Group ID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8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Indicates the EDMG Group ID of target MU group. This field is reserved when the SU/MU field is set to 1.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Group User Mask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32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DL/UL MU-MIMO Phase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Set to 1 to indicate downlink MIMO phase and sets to 0 to indicate uplink MIMO phase. This field is reserved when the SU/MU field is set to 1.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L-TX-RX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8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If TDD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 Beamforming field sets to 1, this field indicates the 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notified number of consecutive TRN-Units in which the same AWV is used in the transmission of the last M TRN subfields of each TRN-Unit.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Otherwise if TDD Beamforming field sets to 0, this field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i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MS Mincho"/>
                        </a:rPr>
                        <a:t>ndicates </a:t>
                      </a: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the requested number of consecutive TRN-Units in which the same AWV is used in the transmission of the last M TRN subfields of each TRN-Unit. This field is reserved when the SU/MU field is set to 0.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Requested</a:t>
                      </a: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 EDMG TRN-Unit M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If TDD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 Beamforming field sets to 1, the value of this field plus one indicates the notified number of TRN subfields in a TRN-Unit transmitted with the same AWV following a possible AWV change. 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Otherwise if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TDD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 Beamforming field sets to 0, </a:t>
                      </a:r>
                      <a:r>
                        <a:rPr lang="en-SG" altLang="ko-KR" sz="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t</a:t>
                      </a:r>
                      <a:r>
                        <a:rPr lang="en-SG" sz="800" dirty="0" smtClean="0">
                          <a:effectLst/>
                          <a:latin typeface="Times New Roman"/>
                          <a:ea typeface="MS Mincho"/>
                        </a:rPr>
                        <a:t>he </a:t>
                      </a:r>
                      <a:r>
                        <a:rPr lang="en-SG" sz="800" dirty="0">
                          <a:effectLst/>
                          <a:latin typeface="Times New Roman"/>
                          <a:ea typeface="MS Mincho"/>
                        </a:rPr>
                        <a:t>value of this field plus one indicates the requested number of TRN subfields in a TRN-Unit transmitted with the same AWV following a possible AWV change. </a:t>
                      </a: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This field is reserved when the SU/MU field is set to 0.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Link Type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800" dirty="0">
                          <a:effectLst/>
                          <a:latin typeface="Times New Roman"/>
                          <a:ea typeface="MS Mincho"/>
                        </a:rPr>
                        <a:t>Sets to 1 to indicate initiator link and set to 0 otherwise. This field shall be set to 1 when the SU/MU field is set to 0.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MIMO FBCK-REQ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10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MS Mincho"/>
                        </a:rPr>
                        <a:t>Indicates channel measurement feedback requested for the link specified by the Link Type field.</a:t>
                      </a:r>
                      <a:endParaRPr lang="ko-KR" sz="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TDD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 BF simplification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ko-KR" sz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Sets to 1 to indicate that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 I-SMBT </a:t>
                      </a:r>
                      <a:r>
                        <a:rPr lang="en-US" altLang="ko-KR" sz="10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subphase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 starts immediately.  </a:t>
                      </a: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Reserved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ko-KR" sz="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of proposed SU-MIMO BF in TDD SP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>
            <a:normAutofit lnSpcReduction="10000"/>
          </a:bodyPr>
          <a:lstStyle/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endParaRPr lang="en-US" altLang="ko-KR" sz="1600" b="0" dirty="0" smtClean="0"/>
          </a:p>
          <a:p>
            <a:r>
              <a:rPr lang="en-US" altLang="ko-KR" sz="2200" b="0" dirty="0" smtClean="0"/>
              <a:t>The </a:t>
            </a:r>
            <a:r>
              <a:rPr lang="en-US" altLang="ko-KR" sz="2200" b="0" dirty="0"/>
              <a:t>reciprocal SU-MIMO BF can be completed </a:t>
            </a:r>
            <a:r>
              <a:rPr lang="en-US" altLang="ko-KR" sz="2200" b="0" dirty="0" smtClean="0"/>
              <a:t>quickly.</a:t>
            </a:r>
            <a:endParaRPr lang="en-US" altLang="ko-KR" sz="2200" b="0" dirty="0"/>
          </a:p>
          <a:p>
            <a:r>
              <a:rPr lang="en-US" altLang="ko-KR" sz="2200" b="0" dirty="0" smtClean="0"/>
              <a:t>Furthermore, </a:t>
            </a:r>
            <a:r>
              <a:rPr lang="en-US" altLang="ko-KR" sz="2200" b="0" dirty="0"/>
              <a:t>as the number of responders trying to perform SU-MIMO BF is increased, the time cost can be reduced significantly.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81640"/>
            <a:ext cx="4724400" cy="253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2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2000" b="0" dirty="0"/>
              <a:t>Considering the restriction of simplex transmission in the TX and RX TDD </a:t>
            </a:r>
            <a:r>
              <a:rPr lang="en-US" altLang="ko-KR" sz="2000" b="0" dirty="0" smtClean="0"/>
              <a:t>slots</a:t>
            </a:r>
            <a:r>
              <a:rPr lang="en-US" altLang="ko-KR" sz="2000" b="0" dirty="0"/>
              <a:t>, we </a:t>
            </a:r>
            <a:r>
              <a:rPr lang="en-US" altLang="ko-KR" sz="2000" b="0" dirty="0" smtClean="0"/>
              <a:t>propose the SU-MIMO BF </a:t>
            </a:r>
            <a:r>
              <a:rPr lang="en-US" altLang="ko-KR" sz="2000" b="0" dirty="0"/>
              <a:t>adapted to suite the TDD </a:t>
            </a:r>
            <a:r>
              <a:rPr lang="en-US" altLang="ko-KR" sz="2000" b="0" dirty="0" smtClean="0"/>
              <a:t>SP. 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Furthermore, we propose the simplified SU-MIMO BF that can be used optionally if the initiator want to use it.</a:t>
            </a:r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Do you </a:t>
            </a:r>
            <a:r>
              <a:rPr lang="en-US" altLang="ko-KR" b="0" dirty="0"/>
              <a:t>agree </a:t>
            </a:r>
            <a:r>
              <a:rPr lang="en-US" altLang="ko-KR" b="0" dirty="0" smtClean="0"/>
              <a:t>to add the proposed SU-MIMO BF for TDD SP described </a:t>
            </a:r>
            <a:r>
              <a:rPr lang="en-US" altLang="ko-KR" b="0" dirty="0"/>
              <a:t>in “11-18-0450-00-00ay-SU-MIMO BF for TDD SP” </a:t>
            </a:r>
            <a:r>
              <a:rPr lang="en-US" altLang="ko-KR" b="0" dirty="0" smtClean="0"/>
              <a:t>into the draft?</a:t>
            </a:r>
          </a:p>
          <a:p>
            <a:endParaRPr lang="en-US" altLang="ko-KR" sz="1800" b="0" dirty="0"/>
          </a:p>
          <a:p>
            <a:pPr lvl="1"/>
            <a:r>
              <a:rPr lang="en-US" altLang="ko-KR" sz="1800" b="0" dirty="0" smtClean="0"/>
              <a:t>Y/N/Abstain</a:t>
            </a:r>
            <a:endParaRPr lang="en-US" altLang="ko-KR" sz="1800" b="0" dirty="0"/>
          </a:p>
          <a:p>
            <a:pPr marL="0" indent="0">
              <a:buNone/>
            </a:pPr>
            <a:endParaRPr lang="en-US" altLang="ko-KR" sz="1400" b="0" dirty="0"/>
          </a:p>
          <a:p>
            <a:endParaRPr lang="en-US" altLang="ko-KR" sz="18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2000" b="0" dirty="0" smtClean="0"/>
              <a:t>The </a:t>
            </a:r>
            <a:r>
              <a:rPr lang="en-US" altLang="ko-KR" sz="2000" b="0" dirty="0" err="1" smtClean="0"/>
              <a:t>mmWave</a:t>
            </a:r>
            <a:r>
              <a:rPr lang="en-US" altLang="ko-KR" sz="2000" b="0" dirty="0" smtClean="0"/>
              <a:t> distribution network needs to support the SU-MIMO in order to achieve the requirement of this usage model.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The SU-MIMO beamforming protocol defined in the current draft is not suitable to the TDD SP. 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Therefore, slight modification of SU-MIMO beamforming procedure is needed for TDD SP.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SU-MIMO BF in current draft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1800" b="0" dirty="0" smtClean="0"/>
              <a:t>The SU-MIMO BF procedure is composed of SU-MIMO BF Setup </a:t>
            </a:r>
            <a:r>
              <a:rPr lang="en-US" altLang="ko-KR" sz="1800" b="0" dirty="0" err="1" smtClean="0"/>
              <a:t>subphase</a:t>
            </a:r>
            <a:r>
              <a:rPr lang="en-US" altLang="ko-KR" sz="1800" b="0" dirty="0" smtClean="0"/>
              <a:t>, SMBT </a:t>
            </a:r>
            <a:r>
              <a:rPr lang="en-US" altLang="ko-KR" sz="1800" b="0" dirty="0" err="1" smtClean="0"/>
              <a:t>subphase</a:t>
            </a:r>
            <a:r>
              <a:rPr lang="en-US" altLang="ko-KR" sz="1800" b="0" dirty="0" smtClean="0"/>
              <a:t>, and SU-MIMO BF Feedback </a:t>
            </a:r>
            <a:r>
              <a:rPr lang="en-US" altLang="ko-KR" sz="1800" b="0" dirty="0" err="1" smtClean="0"/>
              <a:t>subphase</a:t>
            </a:r>
            <a:r>
              <a:rPr lang="en-US" altLang="ko-KR" sz="1800" b="0" dirty="0" smtClean="0"/>
              <a:t>.</a:t>
            </a:r>
          </a:p>
          <a:p>
            <a:pPr lvl="1"/>
            <a:r>
              <a:rPr lang="en-US" altLang="ko-KR" sz="1400" b="0" dirty="0"/>
              <a:t>Each </a:t>
            </a:r>
            <a:r>
              <a:rPr lang="en-US" altLang="ko-KR" sz="1400" b="0" dirty="0" err="1"/>
              <a:t>subphase</a:t>
            </a:r>
            <a:r>
              <a:rPr lang="en-US" altLang="ko-KR" sz="1400" b="0" dirty="0"/>
              <a:t> shall be separated by an MBIFS.</a:t>
            </a:r>
          </a:p>
          <a:p>
            <a:pPr marL="0" indent="0">
              <a:buNone/>
            </a:pPr>
            <a:endParaRPr lang="en-US" altLang="ko-KR" sz="1800" b="0" dirty="0"/>
          </a:p>
          <a:p>
            <a:r>
              <a:rPr lang="en-US" altLang="ko-KR" sz="1800" b="0" dirty="0" smtClean="0"/>
              <a:t>The SU-MIMO </a:t>
            </a:r>
            <a:r>
              <a:rPr lang="en-US" altLang="ko-KR" sz="1800" b="0" dirty="0"/>
              <a:t>BF Setup </a:t>
            </a:r>
            <a:r>
              <a:rPr lang="en-US" altLang="ko-KR" sz="1800" b="0" dirty="0" err="1" smtClean="0"/>
              <a:t>subphase</a:t>
            </a:r>
            <a:r>
              <a:rPr lang="en-US" altLang="ko-KR" sz="1800" b="0" dirty="0" smtClean="0"/>
              <a:t> has a process of handshaking.</a:t>
            </a:r>
          </a:p>
          <a:p>
            <a:pPr lvl="1"/>
            <a:r>
              <a:rPr lang="en-US" altLang="ko-KR" sz="1400" b="0" dirty="0"/>
              <a:t>The responder shall send a MIMO BF Setup </a:t>
            </a:r>
            <a:r>
              <a:rPr lang="en-US" altLang="ko-KR" sz="1400" b="0" dirty="0" smtClean="0"/>
              <a:t>frame to the initiator a </a:t>
            </a:r>
            <a:r>
              <a:rPr lang="en-US" altLang="ko-KR" sz="1400" b="0" dirty="0"/>
              <a:t>SIFS following the reception of the MIMO BF Setup frame from the </a:t>
            </a:r>
            <a:r>
              <a:rPr lang="en-US" altLang="ko-KR" sz="1400" b="0" dirty="0" smtClean="0"/>
              <a:t>initiator.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SU-MIMO </a:t>
            </a:r>
            <a:r>
              <a:rPr lang="en-US" altLang="ko-KR" sz="1800" b="0" dirty="0"/>
              <a:t>BF Feedback </a:t>
            </a:r>
            <a:r>
              <a:rPr lang="en-US" altLang="ko-KR" sz="1800" b="0" dirty="0" err="1" smtClean="0"/>
              <a:t>subphase</a:t>
            </a:r>
            <a:r>
              <a:rPr lang="en-US" altLang="ko-KR" sz="1800" b="0" dirty="0" smtClean="0"/>
              <a:t> has a process of handshaking.</a:t>
            </a:r>
          </a:p>
          <a:p>
            <a:pPr lvl="1"/>
            <a:r>
              <a:rPr lang="en-US" altLang="ko-KR" sz="1400" b="0" dirty="0"/>
              <a:t>The responder shall send a MIMO BF Feedback frame to the </a:t>
            </a:r>
            <a:r>
              <a:rPr lang="en-US" altLang="ko-KR" sz="1400" b="0" dirty="0" smtClean="0"/>
              <a:t>initiator </a:t>
            </a:r>
            <a:r>
              <a:rPr lang="en-US" altLang="ko-KR" sz="1400" b="0" dirty="0"/>
              <a:t>a SIFS following reception of a MIMO BF Feedback frame from the </a:t>
            </a:r>
            <a:r>
              <a:rPr lang="en-US" altLang="ko-KR" sz="1400" b="0" dirty="0" smtClean="0"/>
              <a:t>initiator.</a:t>
            </a:r>
          </a:p>
          <a:p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flow of </a:t>
            </a:r>
            <a:r>
              <a:rPr lang="en-US" altLang="ko-KR" sz="1800" dirty="0" err="1" smtClean="0"/>
              <a:t>subphases</a:t>
            </a:r>
            <a:r>
              <a:rPr lang="en-US" altLang="ko-KR" sz="1800" dirty="0" smtClean="0"/>
              <a:t> and the exchange of the MIMO BF Setup frame and the MIMO BF Feedback frame need </a:t>
            </a:r>
            <a:r>
              <a:rPr lang="en-US" altLang="ko-KR" sz="1800" dirty="0"/>
              <a:t>to be adapted to suite the TDD SP </a:t>
            </a:r>
            <a:r>
              <a:rPr lang="en-US" altLang="ko-KR" sz="1800" dirty="0" smtClean="0"/>
              <a:t>where bidirectional transmission </a:t>
            </a:r>
            <a:r>
              <a:rPr lang="en-US" altLang="ko-KR" sz="1800" dirty="0"/>
              <a:t>is prohibited in a TDD </a:t>
            </a:r>
            <a:r>
              <a:rPr lang="en-US" altLang="ko-KR" sz="1800" dirty="0" smtClean="0"/>
              <a:t>Slot.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SU-MIMO BF for TDD SP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(non-reciprocal)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Inter </a:t>
            </a:r>
            <a:r>
              <a:rPr lang="en-US" altLang="ko-KR" sz="1800" dirty="0" err="1" smtClean="0"/>
              <a:t>Subphase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400" dirty="0" smtClean="0"/>
              <a:t>The each </a:t>
            </a:r>
            <a:r>
              <a:rPr lang="en-US" altLang="ko-KR" sz="1400" dirty="0" err="1" smtClean="0"/>
              <a:t>subphase</a:t>
            </a:r>
            <a:r>
              <a:rPr lang="en-US" altLang="ko-KR" sz="1400" dirty="0" smtClean="0"/>
              <a:t> starts at the earliest TDD slot after completion of previous </a:t>
            </a:r>
            <a:r>
              <a:rPr lang="en-US" altLang="ko-KR" sz="1400" dirty="0" err="1" smtClean="0"/>
              <a:t>subphase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Inner </a:t>
            </a:r>
            <a:r>
              <a:rPr lang="en-US" altLang="ko-KR" sz="1800" dirty="0" err="1" smtClean="0"/>
              <a:t>subphase</a:t>
            </a:r>
            <a:endParaRPr lang="en-US" altLang="ko-KR" sz="1800" dirty="0" smtClean="0"/>
          </a:p>
          <a:p>
            <a:pPr lvl="1"/>
            <a:r>
              <a:rPr lang="en-US" altLang="ko-KR" sz="1400" dirty="0"/>
              <a:t>The responder shall send a MIMO BF Setup frame to the initiator at  the earliest occurring TDD Slot that allows for its transmission after the reception of the MIMO BF Setup frame from the </a:t>
            </a:r>
            <a:r>
              <a:rPr lang="en-US" altLang="ko-KR" sz="1400" dirty="0" smtClean="0"/>
              <a:t>initiator.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responder shall send a MIMO BF Feedback frame to the initiator at  the earliest occurring TDD Slot that allows for its transmission after the reception of the MIMO BF Feedback frame from the initiator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20280"/>
            <a:ext cx="5316537" cy="204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9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roposed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SU-MIMO BF for TDD SP</a:t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(reciprocal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800" dirty="0" smtClean="0"/>
              <a:t>Inter </a:t>
            </a:r>
            <a:r>
              <a:rPr lang="en-US" altLang="ko-KR" sz="1800" dirty="0" err="1" smtClean="0"/>
              <a:t>Subphase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The each </a:t>
            </a:r>
            <a:r>
              <a:rPr lang="en-US" altLang="ko-KR" sz="1600" dirty="0" err="1" smtClean="0"/>
              <a:t>subphase</a:t>
            </a:r>
            <a:r>
              <a:rPr lang="en-US" altLang="ko-KR" sz="1600" dirty="0" smtClean="0"/>
              <a:t> starts at the earliest TDD slot after completion of previous </a:t>
            </a:r>
            <a:r>
              <a:rPr lang="en-US" altLang="ko-KR" sz="1600" dirty="0" err="1" smtClean="0"/>
              <a:t>subphase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800" dirty="0" smtClean="0"/>
              <a:t>Inner </a:t>
            </a:r>
            <a:r>
              <a:rPr lang="en-US" altLang="ko-KR" sz="1800" dirty="0" err="1" smtClean="0"/>
              <a:t>subphase</a:t>
            </a:r>
            <a:endParaRPr lang="en-US" altLang="ko-KR" sz="1800" dirty="0" smtClean="0"/>
          </a:p>
          <a:p>
            <a:pPr lvl="1"/>
            <a:r>
              <a:rPr lang="en-US" altLang="ko-KR" sz="1600" dirty="0"/>
              <a:t>The responder shall send a MIMO BF Setup frame to the initiator at  the earliest occurring TDD Slot that allows for its transmission after the reception of the MIMO BF Setup frame from the initiator.</a:t>
            </a:r>
          </a:p>
          <a:p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886200" cy="203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4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 on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cost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724400"/>
          </a:xfrm>
        </p:spPr>
        <p:txBody>
          <a:bodyPr/>
          <a:lstStyle/>
          <a:p>
            <a:r>
              <a:rPr lang="en-US" altLang="ko-KR" sz="2000" b="0" dirty="0" smtClean="0"/>
              <a:t>Each MIMO BF Setup frame needs a single TDD slot and it makes time cost increased.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It may not be a big problem if SU-MIMO BF is not performed frequently.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/>
              <a:t>However, as the number of responders trying to perform SU-MIMO BF is increased, the time cost can be </a:t>
            </a:r>
            <a:r>
              <a:rPr lang="en-US" altLang="ko-KR" sz="2000" b="0" dirty="0" smtClean="0"/>
              <a:t>increased </a:t>
            </a:r>
            <a:r>
              <a:rPr lang="en-US" altLang="ko-KR" sz="2000" b="0" dirty="0"/>
              <a:t>significantly</a:t>
            </a:r>
            <a:r>
              <a:rPr lang="en-US" altLang="ko-KR" sz="2000" b="0" dirty="0" smtClean="0"/>
              <a:t>.</a:t>
            </a:r>
          </a:p>
          <a:p>
            <a:pPr lvl="1"/>
            <a:r>
              <a:rPr lang="en-US" altLang="ko-KR" sz="1600" dirty="0" smtClean="0"/>
              <a:t>E.g.) if 256 responders need to perform SU-MIMO BF, it needs 256 TDD RX slot for transmitting MIMO BF Setup frame.</a:t>
            </a:r>
          </a:p>
          <a:p>
            <a:pPr lvl="1"/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/>
              <a:t>We think this is an issue considering time cost and latency.</a:t>
            </a:r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Simplification point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724400"/>
          </a:xfrm>
        </p:spPr>
        <p:txBody>
          <a:bodyPr/>
          <a:lstStyle/>
          <a:p>
            <a:r>
              <a:rPr lang="en-US" altLang="ko-KR" sz="2000" b="0" dirty="0"/>
              <a:t>There are assumptions in TDD SP as following:</a:t>
            </a:r>
          </a:p>
          <a:p>
            <a:pPr marL="0" indent="0">
              <a:buNone/>
            </a:pPr>
            <a:r>
              <a:rPr lang="en-US" altLang="ko-KR" sz="2000" b="0" dirty="0"/>
              <a:t>  </a:t>
            </a:r>
          </a:p>
          <a:p>
            <a:pPr lvl="1"/>
            <a:r>
              <a:rPr lang="en-US" altLang="ko-KR" dirty="0"/>
              <a:t>The STA joining the TDD SP can support antenna pattern reciprocity. </a:t>
            </a:r>
          </a:p>
          <a:p>
            <a:pPr lvl="1"/>
            <a:r>
              <a:rPr lang="en-US" altLang="ko-KR" dirty="0"/>
              <a:t>Initiator knows the number of RX sectors of responder. </a:t>
            </a:r>
          </a:p>
          <a:p>
            <a:pPr lvl="1"/>
            <a:r>
              <a:rPr lang="en-US" altLang="ko-KR" dirty="0"/>
              <a:t>Initiator knows the SISO BF result of responder.</a:t>
            </a:r>
          </a:p>
          <a:p>
            <a:pPr lvl="2"/>
            <a:r>
              <a:rPr lang="en-US" altLang="ko-KR" dirty="0"/>
              <a:t>If an initiator received TDD Route element from </a:t>
            </a:r>
            <a:r>
              <a:rPr lang="en-US" altLang="ko-KR" dirty="0" smtClean="0"/>
              <a:t>the </a:t>
            </a:r>
            <a:r>
              <a:rPr lang="en-US" altLang="ko-KR" dirty="0"/>
              <a:t>responder, the initiator knows the result of TX/RX BF of responder due to antenna pattern reciprocity.</a:t>
            </a:r>
          </a:p>
          <a:p>
            <a:pPr lvl="2"/>
            <a:r>
              <a:rPr lang="en-US" altLang="ko-KR" dirty="0"/>
              <a:t>The initiator can decide the number of TRN subfields for responder’s receive AWV training based on received TDD Route element</a:t>
            </a:r>
          </a:p>
          <a:p>
            <a:pPr lvl="1"/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Based on the above assumptions, the SU-MIMO BF procedure </a:t>
            </a:r>
            <a:r>
              <a:rPr lang="en-US" altLang="ko-KR" dirty="0" smtClean="0"/>
              <a:t>can </a:t>
            </a:r>
            <a:r>
              <a:rPr lang="en-US" altLang="ko-KR" dirty="0"/>
              <a:t>be simplified.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SU-MIMO BF for TDD SP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2000" dirty="0" smtClean="0"/>
              <a:t>We propose that transmission of </a:t>
            </a:r>
            <a:r>
              <a:rPr lang="en-US" altLang="ko-KR" sz="2000" dirty="0"/>
              <a:t>SU-MIMO BF setup </a:t>
            </a:r>
            <a:r>
              <a:rPr lang="en-US" altLang="ko-KR" sz="2000" dirty="0" smtClean="0"/>
              <a:t>frame by </a:t>
            </a:r>
            <a:r>
              <a:rPr lang="en-US" altLang="ko-KR" sz="2000" dirty="0"/>
              <a:t>a responder </a:t>
            </a:r>
            <a:r>
              <a:rPr lang="en-US" altLang="ko-KR" sz="2000" dirty="0" smtClean="0"/>
              <a:t>can be skipped.</a:t>
            </a:r>
          </a:p>
          <a:p>
            <a:pPr lvl="1"/>
            <a:r>
              <a:rPr lang="en-US" altLang="ko-KR" sz="1600" dirty="0" smtClean="0"/>
              <a:t>The values of L-TX-RX field and the Requested EDMG TRN-Unit M field can be decided by an initiator based on assumption in TDD SP.</a:t>
            </a:r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 smtClean="0"/>
              <a:t>If SU-MIMO BF setup </a:t>
            </a:r>
            <a:r>
              <a:rPr lang="en-US" altLang="ko-KR" sz="2000" dirty="0"/>
              <a:t>frame is not </a:t>
            </a:r>
            <a:r>
              <a:rPr lang="en-US" altLang="ko-KR" sz="2000" dirty="0" smtClean="0"/>
              <a:t>transmitted by responder, SU-MIMO BF Setup and I-SMBT </a:t>
            </a:r>
            <a:r>
              <a:rPr lang="en-US" altLang="ko-KR" sz="2000" dirty="0" err="1" smtClean="0"/>
              <a:t>subphases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</a:t>
            </a:r>
            <a:r>
              <a:rPr lang="en-US" altLang="ko-KR" sz="2000" dirty="0" smtClean="0"/>
              <a:t>included </a:t>
            </a:r>
            <a:r>
              <a:rPr lang="en-US" altLang="ko-KR" sz="2000" dirty="0"/>
              <a:t>in a single TDD </a:t>
            </a:r>
            <a:r>
              <a:rPr lang="en-US" altLang="ko-KR" sz="2000" dirty="0" smtClean="0"/>
              <a:t>slot.</a:t>
            </a:r>
            <a:endParaRPr lang="en-US" altLang="ko-KR" sz="2000" dirty="0"/>
          </a:p>
          <a:p>
            <a:pPr lvl="1"/>
            <a:r>
              <a:rPr lang="en-US" altLang="ko-KR" sz="1800" dirty="0"/>
              <a:t>So, </a:t>
            </a:r>
            <a:r>
              <a:rPr lang="en-US" altLang="ko-KR" sz="1800" dirty="0" smtClean="0"/>
              <a:t>we can save TDD RX slots in SU-MIMO BF Setup </a:t>
            </a:r>
            <a:r>
              <a:rPr lang="en-US" altLang="ko-KR" sz="1800" dirty="0" err="1" smtClean="0"/>
              <a:t>subphase</a:t>
            </a:r>
            <a:r>
              <a:rPr lang="en-US" altLang="ko-KR" sz="1800" dirty="0" smtClean="0"/>
              <a:t>. </a:t>
            </a:r>
            <a:endParaRPr lang="en-US" altLang="ko-KR" sz="1800" dirty="0"/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However, the information carried </a:t>
            </a:r>
            <a:r>
              <a:rPr lang="en-US" altLang="ko-KR" sz="2000" dirty="0" smtClean="0"/>
              <a:t>by responder in SU-MIMO BF setup frame should </a:t>
            </a:r>
            <a:r>
              <a:rPr lang="en-US" altLang="ko-KR" sz="2000" dirty="0"/>
              <a:t>be </a:t>
            </a:r>
            <a:r>
              <a:rPr lang="en-US" altLang="ko-KR" sz="2000" dirty="0" smtClean="0"/>
              <a:t>considered.</a:t>
            </a:r>
            <a:endParaRPr lang="en-US" altLang="ko-KR" sz="2000" dirty="0"/>
          </a:p>
          <a:p>
            <a:pPr lvl="1"/>
            <a:r>
              <a:rPr lang="en-US" altLang="ko-KR" sz="1800" dirty="0"/>
              <a:t>L-TX-RX field and the Requested EDMG TRN-Unit 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 SU-MIMO Setup 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subphase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419600"/>
          </a:xfrm>
        </p:spPr>
        <p:txBody>
          <a:bodyPr/>
          <a:lstStyle/>
          <a:p>
            <a:r>
              <a:rPr lang="en-US" altLang="ko-KR" sz="1800" b="0" dirty="0" smtClean="0"/>
              <a:t>The information of the SU-MIMO setup frame transmitted by </a:t>
            </a:r>
            <a:r>
              <a:rPr lang="en-US" altLang="ko-KR" sz="1800" dirty="0" smtClean="0"/>
              <a:t>an initiator</a:t>
            </a:r>
            <a:r>
              <a:rPr lang="en-US" altLang="ko-KR" sz="1800" b="0" dirty="0" smtClean="0"/>
              <a:t>: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number of transmit sector combinations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the initiator </a:t>
            </a:r>
            <a:r>
              <a:rPr lang="en-US" altLang="ko-KR" sz="1600" dirty="0" smtClean="0"/>
              <a:t>link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L-TX-RX field and the Requested EDMG TRN-Unit M </a:t>
            </a:r>
            <a:r>
              <a:rPr lang="en-US" altLang="ko-KR" sz="1600" dirty="0" smtClean="0"/>
              <a:t>field</a:t>
            </a:r>
          </a:p>
          <a:p>
            <a:pPr lvl="1">
              <a:buFont typeface="Wingdings" pitchFamily="2" charset="2"/>
              <a:buChar char="à"/>
            </a:pPr>
            <a:r>
              <a:rPr lang="en-US" altLang="ko-KR" sz="1600" dirty="0" smtClean="0">
                <a:solidFill>
                  <a:srgbClr val="FF0000"/>
                </a:solidFill>
              </a:rPr>
              <a:t>Not used </a:t>
            </a:r>
            <a:r>
              <a:rPr lang="en-US" altLang="ko-KR" sz="1600" dirty="0">
                <a:solidFill>
                  <a:srgbClr val="FF0000"/>
                </a:solidFill>
              </a:rPr>
              <a:t>in reciprocal SU-MIMO </a:t>
            </a:r>
            <a:r>
              <a:rPr lang="en-US" altLang="ko-KR" sz="1600" dirty="0" smtClean="0">
                <a:solidFill>
                  <a:srgbClr val="FF0000"/>
                </a:solidFill>
              </a:rPr>
              <a:t>BF so we can use for </a:t>
            </a:r>
            <a:r>
              <a:rPr lang="en-US" altLang="ko-KR" sz="1600" dirty="0">
                <a:solidFill>
                  <a:srgbClr val="FF0000"/>
                </a:solidFill>
              </a:rPr>
              <a:t>responder’s receive AWV training. 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r>
              <a:rPr lang="en-US" altLang="ko-KR" sz="1800" b="0" dirty="0"/>
              <a:t>The information of the SU-MIMO setup frame transmitted by </a:t>
            </a:r>
            <a:r>
              <a:rPr lang="en-US" altLang="ko-KR" sz="1800" dirty="0" smtClean="0"/>
              <a:t>a responder</a:t>
            </a:r>
            <a:r>
              <a:rPr lang="en-US" altLang="ko-KR" sz="1800" b="0" dirty="0" smtClean="0"/>
              <a:t>:</a:t>
            </a:r>
            <a:endParaRPr lang="en-US" altLang="ko-KR" sz="1800" dirty="0"/>
          </a:p>
          <a:p>
            <a:pPr lvl="1"/>
            <a:r>
              <a:rPr lang="en-US" altLang="ko-KR" sz="1600" dirty="0"/>
              <a:t>The number of transmit sector combinations for the </a:t>
            </a:r>
            <a:r>
              <a:rPr lang="en-US" altLang="ko-KR" sz="1600" dirty="0" smtClean="0"/>
              <a:t>responder </a:t>
            </a:r>
            <a:r>
              <a:rPr lang="en-US" altLang="ko-KR" sz="1600" dirty="0"/>
              <a:t>link</a:t>
            </a:r>
          </a:p>
          <a:p>
            <a:pPr marL="457200" lvl="1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 </a:t>
            </a:r>
            <a:r>
              <a:rPr lang="en-US" altLang="ko-KR" sz="1600" dirty="0">
                <a:solidFill>
                  <a:srgbClr val="FF0000"/>
                </a:solidFill>
              </a:rPr>
              <a:t>Not used in reciprocal SU-MIMO </a:t>
            </a:r>
            <a:r>
              <a:rPr lang="en-US" altLang="ko-KR" sz="1600" dirty="0" smtClean="0">
                <a:solidFill>
                  <a:srgbClr val="FF0000"/>
                </a:solidFill>
              </a:rPr>
              <a:t>BF </a:t>
            </a:r>
            <a:r>
              <a:rPr lang="en-US" altLang="ko-KR" sz="1600" dirty="0">
                <a:solidFill>
                  <a:srgbClr val="FF0000"/>
                </a:solidFill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</a:rPr>
              <a:t>we can skip).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L-TX-RX field and the Requested EDMG TRN-Unit M </a:t>
            </a:r>
            <a:r>
              <a:rPr lang="en-US" altLang="ko-KR" sz="1600" dirty="0" smtClean="0"/>
              <a:t>field.</a:t>
            </a:r>
            <a:endParaRPr lang="en-US" altLang="ko-KR" sz="1600" dirty="0"/>
          </a:p>
          <a:p>
            <a:pPr lvl="1">
              <a:buFont typeface="Wingdings" pitchFamily="2" charset="2"/>
              <a:buChar char="à"/>
            </a:pPr>
            <a:r>
              <a:rPr lang="en-US" altLang="ko-KR" sz="1600" dirty="0" smtClean="0">
                <a:solidFill>
                  <a:srgbClr val="FF0000"/>
                </a:solidFill>
              </a:rPr>
              <a:t>This </a:t>
            </a:r>
            <a:r>
              <a:rPr lang="en-US" altLang="ko-KR" sz="1600" dirty="0">
                <a:solidFill>
                  <a:srgbClr val="FF0000"/>
                </a:solidFill>
              </a:rPr>
              <a:t>information can be included on the SU-MIMO setup frame transmitted by the initiator (we can skip</a:t>
            </a:r>
            <a:r>
              <a:rPr lang="en-US" altLang="ko-KR" sz="1600" dirty="0" smtClean="0">
                <a:solidFill>
                  <a:srgbClr val="FF0000"/>
                </a:solidFill>
              </a:rPr>
              <a:t>).</a:t>
            </a:r>
            <a:endParaRPr lang="en-US" altLang="ko-KR" sz="1600" dirty="0">
              <a:solidFill>
                <a:srgbClr val="FF0000"/>
              </a:solidFill>
            </a:endParaRPr>
          </a:p>
          <a:p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transmission </a:t>
            </a:r>
            <a:r>
              <a:rPr lang="en-US" altLang="ko-KR" sz="1800" dirty="0"/>
              <a:t>of SU-MIMO BF setup frame by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responder can be </a:t>
            </a:r>
            <a:r>
              <a:rPr lang="en-US" altLang="ko-KR" sz="1800" dirty="0" smtClean="0"/>
              <a:t>skipped.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193225</TotalTime>
  <Words>1527</Words>
  <Application>Microsoft Office PowerPoint</Application>
  <PresentationFormat>화면 슬라이드 쇼(4:3)</PresentationFormat>
  <Paragraphs>235</Paragraphs>
  <Slides>13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ACcord Submission Template</vt:lpstr>
      <vt:lpstr>Document</vt:lpstr>
      <vt:lpstr>SU-MIMO BF for TDD SP</vt:lpstr>
      <vt:lpstr>Introduction</vt:lpstr>
      <vt:lpstr>SU-MIMO BF in current draft</vt:lpstr>
      <vt:lpstr>Proposed SU-MIMO BF for TDD SP (non-reciprocal) </vt:lpstr>
      <vt:lpstr>Proposed SU-MIMO BF for TDD SP (reciprocal) </vt:lpstr>
      <vt:lpstr>Considerations on time cost</vt:lpstr>
      <vt:lpstr>Simplification point</vt:lpstr>
      <vt:lpstr>Proposed SU-MIMO BF for TDD SP</vt:lpstr>
      <vt:lpstr>Simplified SU-MIMO Setup subphase </vt:lpstr>
      <vt:lpstr>Proposed indication of SU-MIMO Setup frame</vt:lpstr>
      <vt:lpstr>Flow of proposed SU-MIMO BF in TDD SP</vt:lpstr>
      <vt:lpstr>Conclusion</vt:lpstr>
      <vt:lpstr>SP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2563</cp:revision>
  <cp:lastPrinted>2017-07-06T11:26:45Z</cp:lastPrinted>
  <dcterms:created xsi:type="dcterms:W3CDTF">2009-12-02T19:05:24Z</dcterms:created>
  <dcterms:modified xsi:type="dcterms:W3CDTF">2018-03-06T10:45:26Z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