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200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30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15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31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901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622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57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200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2159" y="6475413"/>
            <a:ext cx="15317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Genadiy Tsodik,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46933" y="332601"/>
            <a:ext cx="38985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802.11-18-0448-00-00fd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dirty="0" smtClean="0"/>
              <a:t>February 2018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405" y="6475413"/>
            <a:ext cx="1524520" cy="184666"/>
          </a:xfrm>
        </p:spPr>
        <p:txBody>
          <a:bodyPr/>
          <a:lstStyle/>
          <a:p>
            <a:r>
              <a:rPr lang="en-US" dirty="0" smtClean="0"/>
              <a:t>Tsodik Genadiy,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Full Duplex Benefits and Challenges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2018-13-02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388143"/>
              </p:ext>
            </p:extLst>
          </p:nvPr>
        </p:nvGraphicFramePr>
        <p:xfrm>
          <a:off x="503238" y="2544763"/>
          <a:ext cx="7772400" cy="225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5" name="Document" r:id="rId4" imgW="8245941" imgH="2397432" progId="Word.Document.8">
                  <p:embed/>
                </p:oleObj>
              </mc:Choice>
              <mc:Fallback>
                <p:oleObj name="Document" r:id="rId4" imgW="8245941" imgH="2397432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2544763"/>
                        <a:ext cx="7772400" cy="2255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 smtClean="0">
                <a:latin typeface="FrutigerNext LT Medium" pitchFamily="34" charset="0"/>
              </a:rPr>
              <a:t>References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114800"/>
          </a:xfrm>
          <a:noFill/>
          <a:ln/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en-US" b="0" dirty="0" smtClean="0"/>
              <a:t>[1]</a:t>
            </a:r>
            <a:r>
              <a:rPr lang="en-GB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IEEE 802.11-18/0191r0, 802.11 Full Duplex</a:t>
            </a:r>
            <a:r>
              <a:rPr lang="en-US" b="0" dirty="0" smtClean="0"/>
              <a:t> </a:t>
            </a:r>
          </a:p>
          <a:p>
            <a:pPr marL="0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en-US" b="0" dirty="0" smtClean="0"/>
              <a:t>[2</a:t>
            </a:r>
            <a:r>
              <a:rPr lang="en-US" b="0" dirty="0"/>
              <a:t>] </a:t>
            </a:r>
            <a:r>
              <a:rPr lang="en-US" dirty="0" err="1" smtClean="0"/>
              <a:t>Brahadia</a:t>
            </a:r>
            <a:r>
              <a:rPr lang="en-US" dirty="0" smtClean="0"/>
              <a:t>, D., </a:t>
            </a:r>
            <a:r>
              <a:rPr lang="en-US" dirty="0" err="1" smtClean="0"/>
              <a:t>McMilin</a:t>
            </a:r>
            <a:r>
              <a:rPr lang="en-US" dirty="0" smtClean="0"/>
              <a:t>, E., </a:t>
            </a:r>
            <a:r>
              <a:rPr lang="en-US" dirty="0" err="1" smtClean="0"/>
              <a:t>Katti</a:t>
            </a:r>
            <a:r>
              <a:rPr lang="en-US" dirty="0" smtClean="0"/>
              <a:t>, S., SIGCOMM’13</a:t>
            </a:r>
            <a:r>
              <a:rPr lang="en-US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August </a:t>
            </a:r>
            <a:r>
              <a:rPr lang="en-US" dirty="0"/>
              <a:t>12–16, 2013, Hong Kong, </a:t>
            </a:r>
            <a:r>
              <a:rPr lang="en-US" dirty="0" smtClean="0"/>
              <a:t>China, Full Duplex </a:t>
            </a:r>
            <a:br>
              <a:rPr lang="en-US" dirty="0" smtClean="0"/>
            </a:br>
            <a:r>
              <a:rPr lang="en-US" dirty="0" smtClean="0"/>
              <a:t>      Radios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405" y="6475413"/>
            <a:ext cx="1524520" cy="184666"/>
          </a:xfrm>
        </p:spPr>
        <p:txBody>
          <a:bodyPr/>
          <a:lstStyle/>
          <a:p>
            <a:r>
              <a:rPr lang="en-US" dirty="0" smtClean="0"/>
              <a:t>Tsodik Genadiy, Huawei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dirty="0" smtClean="0"/>
              <a:t>February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76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0" dirty="0"/>
              <a:t>Simultaneous Transmission and Reception (STR) is now being investigated as a </a:t>
            </a:r>
            <a:r>
              <a:rPr lang="en-US" dirty="0"/>
              <a:t>candidate for Full Duplex (FD) technology for the next generation of </a:t>
            </a:r>
            <a:r>
              <a:rPr lang="en-US" dirty="0" smtClean="0"/>
              <a:t>802.11 [1] </a:t>
            </a:r>
            <a:endParaRPr lang="en-US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0" dirty="0"/>
              <a:t>The idea to </a:t>
            </a:r>
            <a:r>
              <a:rPr lang="en-US" dirty="0"/>
              <a:t>allow transmission and reception using the same time and frequency resources </a:t>
            </a:r>
            <a:r>
              <a:rPr lang="en-US" b="0" dirty="0"/>
              <a:t>is not new for wireless </a:t>
            </a:r>
            <a:r>
              <a:rPr lang="en-US" b="0" dirty="0" smtClean="0"/>
              <a:t>communications; </a:t>
            </a:r>
            <a:r>
              <a:rPr lang="en-US" b="0" dirty="0"/>
              <a:t>however </a:t>
            </a:r>
            <a:r>
              <a:rPr lang="en-US" b="0" dirty="0" smtClean="0"/>
              <a:t>it should be investigated deeply with  </a:t>
            </a:r>
            <a:r>
              <a:rPr lang="en-US" b="0" dirty="0"/>
              <a:t>application to 802.11 technology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0" dirty="0"/>
              <a:t>We believe that </a:t>
            </a:r>
            <a:r>
              <a:rPr lang="en-US" dirty="0"/>
              <a:t>FD can be a key technology for the next generation of Wi-Fi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0" dirty="0" smtClean="0"/>
              <a:t>Hence, we are trying to determine what has to be done in order to </a:t>
            </a:r>
            <a:r>
              <a:rPr lang="en-US" dirty="0" smtClean="0"/>
              <a:t>achieve the theoretical benefits of STR </a:t>
            </a:r>
            <a:r>
              <a:rPr lang="en-US" b="0" dirty="0" smtClean="0"/>
              <a:t>in Wi-Fi networks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405" y="6475413"/>
            <a:ext cx="1524520" cy="184666"/>
          </a:xfrm>
        </p:spPr>
        <p:txBody>
          <a:bodyPr/>
          <a:lstStyle/>
          <a:p>
            <a:r>
              <a:rPr lang="en-US" dirty="0" smtClean="0"/>
              <a:t>Tsodik Genadiy, Huawei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dirty="0" smtClean="0"/>
              <a:t>February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Major Potential Benefits of STR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763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0" dirty="0"/>
              <a:t>The </a:t>
            </a:r>
            <a:r>
              <a:rPr lang="en-US" dirty="0"/>
              <a:t>major benefits </a:t>
            </a:r>
            <a:r>
              <a:rPr lang="en-US" b="0" dirty="0"/>
              <a:t>of STR technology are: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Throughput gain </a:t>
            </a:r>
            <a:r>
              <a:rPr lang="en-US" dirty="0"/>
              <a:t>– </a:t>
            </a:r>
            <a:r>
              <a:rPr lang="en-US" dirty="0" smtClean="0"/>
              <a:t>twice the amount </a:t>
            </a:r>
            <a:r>
              <a:rPr lang="en-US" dirty="0"/>
              <a:t>of data transmitted on </a:t>
            </a:r>
            <a:r>
              <a:rPr lang="en-US" dirty="0" smtClean="0"/>
              <a:t>same </a:t>
            </a:r>
            <a:r>
              <a:rPr lang="en-US" dirty="0"/>
              <a:t>resources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Lower latency </a:t>
            </a:r>
            <a:r>
              <a:rPr lang="en-US" dirty="0" smtClean="0"/>
              <a:t>– we </a:t>
            </a:r>
            <a:r>
              <a:rPr lang="en-US" dirty="0"/>
              <a:t>can reduce latency per specific STA or entire network (for example - ACK time, SIFS period </a:t>
            </a:r>
            <a:r>
              <a:rPr lang="en-US" dirty="0" smtClean="0"/>
              <a:t>reduction, etc.)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Collision reduction – DL signal prevents potential hidden nodes from transmitting during UL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Network </a:t>
            </a:r>
            <a:r>
              <a:rPr lang="en-US" dirty="0"/>
              <a:t>issues relaxation – for </a:t>
            </a:r>
            <a:r>
              <a:rPr lang="en-US" dirty="0" smtClean="0"/>
              <a:t>example, a solution </a:t>
            </a:r>
            <a:r>
              <a:rPr lang="en-US" dirty="0"/>
              <a:t>for relay-based </a:t>
            </a:r>
            <a:r>
              <a:rPr lang="en-US" dirty="0" smtClean="0"/>
              <a:t>networks (multiple relays supporting FD can transmit simultaneously) </a:t>
            </a:r>
            <a:endParaRPr lang="en-US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0" dirty="0" smtClean="0"/>
              <a:t>Those </a:t>
            </a:r>
            <a:r>
              <a:rPr lang="en-US" b="0" dirty="0"/>
              <a:t>are </a:t>
            </a:r>
            <a:r>
              <a:rPr lang="en-US" dirty="0"/>
              <a:t>very promising theoretical benefits </a:t>
            </a:r>
            <a:r>
              <a:rPr lang="en-US" b="0" dirty="0"/>
              <a:t>that can </a:t>
            </a:r>
            <a:r>
              <a:rPr lang="en-US" dirty="0"/>
              <a:t>bring Wi-Fi technology to </a:t>
            </a:r>
            <a:r>
              <a:rPr lang="en-US" dirty="0" smtClean="0"/>
              <a:t>new </a:t>
            </a:r>
            <a:r>
              <a:rPr lang="en-US" dirty="0"/>
              <a:t>heights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0" dirty="0"/>
              <a:t>We are now trying to understand </a:t>
            </a:r>
            <a:r>
              <a:rPr lang="en-US" b="0" dirty="0" smtClean="0"/>
              <a:t>how to </a:t>
            </a:r>
            <a:r>
              <a:rPr lang="en-US" dirty="0" smtClean="0"/>
              <a:t>support </a:t>
            </a:r>
            <a:r>
              <a:rPr lang="en-US" dirty="0"/>
              <a:t>it in </a:t>
            </a:r>
            <a:r>
              <a:rPr lang="en-US" dirty="0" smtClean="0"/>
              <a:t>practice</a:t>
            </a:r>
            <a:r>
              <a:rPr lang="en-US" dirty="0"/>
              <a:t>!!!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405" y="6475413"/>
            <a:ext cx="1524520" cy="184666"/>
          </a:xfrm>
        </p:spPr>
        <p:txBody>
          <a:bodyPr/>
          <a:lstStyle/>
          <a:p>
            <a:r>
              <a:rPr lang="en-US" dirty="0" smtClean="0"/>
              <a:t>Tsodik Genadiy, Huawei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dirty="0" smtClean="0"/>
              <a:t>February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65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STR Aspects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Physical aspects: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Self-Interference </a:t>
            </a:r>
            <a:r>
              <a:rPr lang="en-US" dirty="0" smtClean="0"/>
              <a:t>Cancellation </a:t>
            </a:r>
            <a:r>
              <a:rPr lang="en-US" dirty="0"/>
              <a:t>(SIC) is the most complex </a:t>
            </a:r>
            <a:r>
              <a:rPr lang="en-US" dirty="0" smtClean="0"/>
              <a:t>problem to be solved </a:t>
            </a:r>
            <a:r>
              <a:rPr lang="en-US" dirty="0"/>
              <a:t>for STR feasibility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Link Level Aspects: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What are </a:t>
            </a:r>
            <a:r>
              <a:rPr lang="en-US" dirty="0" smtClean="0"/>
              <a:t>the conditions </a:t>
            </a:r>
            <a:r>
              <a:rPr lang="en-US" dirty="0"/>
              <a:t>to achieve maximum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gain</a:t>
            </a:r>
            <a:r>
              <a:rPr lang="en-US" dirty="0"/>
              <a:t>?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What information exchange is required 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apply </a:t>
            </a:r>
            <a:r>
              <a:rPr lang="en-US" dirty="0"/>
              <a:t>STR?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System Level Aspects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Should </a:t>
            </a:r>
            <a:r>
              <a:rPr lang="en-US" dirty="0" smtClean="0"/>
              <a:t>non-AP STAs support STR?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Which STAs can participate in STR transmission?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Is there any relationship between STAs involved </a:t>
            </a:r>
            <a:r>
              <a:rPr lang="en-US" dirty="0" smtClean="0"/>
              <a:t>in </a:t>
            </a:r>
            <a:r>
              <a:rPr lang="en-US" dirty="0"/>
              <a:t>STR?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What is the system level overhead required for STR benefit?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405" y="6475413"/>
            <a:ext cx="1524520" cy="184666"/>
          </a:xfrm>
        </p:spPr>
        <p:txBody>
          <a:bodyPr/>
          <a:lstStyle/>
          <a:p>
            <a:r>
              <a:rPr lang="en-US" dirty="0" smtClean="0"/>
              <a:t>Tsodik Genadiy, Huawei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dirty="0" smtClean="0"/>
              <a:t>February 2018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6096000" y="2590800"/>
            <a:ext cx="2819400" cy="2819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 flipH="1">
            <a:off x="7476622" y="3090484"/>
            <a:ext cx="6894" cy="712294"/>
          </a:xfrm>
          <a:prstGeom prst="straightConnector1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Box 49"/>
          <p:cNvSpPr txBox="1"/>
          <p:nvPr/>
        </p:nvSpPr>
        <p:spPr>
          <a:xfrm>
            <a:off x="6705600" y="4191000"/>
            <a:ext cx="647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FF0000"/>
                </a:solidFill>
              </a:rPr>
              <a:t>Physical</a:t>
            </a:r>
          </a:p>
          <a:p>
            <a:pPr algn="ctr"/>
            <a:r>
              <a:rPr lang="en-US" sz="1000" b="1" dirty="0" smtClean="0">
                <a:solidFill>
                  <a:srgbClr val="FF0000"/>
                </a:solidFill>
              </a:rPr>
              <a:t>Level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944761" y="2590800"/>
            <a:ext cx="647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/>
              <a:t>System Level 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454010" y="3095936"/>
            <a:ext cx="6477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B050"/>
                </a:solidFill>
              </a:rPr>
              <a:t>Link Level </a:t>
            </a:r>
          </a:p>
          <a:p>
            <a:pPr algn="ctr"/>
            <a:endParaRPr lang="en-US" sz="1000" b="1" dirty="0">
              <a:solidFill>
                <a:srgbClr val="00B050"/>
              </a:solidFill>
            </a:endParaRPr>
          </a:p>
        </p:txBody>
      </p:sp>
      <p:pic>
        <p:nvPicPr>
          <p:cNvPr id="53" name="Picture 2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3194" y="3982197"/>
            <a:ext cx="404812" cy="641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933" y="3780304"/>
            <a:ext cx="151104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964" y="2664221"/>
            <a:ext cx="151104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7552" y="3537434"/>
            <a:ext cx="151104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906" y="4800600"/>
            <a:ext cx="151104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4472935"/>
            <a:ext cx="151104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 bwMode="auto">
          <a:xfrm>
            <a:off x="7306654" y="3927478"/>
            <a:ext cx="376015" cy="183049"/>
          </a:xfrm>
          <a:custGeom>
            <a:avLst/>
            <a:gdLst>
              <a:gd name="connsiteX0" fmla="*/ 0 w 376015"/>
              <a:gd name="connsiteY0" fmla="*/ 80500 h 183049"/>
              <a:gd name="connsiteX1" fmla="*/ 264920 w 376015"/>
              <a:gd name="connsiteY1" fmla="*/ 3587 h 183049"/>
              <a:gd name="connsiteX2" fmla="*/ 376015 w 376015"/>
              <a:gd name="connsiteY2" fmla="*/ 183049 h 18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6015" h="183049">
                <a:moveTo>
                  <a:pt x="0" y="80500"/>
                </a:moveTo>
                <a:cubicBezTo>
                  <a:pt x="101125" y="33498"/>
                  <a:pt x="202251" y="-13504"/>
                  <a:pt x="264920" y="3587"/>
                </a:cubicBezTo>
                <a:cubicBezTo>
                  <a:pt x="327589" y="20678"/>
                  <a:pt x="351802" y="101863"/>
                  <a:pt x="376015" y="183049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111001" y="3942856"/>
            <a:ext cx="3656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err="1" smtClean="0">
                <a:solidFill>
                  <a:srgbClr val="FF0000"/>
                </a:solidFill>
              </a:rPr>
              <a:t>Tx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619189" y="4033432"/>
            <a:ext cx="3656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FF0000"/>
                </a:solidFill>
              </a:rPr>
              <a:t>R</a:t>
            </a:r>
            <a:r>
              <a:rPr lang="en-US" sz="1000" b="1" dirty="0" smtClean="0">
                <a:solidFill>
                  <a:srgbClr val="FF0000"/>
                </a:solidFill>
              </a:rPr>
              <a:t>x</a:t>
            </a:r>
            <a:endParaRPr lang="en-US" sz="1000" b="1" dirty="0">
              <a:solidFill>
                <a:srgbClr val="FF0000"/>
              </a:solidFill>
            </a:endParaRPr>
          </a:p>
        </p:txBody>
      </p:sp>
      <p:cxnSp>
        <p:nvCxnSpPr>
          <p:cNvPr id="5120" name="Straight Arrow Connector 5119"/>
          <p:cNvCxnSpPr/>
          <p:nvPr/>
        </p:nvCxnSpPr>
        <p:spPr bwMode="auto">
          <a:xfrm>
            <a:off x="6502285" y="3942856"/>
            <a:ext cx="626331" cy="123110"/>
          </a:xfrm>
          <a:prstGeom prst="straightConnector1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Box 67"/>
          <p:cNvSpPr txBox="1"/>
          <p:nvPr/>
        </p:nvSpPr>
        <p:spPr>
          <a:xfrm>
            <a:off x="6096000" y="3554341"/>
            <a:ext cx="647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B050"/>
                </a:solidFill>
              </a:rPr>
              <a:t>STA </a:t>
            </a:r>
            <a:r>
              <a:rPr lang="en-US" sz="1000" b="1" dirty="0" err="1" smtClean="0">
                <a:solidFill>
                  <a:srgbClr val="00B050"/>
                </a:solidFill>
              </a:rPr>
              <a:t>Tx</a:t>
            </a:r>
            <a:endParaRPr lang="en-US" sz="1000" b="1" dirty="0" smtClean="0">
              <a:solidFill>
                <a:srgbClr val="00B050"/>
              </a:solidFill>
            </a:endParaRPr>
          </a:p>
          <a:p>
            <a:pPr algn="ctr"/>
            <a:endParaRPr lang="en-US" sz="1000" b="1" dirty="0">
              <a:solidFill>
                <a:srgbClr val="00B05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836380" y="2712107"/>
            <a:ext cx="647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B050"/>
                </a:solidFill>
              </a:rPr>
              <a:t>STA Rx</a:t>
            </a:r>
          </a:p>
          <a:p>
            <a:pPr algn="ctr"/>
            <a:endParaRPr lang="en-US" sz="1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33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Self Interference Cancellation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signal produces an interference </a:t>
            </a:r>
            <a:r>
              <a:rPr lang="en-US" b="0" dirty="0"/>
              <a:t>that </a:t>
            </a:r>
            <a:r>
              <a:rPr lang="en-US" b="0" dirty="0" smtClean="0"/>
              <a:t>needs </a:t>
            </a:r>
            <a:r>
              <a:rPr lang="en-US" b="0" dirty="0"/>
              <a:t>to be mitigated on Rx side </a:t>
            </a:r>
            <a:r>
              <a:rPr lang="en-US" b="0" dirty="0" smtClean="0"/>
              <a:t>to </a:t>
            </a:r>
            <a:r>
              <a:rPr lang="en-US" dirty="0" smtClean="0"/>
              <a:t>be below the expected </a:t>
            </a:r>
            <a:r>
              <a:rPr lang="en-US" dirty="0"/>
              <a:t>noise </a:t>
            </a:r>
            <a:r>
              <a:rPr lang="en-US" dirty="0" smtClean="0"/>
              <a:t>level</a:t>
            </a:r>
            <a:endParaRPr lang="en-US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b="0" dirty="0"/>
              <a:t>The main interference components are: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Internal reflections – 15-20dB lower than </a:t>
            </a:r>
            <a:r>
              <a:rPr lang="en-US" dirty="0" err="1"/>
              <a:t>Tx</a:t>
            </a:r>
            <a:r>
              <a:rPr lang="en-US" dirty="0"/>
              <a:t> signal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Non-linear components – 30-40dB lower than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signal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Multipath – 50-60dB lower than </a:t>
            </a:r>
            <a:r>
              <a:rPr lang="en-US" dirty="0" err="1"/>
              <a:t>Tx</a:t>
            </a:r>
            <a:r>
              <a:rPr lang="en-US" dirty="0"/>
              <a:t> signal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b="0" dirty="0"/>
              <a:t>Most of the </a:t>
            </a:r>
            <a:r>
              <a:rPr lang="en-US" b="0" dirty="0" smtClean="0"/>
              <a:t>research </a:t>
            </a:r>
            <a:r>
              <a:rPr lang="en-US" b="0" dirty="0" smtClean="0"/>
              <a:t>papers  (</a:t>
            </a:r>
            <a:r>
              <a:rPr lang="en-US" b="0" dirty="0" smtClean="0"/>
              <a:t>for instance</a:t>
            </a:r>
            <a:r>
              <a:rPr lang="en-US" b="0" dirty="0" smtClean="0"/>
              <a:t> </a:t>
            </a:r>
            <a:r>
              <a:rPr lang="en-US" b="0" dirty="0" smtClean="0"/>
              <a:t>[2</a:t>
            </a:r>
            <a:r>
              <a:rPr lang="en-US" b="0" dirty="0" smtClean="0"/>
              <a:t>])</a:t>
            </a:r>
            <a:br>
              <a:rPr lang="en-US" b="0" dirty="0" smtClean="0"/>
            </a:br>
            <a:r>
              <a:rPr lang="en-US" b="0" dirty="0" smtClean="0"/>
              <a:t>divide </a:t>
            </a:r>
            <a:r>
              <a:rPr lang="en-US" b="0" dirty="0"/>
              <a:t>the </a:t>
            </a:r>
            <a:r>
              <a:rPr lang="en-US" b="0" dirty="0" smtClean="0"/>
              <a:t>SIC </a:t>
            </a:r>
            <a:r>
              <a:rPr lang="en-US" b="0" dirty="0" smtClean="0"/>
              <a:t>problem into </a:t>
            </a:r>
            <a:r>
              <a:rPr lang="en-US" b="0" dirty="0"/>
              <a:t>two parts: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Analog SIC – reduces the strongest </a:t>
            </a:r>
            <a:r>
              <a:rPr lang="en-US" dirty="0" smtClean="0"/>
              <a:t>components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Digital SIC – completes the action on sampled signal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reduce </a:t>
            </a:r>
            <a:r>
              <a:rPr lang="en-US" dirty="0"/>
              <a:t>the interference below the noise floor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b="0" dirty="0"/>
              <a:t>We also need to </a:t>
            </a:r>
            <a:r>
              <a:rPr lang="en-US" dirty="0" smtClean="0"/>
              <a:t>define </a:t>
            </a:r>
            <a:r>
              <a:rPr lang="en-US" dirty="0"/>
              <a:t>an efficient SIC calibration procedures </a:t>
            </a:r>
            <a:r>
              <a:rPr lang="en-US" dirty="0" smtClean="0"/>
              <a:t>with </a:t>
            </a:r>
            <a:r>
              <a:rPr lang="en-US" dirty="0"/>
              <a:t>minimum overhead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405" y="6475413"/>
            <a:ext cx="1524520" cy="184666"/>
          </a:xfrm>
        </p:spPr>
        <p:txBody>
          <a:bodyPr/>
          <a:lstStyle/>
          <a:p>
            <a:r>
              <a:rPr lang="en-US" dirty="0" smtClean="0"/>
              <a:t>Tsodik Genadiy, Huawei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dirty="0" smtClean="0"/>
              <a:t>February 2018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6756876" y="2514600"/>
            <a:ext cx="2424362" cy="3009934"/>
            <a:chOff x="6629400" y="2895600"/>
            <a:chExt cx="2424363" cy="2736304"/>
          </a:xfrm>
        </p:grpSpPr>
        <p:cxnSp>
          <p:nvCxnSpPr>
            <p:cNvPr id="7" name="Straight Arrow Connector 6"/>
            <p:cNvCxnSpPr/>
            <p:nvPr/>
          </p:nvCxnSpPr>
          <p:spPr bwMode="auto">
            <a:xfrm flipV="1">
              <a:off x="7263862" y="2895600"/>
              <a:ext cx="0" cy="2736304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7191434" y="3152234"/>
              <a:ext cx="1780544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7195454" y="3543672"/>
              <a:ext cx="1364552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7195454" y="3903712"/>
              <a:ext cx="1004512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7195454" y="4407768"/>
              <a:ext cx="682276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7195454" y="5343872"/>
              <a:ext cx="1796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" name="TextBox 14"/>
            <p:cNvSpPr txBox="1"/>
            <p:nvPr/>
          </p:nvSpPr>
          <p:spPr>
            <a:xfrm>
              <a:off x="6678823" y="3012058"/>
              <a:ext cx="633379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00B050"/>
                  </a:solidFill>
                </a:rPr>
                <a:t>20dBm</a:t>
              </a:r>
              <a:endParaRPr lang="en-US" sz="1000" b="1" dirty="0">
                <a:solidFill>
                  <a:srgbClr val="00B05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83341" y="3395161"/>
              <a:ext cx="562847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00B050"/>
                  </a:solidFill>
                </a:rPr>
                <a:t>5dBm</a:t>
              </a:r>
              <a:endParaRPr lang="en-US" sz="1000" b="1" dirty="0">
                <a:solidFill>
                  <a:srgbClr val="00B05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649333" y="3761550"/>
              <a:ext cx="680988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00B050"/>
                  </a:solidFill>
                </a:rPr>
                <a:t>-15dBm</a:t>
              </a:r>
              <a:endParaRPr lang="en-US" sz="1000" b="1" dirty="0">
                <a:solidFill>
                  <a:srgbClr val="00B05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642646" y="4246557"/>
              <a:ext cx="680988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00B050"/>
                  </a:solidFill>
                </a:rPr>
                <a:t>-35dBm</a:t>
              </a:r>
              <a:endParaRPr lang="en-US" sz="1000" b="1" dirty="0">
                <a:solidFill>
                  <a:srgbClr val="00B05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629400" y="5176311"/>
              <a:ext cx="619080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00B050"/>
                  </a:solidFill>
                </a:rPr>
                <a:t>-90dBm</a:t>
              </a:r>
              <a:endParaRPr lang="en-US" sz="1000" b="1" dirty="0">
                <a:solidFill>
                  <a:srgbClr val="00B05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210904" y="2930937"/>
              <a:ext cx="1361623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Interference Signal</a:t>
              </a:r>
              <a:endParaRPr lang="en-US" sz="1000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215529" y="3272050"/>
              <a:ext cx="1278748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Antenna Isolation</a:t>
              </a:r>
              <a:endParaRPr lang="en-US" sz="1000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209429" y="3648733"/>
              <a:ext cx="963117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Nonlinearity</a:t>
              </a:r>
              <a:endParaRPr lang="en-US" sz="1000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199056" y="4161547"/>
              <a:ext cx="813236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Multipath</a:t>
              </a:r>
              <a:endParaRPr lang="en-US" sz="1000" b="1" dirty="0"/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>
              <a:off x="8814130" y="3152234"/>
              <a:ext cx="0" cy="2191638"/>
            </a:xfrm>
            <a:prstGeom prst="straightConnector1">
              <a:avLst/>
            </a:prstGeom>
            <a:noFill/>
            <a:ln w="3175" cap="flat" cmpd="sng" algn="ctr">
              <a:solidFill>
                <a:srgbClr val="FF0000"/>
              </a:solidFill>
              <a:prstDash val="dash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7166521" y="5342669"/>
              <a:ext cx="918961" cy="223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Noise Floor</a:t>
              </a:r>
              <a:endParaRPr lang="en-US" sz="1000" b="1" dirty="0"/>
            </a:p>
          </p:txBody>
        </p:sp>
        <p:cxnSp>
          <p:nvCxnSpPr>
            <p:cNvPr id="26" name="Straight Arrow Connector 25"/>
            <p:cNvCxnSpPr/>
            <p:nvPr/>
          </p:nvCxnSpPr>
          <p:spPr bwMode="auto">
            <a:xfrm>
              <a:off x="8466790" y="3543672"/>
              <a:ext cx="0" cy="1800200"/>
            </a:xfrm>
            <a:prstGeom prst="straightConnector1">
              <a:avLst/>
            </a:prstGeom>
            <a:noFill/>
            <a:ln w="3175" cap="flat" cmpd="sng" algn="ctr">
              <a:solidFill>
                <a:srgbClr val="FF0000"/>
              </a:solidFill>
              <a:prstDash val="dash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8127958" y="3903712"/>
              <a:ext cx="0" cy="1440160"/>
            </a:xfrm>
            <a:prstGeom prst="straightConnector1">
              <a:avLst/>
            </a:prstGeom>
            <a:noFill/>
            <a:ln w="3175" cap="flat" cmpd="sng" algn="ctr">
              <a:solidFill>
                <a:srgbClr val="FF0000"/>
              </a:solidFill>
              <a:prstDash val="dash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7767121" y="4407768"/>
              <a:ext cx="0" cy="936104"/>
            </a:xfrm>
            <a:prstGeom prst="straightConnector1">
              <a:avLst/>
            </a:prstGeom>
            <a:noFill/>
            <a:ln w="3175" cap="flat" cmpd="sng" algn="ctr">
              <a:solidFill>
                <a:srgbClr val="FF0000"/>
              </a:solidFill>
              <a:prstDash val="dash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TextBox 28"/>
            <p:cNvSpPr txBox="1"/>
            <p:nvPr/>
          </p:nvSpPr>
          <p:spPr>
            <a:xfrm>
              <a:off x="8521245" y="2924274"/>
              <a:ext cx="532518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FF0000"/>
                  </a:solidFill>
                </a:rPr>
                <a:t>110dB</a:t>
              </a:r>
              <a:endParaRPr lang="en-US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307083" y="3319835"/>
              <a:ext cx="468398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FF0000"/>
                  </a:solidFill>
                </a:rPr>
                <a:t>95dB</a:t>
              </a:r>
              <a:endParaRPr lang="en-US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979039" y="3679875"/>
              <a:ext cx="468398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FF0000"/>
                  </a:solidFill>
                </a:rPr>
                <a:t>75dB</a:t>
              </a:r>
              <a:endParaRPr lang="en-US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697710" y="4658848"/>
              <a:ext cx="468398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FF0000"/>
                  </a:solidFill>
                </a:rPr>
                <a:t>55dB</a:t>
              </a:r>
              <a:endParaRPr lang="en-US" sz="10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856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SIC Research Challenges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868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900"/>
              </a:spcAft>
            </a:pPr>
            <a:r>
              <a:rPr lang="en-US" b="0" dirty="0"/>
              <a:t>Practical LNA can handle signal below -30dBm which means </a:t>
            </a:r>
            <a:r>
              <a:rPr lang="en-US" b="0" dirty="0" smtClean="0"/>
              <a:t>approximately </a:t>
            </a:r>
            <a:r>
              <a:rPr lang="en-US" dirty="0"/>
              <a:t>50-60dB should be removed in </a:t>
            </a:r>
            <a:r>
              <a:rPr lang="en-US" dirty="0" smtClean="0"/>
              <a:t>RF</a:t>
            </a:r>
          </a:p>
          <a:p>
            <a:pPr>
              <a:spcBef>
                <a:spcPts val="0"/>
              </a:spcBef>
              <a:spcAft>
                <a:spcPts val="900"/>
              </a:spcAft>
            </a:pPr>
            <a:r>
              <a:rPr lang="en-US" b="0" dirty="0" smtClean="0"/>
              <a:t>In </a:t>
            </a:r>
            <a:r>
              <a:rPr lang="en-US" b="0" dirty="0"/>
              <a:t>order to reduce the interference below the noise floor, we need </a:t>
            </a:r>
            <a:r>
              <a:rPr lang="en-US" dirty="0"/>
              <a:t>additional digital cancellation of about 60dB</a:t>
            </a:r>
          </a:p>
          <a:p>
            <a:pPr>
              <a:spcBef>
                <a:spcPts val="0"/>
              </a:spcBef>
              <a:spcAft>
                <a:spcPts val="900"/>
              </a:spcAft>
            </a:pPr>
            <a:r>
              <a:rPr lang="en-US" b="0" dirty="0"/>
              <a:t>Moreover, we need to consider </a:t>
            </a:r>
            <a:r>
              <a:rPr lang="en-US" dirty="0"/>
              <a:t>higher dynamic range </a:t>
            </a:r>
            <a:r>
              <a:rPr lang="en-US" b="0" dirty="0"/>
              <a:t>due to the difference between the desired signal and the interference </a:t>
            </a:r>
          </a:p>
          <a:p>
            <a:pPr>
              <a:spcBef>
                <a:spcPts val="0"/>
              </a:spcBef>
              <a:spcAft>
                <a:spcPts val="900"/>
              </a:spcAft>
            </a:pPr>
            <a:r>
              <a:rPr lang="en-US" b="0" dirty="0"/>
              <a:t>We summarize the challenges of the self-interference cancellation as:</a:t>
            </a:r>
          </a:p>
          <a:p>
            <a:pPr lvl="1">
              <a:spcBef>
                <a:spcPts val="0"/>
              </a:spcBef>
              <a:spcAft>
                <a:spcPts val="900"/>
              </a:spcAft>
            </a:pPr>
            <a:r>
              <a:rPr lang="en-US" b="1" dirty="0"/>
              <a:t>Design of </a:t>
            </a:r>
            <a:r>
              <a:rPr lang="en-US" b="1" dirty="0" smtClean="0"/>
              <a:t>complex </a:t>
            </a:r>
            <a:r>
              <a:rPr lang="en-US" b="1" dirty="0"/>
              <a:t>analog and digital blocks</a:t>
            </a:r>
          </a:p>
          <a:p>
            <a:pPr lvl="1">
              <a:spcBef>
                <a:spcPts val="0"/>
              </a:spcBef>
              <a:spcAft>
                <a:spcPts val="900"/>
              </a:spcAft>
            </a:pPr>
            <a:r>
              <a:rPr lang="en-US" b="1" dirty="0"/>
              <a:t>Minimize the SNR degradation </a:t>
            </a:r>
            <a:r>
              <a:rPr lang="en-US" dirty="0"/>
              <a:t>(e.g. A/D with higher dynamic range)</a:t>
            </a:r>
          </a:p>
          <a:p>
            <a:pPr lvl="1">
              <a:spcBef>
                <a:spcPts val="0"/>
              </a:spcBef>
              <a:spcAft>
                <a:spcPts val="900"/>
              </a:spcAft>
            </a:pPr>
            <a:r>
              <a:rPr lang="en-US" b="1" dirty="0"/>
              <a:t>Define efficient calibration procedures </a:t>
            </a:r>
            <a:r>
              <a:rPr lang="en-US" dirty="0" smtClean="0"/>
              <a:t>(that do </a:t>
            </a:r>
            <a:r>
              <a:rPr lang="en-US" dirty="0"/>
              <a:t>not </a:t>
            </a:r>
            <a:r>
              <a:rPr lang="en-US" dirty="0" smtClean="0"/>
              <a:t>degrade performance</a:t>
            </a:r>
            <a:r>
              <a:rPr lang="en-US" dirty="0"/>
              <a:t>)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405" y="6475413"/>
            <a:ext cx="1524520" cy="184666"/>
          </a:xfrm>
        </p:spPr>
        <p:txBody>
          <a:bodyPr/>
          <a:lstStyle/>
          <a:p>
            <a:r>
              <a:rPr lang="en-US" dirty="0" smtClean="0"/>
              <a:t>Tsodik Genadiy, Huawei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dirty="0" smtClean="0"/>
              <a:t>February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3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Link Level </a:t>
            </a:r>
            <a:r>
              <a:rPr lang="en-IE" dirty="0" smtClean="0">
                <a:latin typeface="FrutigerNext LT Medium" pitchFamily="34" charset="0"/>
              </a:rPr>
              <a:t>Aspects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799" y="1600200"/>
            <a:ext cx="8600251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0" dirty="0"/>
              <a:t>Assuming we solved the problem of self-interference </a:t>
            </a:r>
            <a:r>
              <a:rPr lang="en-US" b="0" dirty="0" smtClean="0"/>
              <a:t>cancellation</a:t>
            </a:r>
            <a:r>
              <a:rPr lang="en-US" b="0" dirty="0"/>
              <a:t>, we need to </a:t>
            </a:r>
            <a:r>
              <a:rPr lang="en-US" dirty="0"/>
              <a:t>know how to decide whether to apply FD or half-duplex?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0" dirty="0"/>
              <a:t>The following aspects may impact link budget: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Change in RF properties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SNR is limited due to residual interference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Noise floor is higher due to different RF settings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0" dirty="0"/>
              <a:t>We need to </a:t>
            </a:r>
            <a:r>
              <a:rPr lang="en-US" b="0" dirty="0" smtClean="0"/>
              <a:t>know how to </a:t>
            </a:r>
            <a:r>
              <a:rPr lang="en-US" dirty="0" smtClean="0"/>
              <a:t>improve </a:t>
            </a:r>
            <a:r>
              <a:rPr lang="en-US" dirty="0"/>
              <a:t>the </a:t>
            </a:r>
            <a:r>
              <a:rPr lang="en-US" dirty="0" smtClean="0"/>
              <a:t>throughput </a:t>
            </a:r>
            <a:r>
              <a:rPr lang="en-US" dirty="0"/>
              <a:t>of the specific </a:t>
            </a:r>
            <a:r>
              <a:rPr lang="en-US" dirty="0" smtClean="0"/>
              <a:t>transmission </a:t>
            </a:r>
            <a:r>
              <a:rPr lang="en-US" b="0" dirty="0"/>
              <a:t>compared to half </a:t>
            </a:r>
            <a:r>
              <a:rPr lang="en-US" b="0" dirty="0" smtClean="0"/>
              <a:t>duplex</a:t>
            </a:r>
            <a:endParaRPr lang="en-US" b="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0" dirty="0" smtClean="0"/>
              <a:t>An </a:t>
            </a:r>
            <a:r>
              <a:rPr lang="en-US" dirty="0" smtClean="0"/>
              <a:t>STR-related</a:t>
            </a:r>
            <a:r>
              <a:rPr lang="en-US" b="0" dirty="0" smtClean="0"/>
              <a:t> </a:t>
            </a:r>
            <a:r>
              <a:rPr lang="en-US" dirty="0" smtClean="0"/>
              <a:t>link </a:t>
            </a:r>
            <a:r>
              <a:rPr lang="en-US" dirty="0"/>
              <a:t>budget definition is required to allow accurate decisions!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405" y="6475413"/>
            <a:ext cx="1524520" cy="184666"/>
          </a:xfrm>
        </p:spPr>
        <p:txBody>
          <a:bodyPr/>
          <a:lstStyle/>
          <a:p>
            <a:r>
              <a:rPr lang="en-US" dirty="0" smtClean="0"/>
              <a:t>Tsodik Genadiy, Huawei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dirty="0" smtClean="0"/>
              <a:t>February 2018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6850148" y="3081702"/>
            <a:ext cx="0" cy="458233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6521958" y="4081838"/>
            <a:ext cx="6388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SNR</a:t>
            </a:r>
            <a:r>
              <a:rPr lang="en-US" sz="1200" baseline="-25000" dirty="0" smtClean="0"/>
              <a:t>HD</a:t>
            </a:r>
            <a:endParaRPr lang="en-US" sz="1200" baseline="-25000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 flipV="1">
            <a:off x="8362316" y="3081702"/>
            <a:ext cx="0" cy="458233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/>
          <p:nvPr/>
        </p:nvCxnSpPr>
        <p:spPr bwMode="auto">
          <a:xfrm flipH="1">
            <a:off x="8545011" y="3261017"/>
            <a:ext cx="213519" cy="254938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8152332" y="4070208"/>
            <a:ext cx="752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SNR</a:t>
            </a:r>
            <a:r>
              <a:rPr lang="en-US" sz="1200" baseline="-25000" dirty="0" smtClean="0"/>
              <a:t>FD</a:t>
            </a:r>
            <a:endParaRPr lang="en-US" sz="1200" baseline="-25000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7239000" y="3261017"/>
            <a:ext cx="895989" cy="36868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compare</a:t>
            </a:r>
          </a:p>
        </p:txBody>
      </p:sp>
      <p:cxnSp>
        <p:nvCxnSpPr>
          <p:cNvPr id="45" name="Straight Arrow Connector 44"/>
          <p:cNvCxnSpPr/>
          <p:nvPr/>
        </p:nvCxnSpPr>
        <p:spPr bwMode="auto">
          <a:xfrm flipH="1" flipV="1">
            <a:off x="7172007" y="3532437"/>
            <a:ext cx="980325" cy="43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6" name="Picture 2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99" y="3546710"/>
            <a:ext cx="404812" cy="641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351" y="2575290"/>
            <a:ext cx="189849" cy="472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2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4501" y="3515955"/>
            <a:ext cx="404812" cy="641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1982" y="2608653"/>
            <a:ext cx="189849" cy="472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5610" y="2888714"/>
            <a:ext cx="189849" cy="472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550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System Level </a:t>
            </a:r>
            <a:r>
              <a:rPr lang="en-IE" dirty="0" smtClean="0">
                <a:latin typeface="FrutigerNext LT Medium" pitchFamily="34" charset="0"/>
              </a:rPr>
              <a:t>Aspects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763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dirty="0" smtClean="0"/>
              <a:t>System level aspects should be considered in order to </a:t>
            </a:r>
            <a:r>
              <a:rPr lang="en-US" dirty="0" smtClean="0"/>
              <a:t>maintain the benefits of STR in the entire network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dirty="0" smtClean="0"/>
              <a:t>We recognize two </a:t>
            </a:r>
            <a:r>
              <a:rPr lang="en-US" b="0" dirty="0"/>
              <a:t>main </a:t>
            </a:r>
            <a:r>
              <a:rPr lang="en-US" b="0" dirty="0" smtClean="0"/>
              <a:t>topics: </a:t>
            </a:r>
            <a:r>
              <a:rPr lang="en-US" dirty="0" smtClean="0"/>
              <a:t>overhead issues and system protocols</a:t>
            </a:r>
            <a:endParaRPr lang="en-US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dirty="0"/>
              <a:t>System level </a:t>
            </a:r>
            <a:r>
              <a:rPr lang="en-US" dirty="0"/>
              <a:t>overhead questions </a:t>
            </a:r>
            <a:r>
              <a:rPr lang="en-US" dirty="0" smtClean="0"/>
              <a:t>(we want to minimize overhead)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dirty="0" smtClean="0"/>
              <a:t>Which additional resources (frames/signal/fields) are needed to support STR?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Which STAs can be involved in STR, what is </a:t>
            </a:r>
            <a:r>
              <a:rPr lang="en-US" dirty="0" smtClean="0"/>
              <a:t>required </a:t>
            </a:r>
            <a:r>
              <a:rPr lang="en-US" dirty="0"/>
              <a:t>to make the right decision?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dirty="0"/>
              <a:t>System level </a:t>
            </a:r>
            <a:r>
              <a:rPr lang="en-US" dirty="0"/>
              <a:t>protocols (ensure the gain is maximized)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Can we combine STR and MIMO/OFDMA?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How we keep backward compatibility in </a:t>
            </a:r>
            <a:r>
              <a:rPr lang="en-US" dirty="0" smtClean="0"/>
              <a:t>presence </a:t>
            </a:r>
            <a:r>
              <a:rPr lang="en-US" dirty="0"/>
              <a:t>of </a:t>
            </a:r>
            <a:r>
              <a:rPr lang="en-US" dirty="0" smtClean="0"/>
              <a:t>STR?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405" y="6475413"/>
            <a:ext cx="1524520" cy="184666"/>
          </a:xfrm>
        </p:spPr>
        <p:txBody>
          <a:bodyPr/>
          <a:lstStyle/>
          <a:p>
            <a:r>
              <a:rPr lang="en-US" dirty="0" smtClean="0"/>
              <a:t>Tsodik Genadiy, Huawei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dirty="0" smtClean="0"/>
              <a:t>February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25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 smtClean="0">
                <a:latin typeface="FrutigerNext LT Medium" pitchFamily="34" charset="0"/>
              </a:rPr>
              <a:t>Summary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0" dirty="0"/>
              <a:t>This presentation explains </a:t>
            </a:r>
            <a:r>
              <a:rPr lang="en-US" dirty="0"/>
              <a:t>which aspects have to be addressed to support the theoretical benefits of STR </a:t>
            </a:r>
            <a:r>
              <a:rPr lang="en-US" b="0" dirty="0"/>
              <a:t>in the next generation of 802.11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0" dirty="0"/>
              <a:t>We believe that </a:t>
            </a:r>
            <a:r>
              <a:rPr lang="en-US" dirty="0"/>
              <a:t>fundamental aspects of research</a:t>
            </a:r>
            <a:r>
              <a:rPr lang="en-US" b="0" dirty="0"/>
              <a:t> should be: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SIC aspects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Link level aspects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System level aspects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0" dirty="0"/>
              <a:t>We think that the </a:t>
            </a:r>
            <a:r>
              <a:rPr lang="en-US" dirty="0"/>
              <a:t>main </a:t>
            </a:r>
            <a:r>
              <a:rPr lang="en-US" dirty="0" smtClean="0"/>
              <a:t>targets </a:t>
            </a:r>
            <a:r>
              <a:rPr lang="en-US" b="0" dirty="0"/>
              <a:t>of the Full Duplex TIG should </a:t>
            </a:r>
            <a:r>
              <a:rPr lang="en-US" b="0" dirty="0" smtClean="0"/>
              <a:t>be: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Focusing on </a:t>
            </a:r>
            <a:r>
              <a:rPr lang="en-US" dirty="0"/>
              <a:t>identifying where full duplex indeed reaches its theoretical benefits</a:t>
            </a:r>
            <a:r>
              <a:rPr lang="en-US" b="0" dirty="0"/>
              <a:t> </a:t>
            </a:r>
            <a:r>
              <a:rPr lang="en-US" b="0" dirty="0" smtClean="0"/>
              <a:t>with respect </a:t>
            </a:r>
            <a:r>
              <a:rPr lang="en-US" b="0" dirty="0"/>
              <a:t>to fundamental aspects </a:t>
            </a:r>
            <a:r>
              <a:rPr lang="en-US" b="0" dirty="0" smtClean="0"/>
              <a:t>above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Justifying </a:t>
            </a:r>
            <a:r>
              <a:rPr lang="en-US" dirty="0"/>
              <a:t>the throughput </a:t>
            </a:r>
            <a:r>
              <a:rPr lang="en-US" dirty="0" smtClean="0"/>
              <a:t>gain </a:t>
            </a:r>
            <a:r>
              <a:rPr lang="en-US" dirty="0"/>
              <a:t>compared </a:t>
            </a:r>
            <a:r>
              <a:rPr lang="en-US" dirty="0" smtClean="0"/>
              <a:t>with </a:t>
            </a:r>
            <a:r>
              <a:rPr lang="en-US" dirty="0"/>
              <a:t>the existing Wi-Fi </a:t>
            </a:r>
            <a:r>
              <a:rPr lang="en-US" dirty="0" smtClean="0"/>
              <a:t>systems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405" y="6475413"/>
            <a:ext cx="1524520" cy="184666"/>
          </a:xfrm>
        </p:spPr>
        <p:txBody>
          <a:bodyPr/>
          <a:lstStyle/>
          <a:p>
            <a:r>
              <a:rPr lang="en-US" dirty="0" smtClean="0"/>
              <a:t>Tsodik Genadiy, Huawei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dirty="0" smtClean="0"/>
              <a:t>February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7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8088</TotalTime>
  <Words>955</Words>
  <Application>Microsoft Office PowerPoint</Application>
  <PresentationFormat>On-screen Show (4:3)</PresentationFormat>
  <Paragraphs>169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Microsoft Word 97 - 2003 Document</vt:lpstr>
      <vt:lpstr>Full Duplex Benefits and Challenges</vt:lpstr>
      <vt:lpstr>Background</vt:lpstr>
      <vt:lpstr>Major Potential Benefits of STR</vt:lpstr>
      <vt:lpstr>STR Aspects</vt:lpstr>
      <vt:lpstr>Self Interference Cancellation</vt:lpstr>
      <vt:lpstr>SIC Research Challenges</vt:lpstr>
      <vt:lpstr>Link Level Aspects</vt:lpstr>
      <vt:lpstr>System Level Aspects</vt:lpstr>
      <vt:lpstr>Summary</vt:lpstr>
      <vt:lpstr>References</vt:lpstr>
    </vt:vector>
  </TitlesOfParts>
  <Company>Stanford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Philip Levis</dc:creator>
  <cp:lastModifiedBy>Genadiy Tsodik (A)</cp:lastModifiedBy>
  <cp:revision>44</cp:revision>
  <cp:lastPrinted>1998-02-10T13:28:06Z</cp:lastPrinted>
  <dcterms:created xsi:type="dcterms:W3CDTF">2013-11-12T18:41:50Z</dcterms:created>
  <dcterms:modified xsi:type="dcterms:W3CDTF">2018-03-05T14:26:04Z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(3)o5MZEX20cdn+8S4Ccfzqnp9ugOSDkEpFNPhdOpKRxuiG20yqEHfn0Nh5L74AoIYb55t4Yk9G
QBpG5UHIL3RgZDlNZryyscJw9XKUa99FuUk+r+a0xXhAsP2RA+VnhcafwdENy0c8MqxyLDc2
MxjupGf14+I1qsLDIr0uQ76MffrvHDDqricKbYtf6Hev/giJ0Oz5vJac9t4NubXAmQRdJqWt
zto9R8ky2V1YCYUQOY</vt:lpwstr>
  </property>
  <property fmtid="{D5CDD505-2E9C-101B-9397-08002B2CF9AE}" pid="4" name="_2015_ms_pID_7253431">
    <vt:lpwstr>ZVHUwoaquBPnvolms/VRDv1FqDbGb6JgV5TufsAsbbNCHDCUITXVi9
OkVekbEk3kLFgfWGiubBPt2T9sGdmk3kD62Cw6EHcB+HzKLI3yXkgCiM5Uxy33dE4i0qjAw4
buivuKr/E4QIQiRQJV55F+/uY/nm2408lPDZbpSY9gPeS0ZtlMwTv3I8QwWLh0b4tZ9m3FFp
e2flSwmfD6icMtJlUhIP3rsogD66osQ7SQMg</vt:lpwstr>
  </property>
  <property fmtid="{D5CDD505-2E9C-101B-9397-08002B2CF9AE}" pid="5" name="_2015_ms_pID_7253432">
    <vt:lpwstr>Bw==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1519158432</vt:lpwstr>
  </property>
</Properties>
</file>