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0" r:id="rId4"/>
    <p:sldId id="259" r:id="rId5"/>
    <p:sldId id="275" r:id="rId6"/>
    <p:sldId id="274" r:id="rId7"/>
    <p:sldId id="268" r:id="rId8"/>
    <p:sldId id="267" r:id="rId9"/>
    <p:sldId id="263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oger Marks" initials="RBM [5]" lastIdx="1" clrIdx="6">
    <p:extLst/>
  </p:cmAuthor>
  <p:cmAuthor id="1" name="OfficeUser4564" initials="O" lastIdx="1" clrIdx="0">
    <p:extLst/>
  </p:cmAuthor>
  <p:cmAuthor id="2" name="OfficeUser4564" initials="O [2]" lastIdx="1" clrIdx="1">
    <p:extLst/>
  </p:cmAuthor>
  <p:cmAuthor id="3" name="Roger Marks" initials="RBM" lastIdx="1" clrIdx="2">
    <p:extLst/>
  </p:cmAuthor>
  <p:cmAuthor id="4" name="Roger Marks" initials="RBM [2]" lastIdx="1" clrIdx="3">
    <p:extLst/>
  </p:cmAuthor>
  <p:cmAuthor id="5" name="Roger Marks" initials="RBM [3]" lastIdx="1" clrIdx="4">
    <p:extLst/>
  </p:cmAuthor>
  <p:cmAuthor id="6" name="Roger Marks" initials="RBM [4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8"/>
    <p:restoredTop sz="88636" autoAdjust="0"/>
  </p:normalViewPr>
  <p:slideViewPr>
    <p:cSldViewPr snapToGrid="0">
      <p:cViewPr varScale="1">
        <p:scale>
          <a:sx n="103" d="100"/>
          <a:sy n="103" d="100"/>
        </p:scale>
        <p:origin x="22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6" name="Shape 9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93723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49262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Case 1: Uplink MU is supported (17/0054r2)</a:t>
            </a:r>
            <a:endParaRPr lang="zh-CN" altLang="en-US" dirty="0"/>
          </a:p>
          <a:p>
            <a:pPr marL="0" marR="0" indent="0" defTabSz="449262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Case 2: Uplink MU is not supported (17/0381r1)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49507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73148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2002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9323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0192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/>
          <a:lstStyle>
            <a:lvl1pPr algn="ctr">
              <a:defRPr sz="3200" cap="none"/>
            </a:lvl1pPr>
          </a:lstStyle>
          <a:p>
            <a:r>
              <a:t>Title Text</a:t>
            </a:r>
          </a:p>
        </p:txBody>
      </p:sp>
      <p:sp>
        <p:nvSpPr>
          <p:cNvPr id="1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="t"/>
          <a:lstStyle>
            <a:lvl1pPr algn="ctr">
              <a:defRPr sz="2400"/>
            </a:lvl1pPr>
            <a:lvl2pPr algn="ctr">
              <a:defRPr sz="2400"/>
            </a:lvl2pPr>
            <a:lvl3pPr algn="ctr">
              <a:defRPr sz="2400"/>
            </a:lvl3pPr>
            <a:lvl4pPr algn="ctr">
              <a:defRPr sz="2400"/>
            </a:lvl4pPr>
            <a:lvl5pPr algn="ctr"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xfrm>
            <a:off x="152400" y="685801"/>
            <a:ext cx="8839200" cy="609599"/>
          </a:xfrm>
          <a:prstGeom prst="rect">
            <a:avLst/>
          </a:prstGeom>
        </p:spPr>
        <p:txBody>
          <a:bodyPr anchor="ctr"/>
          <a:lstStyle>
            <a:lvl1pPr algn="ctr">
              <a:defRPr sz="3200" cap="none"/>
            </a:lvl1pPr>
          </a:lstStyle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5" cy="4113213"/>
          </a:xfrm>
          <a:prstGeom prst="rect">
            <a:avLst/>
          </a:prstGeom>
        </p:spPr>
        <p:txBody>
          <a:bodyPr anchor="t"/>
          <a:lstStyle>
            <a:lvl1pPr marL="342900" indent="-342900">
              <a:defRPr sz="2400"/>
            </a:lvl1pPr>
            <a:lvl2pPr marL="342900">
              <a:defRPr sz="2400"/>
            </a:lvl2pPr>
            <a:lvl3pPr marL="342900">
              <a:defRPr sz="2400"/>
            </a:lvl3pPr>
            <a:lvl4pPr marL="342900">
              <a:defRPr sz="2400"/>
            </a:lvl4pPr>
            <a:lvl5pPr marL="342900"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6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Text"/>
          <p:cNvSpPr txBox="1">
            <a:spLocks noGrp="1"/>
          </p:cNvSpPr>
          <p:nvPr>
            <p:ph type="title"/>
          </p:nvPr>
        </p:nvSpPr>
        <p:spPr>
          <a:xfrm>
            <a:off x="152400" y="685801"/>
            <a:ext cx="8839200" cy="609599"/>
          </a:xfrm>
          <a:prstGeom prst="rect">
            <a:avLst/>
          </a:prstGeom>
        </p:spPr>
        <p:txBody>
          <a:bodyPr anchor="ctr"/>
          <a:lstStyle>
            <a:lvl1pPr algn="ctr">
              <a:defRPr sz="3200" cap="none"/>
            </a:lvl1pPr>
          </a:lstStyle>
          <a:p>
            <a:r>
              <a:t>Title Text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 anchor="t"/>
          <a:lstStyle>
            <a:lvl1pPr marL="342900" indent="-342900">
              <a:defRPr sz="2800"/>
            </a:lvl1pPr>
            <a:lvl2pPr marL="342900">
              <a:defRPr sz="2800"/>
            </a:lvl2pPr>
            <a:lvl3pPr marL="342900">
              <a:defRPr sz="2800"/>
            </a:lvl3pPr>
            <a:lvl4pPr marL="342900">
              <a:defRPr sz="2800"/>
            </a:lvl4pPr>
            <a:lvl5pPr marL="342900"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ctr"/>
          <a:lstStyle>
            <a:lvl1pPr algn="ctr">
              <a:defRPr sz="3200" cap="none"/>
            </a:lvl1pPr>
          </a:lstStyle>
          <a:p>
            <a:r>
              <a:t>Title Text</a:t>
            </a:r>
          </a:p>
        </p:txBody>
      </p:sp>
      <p:sp>
        <p:nvSpPr>
          <p:cNvPr id="5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5" name="Rectangle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152400" y="685801"/>
            <a:ext cx="8839200" cy="609599"/>
          </a:xfrm>
          <a:prstGeom prst="rect">
            <a:avLst/>
          </a:prstGeom>
        </p:spPr>
        <p:txBody>
          <a:bodyPr anchor="ctr"/>
          <a:lstStyle>
            <a:lvl1pPr algn="ctr">
              <a:defRPr sz="3200" cap="none"/>
            </a:lvl1pPr>
          </a:lstStyle>
          <a:p>
            <a:r>
              <a:t>Title Text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le Text"/>
          <p:cNvSpPr txBox="1">
            <a:spLocks noGrp="1"/>
          </p:cNvSpPr>
          <p:nvPr>
            <p:ph type="title"/>
          </p:nvPr>
        </p:nvSpPr>
        <p:spPr>
          <a:xfrm>
            <a:off x="6515100" y="685800"/>
            <a:ext cx="1941516" cy="5408613"/>
          </a:xfrm>
          <a:prstGeom prst="rect">
            <a:avLst/>
          </a:prstGeom>
        </p:spPr>
        <p:txBody>
          <a:bodyPr anchor="ctr"/>
          <a:lstStyle>
            <a:lvl1pPr algn="ctr">
              <a:defRPr sz="3200" cap="none"/>
            </a:lvl1pPr>
          </a:lstStyle>
          <a:p>
            <a:r>
              <a:t>Title Text</a:t>
            </a:r>
          </a:p>
        </p:txBody>
      </p:sp>
      <p:sp>
        <p:nvSpPr>
          <p:cNvPr id="88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685800"/>
            <a:ext cx="5676900" cy="5408613"/>
          </a:xfrm>
          <a:prstGeom prst="rect">
            <a:avLst/>
          </a:prstGeom>
        </p:spPr>
        <p:txBody>
          <a:bodyPr anchor="t"/>
          <a:lstStyle>
            <a:lvl1pPr marL="342900" indent="-342900">
              <a:defRPr sz="2400"/>
            </a:lvl1pPr>
            <a:lvl2pPr marL="342900">
              <a:defRPr sz="2400"/>
            </a:lvl2pPr>
            <a:lvl3pPr marL="342900">
              <a:defRPr sz="2400"/>
            </a:lvl3pPr>
            <a:lvl4pPr marL="342900">
              <a:defRPr sz="2400"/>
            </a:lvl4pPr>
            <a:lvl5pPr marL="342900"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>
            <a:off x="685797" y="609597"/>
            <a:ext cx="7772404" cy="1594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" name="Submission"/>
          <p:cNvSpPr txBox="1"/>
          <p:nvPr/>
        </p:nvSpPr>
        <p:spPr>
          <a:xfrm>
            <a:off x="684212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"/>
          <p:cNvSpPr/>
          <p:nvPr/>
        </p:nvSpPr>
        <p:spPr>
          <a:xfrm>
            <a:off x="685797" y="6476998"/>
            <a:ext cx="7848604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" name="doc.: IEEE 802.11-17/xxxxr0"/>
          <p:cNvSpPr txBox="1"/>
          <p:nvPr/>
        </p:nvSpPr>
        <p:spPr>
          <a:xfrm>
            <a:off x="4992161" y="353219"/>
            <a:ext cx="350046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/>
          <a:p>
            <a: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pPr>
            <a:r>
              <a:rPr dirty="0"/>
              <a:t>doc.: IEEE 802.11-1</a:t>
            </a:r>
            <a:r>
              <a:rPr lang="en-US" dirty="0"/>
              <a:t>8</a:t>
            </a:r>
            <a:r>
              <a:rPr dirty="0" smtClean="0"/>
              <a:t>/</a:t>
            </a:r>
            <a:r>
              <a:rPr lang="en-US" dirty="0" smtClean="0"/>
              <a:t>0434</a:t>
            </a:r>
            <a:r>
              <a:rPr lang="en-US" baseline="0" dirty="0" smtClean="0"/>
              <a:t> </a:t>
            </a:r>
            <a:r>
              <a:rPr lang="en-US" baseline="0" dirty="0"/>
              <a:t>r0</a:t>
            </a:r>
            <a:endParaRPr dirty="0">
              <a:solidFill>
                <a:srgbClr val="FF6600"/>
              </a:solidFill>
            </a:endParaRPr>
          </a:p>
        </p:txBody>
      </p:sp>
      <p:sp>
        <p:nvSpPr>
          <p:cNvPr id="6" name="March 2017"/>
          <p:cNvSpPr txBox="1"/>
          <p:nvPr/>
        </p:nvSpPr>
        <p:spPr>
          <a:xfrm>
            <a:off x="696910" y="329427"/>
            <a:ext cx="230345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 smtClean="0"/>
              <a:t>March</a:t>
            </a:r>
            <a:r>
              <a:rPr dirty="0" smtClean="0"/>
              <a:t> </a:t>
            </a:r>
            <a:r>
              <a:rPr dirty="0"/>
              <a:t>201</a:t>
            </a:r>
            <a:r>
              <a:rPr lang="en-US" dirty="0"/>
              <a:t>8</a:t>
            </a:r>
            <a:endParaRPr dirty="0"/>
          </a:p>
        </p:txBody>
      </p:sp>
      <p:sp>
        <p:nvSpPr>
          <p:cNvPr id="7" name="Submission"/>
          <p:cNvSpPr txBox="1"/>
          <p:nvPr/>
        </p:nvSpPr>
        <p:spPr>
          <a:xfrm>
            <a:off x="6807220" y="6504244"/>
            <a:ext cx="1767766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Lily</a:t>
            </a:r>
            <a:r>
              <a:rPr dirty="0"/>
              <a:t>, et al., Huawei</a:t>
            </a:r>
          </a:p>
        </p:txBody>
      </p:sp>
      <p:sp>
        <p:nvSpPr>
          <p:cNvPr id="8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79" tIns="46079" rIns="46079" bIns="46079">
            <a:normAutofit/>
          </a:bodyPr>
          <a:lstStyle/>
          <a:p>
            <a:r>
              <a:t>Title Text</a:t>
            </a:r>
          </a:p>
        </p:txBody>
      </p:sp>
      <p:sp>
        <p:nvSpPr>
          <p:cNvPr id="9" name="Body Level One…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79" tIns="46079" rIns="46079" bIns="46079" anchor="b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526756" y="6475412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ransition spd="med"/>
  <p:timing>
    <p:tnLst>
      <p:par>
        <p:cTn id="1" dur="indefinite" restart="never" nodeType="tmRoot"/>
      </p:par>
    </p:tnLst>
  </p:timing>
  <p:txStyles>
    <p:titleStyle>
      <a:lvl1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all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all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all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all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all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all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all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all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all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0" marR="0" indent="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4367407" y="6548564"/>
            <a:ext cx="432812" cy="18466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/>
              <a:t>Slide </a:t>
            </a:r>
            <a:fld id="{86CB4B4D-7CA3-9044-876B-883B54F8677D}" type="slidenum">
              <a:rPr smtClean="0"/>
              <a:t>1</a:t>
            </a:fld>
            <a:endParaRPr dirty="0"/>
          </a:p>
        </p:txBody>
      </p:sp>
      <p:sp>
        <p:nvSpPr>
          <p:cNvPr id="101" name="Authors:"/>
          <p:cNvSpPr txBox="1"/>
          <p:nvPr/>
        </p:nvSpPr>
        <p:spPr>
          <a:xfrm>
            <a:off x="533400" y="2707322"/>
            <a:ext cx="1447800" cy="373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>
            <a:lvl1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/>
            </a:lvl1pPr>
          </a:lstStyle>
          <a:p>
            <a:r>
              <a:t>Authors:</a:t>
            </a:r>
          </a:p>
        </p:txBody>
      </p:sp>
      <p:graphicFrame>
        <p:nvGraphicFramePr>
          <p:cNvPr id="102" name="Table"/>
          <p:cNvGraphicFramePr/>
          <p:nvPr>
            <p:extLst>
              <p:ext uri="{D42A27DB-BD31-4B8C-83A1-F6EECF244321}">
                <p14:modId xmlns:p14="http://schemas.microsoft.com/office/powerpoint/2010/main" val="236965737"/>
              </p:ext>
            </p:extLst>
          </p:nvPr>
        </p:nvGraphicFramePr>
        <p:xfrm>
          <a:off x="733933" y="3143885"/>
          <a:ext cx="7572756" cy="196929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5470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5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18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168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313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3858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 dirty="0"/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/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/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/>
                        <a:t>Phone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/>
                        <a:t>email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858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100" dirty="0" err="1"/>
                        <a:t>Yunping</a:t>
                      </a:r>
                      <a:r>
                        <a:rPr lang="en-US" sz="1100" dirty="0"/>
                        <a:t>(Lily)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baseline="0" dirty="0" err="1"/>
                        <a:t>Lyu</a:t>
                      </a:r>
                      <a:endParaRPr sz="1100" dirty="0"/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800"/>
                      </a:pPr>
                      <a:r>
                        <a:rPr kumimoji="0" lang="en-US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cs typeface="+mj-cs"/>
                          <a:sym typeface="Times New Roman"/>
                        </a:rPr>
                        <a:t>Huawei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dirty="0">
                          <a:latin typeface="+mj-lt"/>
                        </a:rPr>
                        <a:t>Nanjing, PRC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sz="12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dirty="0">
                          <a:latin typeface="+mj-lt"/>
                        </a:rPr>
                        <a:t>lvyunping@huawei.com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858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dirty="0">
                          <a:latin typeface="+mj-lt"/>
                        </a:rPr>
                        <a:t>Roger Marks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dirty="0">
                          <a:latin typeface="+mj-lt"/>
                        </a:rPr>
                        <a:t>Huawei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dirty="0">
                          <a:latin typeface="+mj-lt"/>
                        </a:rPr>
                        <a:t>Denver, CO, USA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2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dirty="0">
                          <a:latin typeface="+mj-lt"/>
                        </a:rPr>
                        <a:t>roger@ethair.net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3858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200" dirty="0" err="1">
                          <a:latin typeface="+mj-lt"/>
                        </a:rPr>
                        <a:t>Chenhe</a:t>
                      </a:r>
                      <a:r>
                        <a:rPr lang="en-US" sz="1200" dirty="0">
                          <a:latin typeface="+mj-lt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</a:rPr>
                        <a:t>Ji</a:t>
                      </a:r>
                      <a:endParaRPr sz="12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dirty="0">
                          <a:latin typeface="+mj-lt"/>
                        </a:rPr>
                        <a:t>Huawei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800"/>
                      </a:pPr>
                      <a:r>
                        <a:rPr kumimoji="0" lang="en-US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cs typeface="+mj-cs"/>
                          <a:sym typeface="Times New Roman"/>
                        </a:rPr>
                        <a:t>Nanjing, PRC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Times New Roman"/>
                        </a:rPr>
                        <a:t>jichenhe@huawei.com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3858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200" dirty="0">
                          <a:latin typeface="+mj-lt"/>
                        </a:rPr>
                        <a:t>Ross Yu</a:t>
                      </a:r>
                      <a:endParaRPr sz="12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200" dirty="0">
                          <a:latin typeface="+mj-lt"/>
                        </a:rPr>
                        <a:t>Huawei</a:t>
                      </a:r>
                      <a:endParaRPr sz="12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800"/>
                      </a:pPr>
                      <a:r>
                        <a:rPr kumimoji="0" lang="en-US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cs typeface="+mj-cs"/>
                          <a:sym typeface="Times New Roman"/>
                        </a:rPr>
                        <a:t>Shenzhen, PRC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Times New Roman"/>
                        </a:rPr>
                        <a:t>ross.yujian@huawei.com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제목 6"/>
          <p:cNvSpPr txBox="1">
            <a:spLocks/>
          </p:cNvSpPr>
          <p:nvPr/>
        </p:nvSpPr>
        <p:spPr>
          <a:xfrm>
            <a:off x="685800" y="741363"/>
            <a:ext cx="7772400" cy="935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>
            <a:lvl1pPr marL="0" marR="0" indent="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chemeClr val="accent2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0" marR="0" indent="0" algn="l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ln>
                  <a:noFill/>
                </a:ln>
                <a:solidFill>
                  <a:schemeClr val="accent2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0" marR="0" indent="0" algn="l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ln>
                  <a:noFill/>
                </a:ln>
                <a:solidFill>
                  <a:schemeClr val="accent2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0" marR="0" indent="0" algn="l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ln>
                  <a:noFill/>
                </a:ln>
                <a:solidFill>
                  <a:schemeClr val="accent2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0" marR="0" indent="0" algn="l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ln>
                  <a:noFill/>
                </a:ln>
                <a:solidFill>
                  <a:schemeClr val="accent2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0" marR="0" indent="0" algn="l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ln>
                  <a:noFill/>
                </a:ln>
                <a:solidFill>
                  <a:schemeClr val="accent2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0" marR="0" indent="0" algn="l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ln>
                  <a:noFill/>
                </a:ln>
                <a:solidFill>
                  <a:schemeClr val="accent2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0" marR="0" indent="0" algn="l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ln>
                  <a:noFill/>
                </a:ln>
                <a:solidFill>
                  <a:schemeClr val="accent2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0" marR="0" indent="0" algn="l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ln>
                  <a:noFill/>
                </a:ln>
                <a:solidFill>
                  <a:schemeClr val="accent2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hangingPunct="1"/>
            <a:r>
              <a:rPr lang="en-US" altLang="ko-KR" dirty="0">
                <a:solidFill>
                  <a:schemeClr val="tx1"/>
                </a:solidFill>
              </a:rPr>
              <a:t>Scheduled </a:t>
            </a:r>
            <a:r>
              <a:rPr lang="en-US" altLang="ko-KR" dirty="0" smtClean="0">
                <a:solidFill>
                  <a:schemeClr val="tx1"/>
                </a:solidFill>
              </a:rPr>
              <a:t>Multicast </a:t>
            </a:r>
            <a:r>
              <a:rPr lang="en-US" altLang="ko-KR" dirty="0">
                <a:solidFill>
                  <a:schemeClr val="tx1"/>
                </a:solidFill>
              </a:rPr>
              <a:t>Wake-Up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2018-03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Abstract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dirty="0">
                <a:solidFill>
                  <a:schemeClr val="tx1"/>
                </a:solidFill>
              </a:rPr>
              <a:t>Abstract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i-FI" dirty="0" err="1">
                <a:solidFill>
                  <a:schemeClr val="tx1"/>
                </a:solidFill>
              </a:rPr>
              <a:t>Need</a:t>
            </a:r>
            <a:r>
              <a:rPr lang="fi-FI" dirty="0">
                <a:solidFill>
                  <a:schemeClr val="tx1"/>
                </a:solidFill>
              </a:rPr>
              <a:t> for Multicast Wake-up Operation has </a:t>
            </a:r>
            <a:r>
              <a:rPr lang="fi-FI" dirty="0" err="1">
                <a:solidFill>
                  <a:schemeClr val="tx1"/>
                </a:solidFill>
              </a:rPr>
              <a:t>been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agreed</a:t>
            </a:r>
            <a:r>
              <a:rPr lang="fi-FI" dirty="0">
                <a:solidFill>
                  <a:schemeClr val="tx1"/>
                </a:solidFill>
              </a:rPr>
              <a:t> (SFD [1], 4.7.3).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IEEE 802.11ba shall define a mechanism to wake up multiple WUR mode STAs (e.g., multi-user wake-up frame).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fi-FI" sz="2000" b="0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Some mechanisms [2,3] for multicast wake-up have been discussed previously.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proposes a scheduled way to wake up multiple users, so as to further save user power.</a:t>
            </a:r>
          </a:p>
        </p:txBody>
      </p:sp>
      <p:sp>
        <p:nvSpPr>
          <p:cNvPr id="9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4367407" y="6548564"/>
            <a:ext cx="432812" cy="18466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/>
              <a:t>Slide 2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Multicast wake-up without scheduling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4367407" y="6548564"/>
            <a:ext cx="432812" cy="18466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/>
              <a:t>Slide 3</a:t>
            </a:r>
            <a:endParaRPr dirty="0"/>
          </a:p>
        </p:txBody>
      </p:sp>
      <p:sp>
        <p:nvSpPr>
          <p:cNvPr id="49" name="文本占位符 2"/>
          <p:cNvSpPr txBox="1">
            <a:spLocks/>
          </p:cNvSpPr>
          <p:nvPr/>
        </p:nvSpPr>
        <p:spPr>
          <a:xfrm>
            <a:off x="109369" y="1577429"/>
            <a:ext cx="3752626" cy="1856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79" tIns="46079" rIns="46079" bIns="46079" anchor="t">
            <a:normAutofit lnSpcReduction="10000"/>
          </a:bodyPr>
          <a:lstStyle>
            <a:lvl1pPr marL="342900" marR="0" indent="-342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342900" marR="0" indent="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342900" marR="0" indent="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342900" marR="0" indent="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342900" marR="0" indent="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0" marR="0" indent="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0" marR="0" indent="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0" marR="0" indent="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0" marR="0" indent="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marL="0" indent="0" hangingPunct="1"/>
            <a:r>
              <a:rPr lang="en-US" altLang="zh-CN" sz="1800" b="0" dirty="0"/>
              <a:t>In [3], </a:t>
            </a:r>
            <a:r>
              <a:rPr lang="en-US" altLang="zh-CN" sz="1800" dirty="0"/>
              <a:t>common</a:t>
            </a:r>
            <a:r>
              <a:rPr lang="en-US" altLang="zh-CN" sz="1800" b="0" dirty="0"/>
              <a:t> Wake-up Completion Time (WCT) is specified in WUP. PS-Polls from multiple STAs are sent simultaneously. This mechanism is efficient, </a:t>
            </a:r>
            <a:r>
              <a:rPr lang="en-US" altLang="zh-CN" sz="1800" dirty="0"/>
              <a:t>but the support of 802.11ax Multi-user uplink access (MUUA) by STAs is required</a:t>
            </a:r>
            <a:r>
              <a:rPr lang="en-US" altLang="zh-CN" sz="1800" b="0" dirty="0"/>
              <a:t>. </a:t>
            </a:r>
            <a:endParaRPr lang="zh-CN" altLang="en-US" sz="1800" b="0" dirty="0"/>
          </a:p>
        </p:txBody>
      </p:sp>
      <p:sp>
        <p:nvSpPr>
          <p:cNvPr id="6" name="矩形 5"/>
          <p:cNvSpPr/>
          <p:nvPr/>
        </p:nvSpPr>
        <p:spPr>
          <a:xfrm>
            <a:off x="152400" y="3715567"/>
            <a:ext cx="366656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1"/>
            <a:r>
              <a:rPr lang="en-US" altLang="zh-CN" sz="1800" dirty="0"/>
              <a:t>In [3], STAs can send separate PS-Polls to implement multicast wake-up. Such STAs do not require MUUA support. But </a:t>
            </a:r>
            <a:r>
              <a:rPr lang="en-US" altLang="zh-CN" sz="1800" b="1" dirty="0"/>
              <a:t>STA2 and STA3 waste power during Period 1 and Period 2.  </a:t>
            </a:r>
            <a:endParaRPr lang="zh-CN" altLang="en-US" sz="1800" b="1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7195" y="3778655"/>
            <a:ext cx="5226805" cy="21821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8965" y="1525588"/>
            <a:ext cx="4918808" cy="160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8298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572386"/>
            <a:ext cx="8839200" cy="6095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Proposal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9699" y="1298221"/>
            <a:ext cx="8559501" cy="19389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altLang="zh-CN" sz="2000" b="1" dirty="0"/>
              <a:t>Scheduled multicast wake-up, </a:t>
            </a:r>
            <a:r>
              <a:rPr kumimoji="0" lang="en-US" altLang="zh-CN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Times New Roman"/>
              </a:rPr>
              <a:t>without using MUUA</a:t>
            </a:r>
            <a:r>
              <a:rPr lang="en-US" altLang="zh-CN" sz="2000" b="1" dirty="0"/>
              <a:t>. </a:t>
            </a:r>
          </a:p>
          <a:p>
            <a:pPr marL="342900" indent="-342900">
              <a:buFont typeface="Arial" charset="0"/>
              <a:buChar char="•"/>
            </a:pPr>
            <a:r>
              <a:rPr lang="en-US" altLang="zh-CN" sz="2000" dirty="0"/>
              <a:t>AP sends multicast WUP, including the wake-up schedule for each STA.</a:t>
            </a:r>
          </a:p>
          <a:p>
            <a:pPr marL="342900" indent="-342900">
              <a:buFont typeface="Arial" charset="0"/>
              <a:buChar char="•"/>
            </a:pPr>
            <a:r>
              <a:rPr lang="en-US" altLang="zh-CN" sz="2000" dirty="0"/>
              <a:t>STA wakes up just in time to start data transfer.</a:t>
            </a:r>
          </a:p>
          <a:p>
            <a:pPr marL="342900" indent="-342900">
              <a:buFont typeface="Arial" charset="0"/>
              <a:buChar char="•"/>
            </a:pPr>
            <a:r>
              <a:rPr lang="en-US" altLang="zh-CN" sz="2000" dirty="0"/>
              <a:t>Duration of PCR on-time is reduced.</a:t>
            </a:r>
          </a:p>
          <a:p>
            <a:pPr marL="342900" indent="-342900">
              <a:buFont typeface="Arial" charset="0"/>
              <a:buChar char="•"/>
            </a:pPr>
            <a:r>
              <a:rPr lang="en-US" altLang="zh-CN" sz="2000" dirty="0"/>
              <a:t>Compared to unicast, multicast WUP avoids halting progress during PCR wake-up transition. </a:t>
            </a:r>
            <a:r>
              <a:rPr lang="en-US" altLang="zh-CN" sz="2000" b="1" dirty="0"/>
              <a:t> </a:t>
            </a:r>
          </a:p>
        </p:txBody>
      </p:sp>
      <p:cxnSp>
        <p:nvCxnSpPr>
          <p:cNvPr id="8" name="직선 연결선 11"/>
          <p:cNvCxnSpPr/>
          <p:nvPr/>
        </p:nvCxnSpPr>
        <p:spPr bwMode="auto">
          <a:xfrm>
            <a:off x="1143000" y="5624863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09600" y="5347864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STA4</a:t>
            </a:r>
            <a:endParaRPr lang="ko-KR" altLang="en-US" sz="1200" dirty="0"/>
          </a:p>
        </p:txBody>
      </p:sp>
      <p:cxnSp>
        <p:nvCxnSpPr>
          <p:cNvPr id="10" name="직선 연결선 43"/>
          <p:cNvCxnSpPr/>
          <p:nvPr/>
        </p:nvCxnSpPr>
        <p:spPr bwMode="auto">
          <a:xfrm>
            <a:off x="1143000" y="3872263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직선 연결선 44"/>
          <p:cNvCxnSpPr/>
          <p:nvPr/>
        </p:nvCxnSpPr>
        <p:spPr bwMode="auto">
          <a:xfrm>
            <a:off x="1143000" y="4481863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직선 연결선 45"/>
          <p:cNvCxnSpPr/>
          <p:nvPr/>
        </p:nvCxnSpPr>
        <p:spPr bwMode="auto">
          <a:xfrm>
            <a:off x="1143000" y="4862863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직선 연결선 46"/>
          <p:cNvCxnSpPr/>
          <p:nvPr/>
        </p:nvCxnSpPr>
        <p:spPr bwMode="auto">
          <a:xfrm>
            <a:off x="1143000" y="5243863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직사각형 47"/>
          <p:cNvSpPr/>
          <p:nvPr/>
        </p:nvSpPr>
        <p:spPr bwMode="auto">
          <a:xfrm>
            <a:off x="1964871" y="3415061"/>
            <a:ext cx="1014083" cy="457201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</a:t>
            </a:r>
            <a:r>
              <a:rPr lang="cs-CZ" altLang="ko-KR" sz="1200" dirty="0">
                <a:solidFill>
                  <a:schemeClr val="tx1"/>
                </a:solidFill>
                <a:latin typeface="Times New Roman" pitchFamily="18" charset="0"/>
              </a:rPr>
              <a:t>(STA 1, 2, 3)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6913" y="3595264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AP</a:t>
            </a:r>
            <a:endParaRPr lang="ko-KR" alt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603557" y="4204864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STA1</a:t>
            </a:r>
            <a:endParaRPr lang="ko-KR" altLang="en-US" sz="1200"/>
          </a:p>
        </p:txBody>
      </p:sp>
      <p:sp>
        <p:nvSpPr>
          <p:cNvPr id="18" name="TextBox 17"/>
          <p:cNvSpPr txBox="1"/>
          <p:nvPr/>
        </p:nvSpPr>
        <p:spPr>
          <a:xfrm>
            <a:off x="609600" y="4585864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STA2</a:t>
            </a:r>
            <a:endParaRPr lang="ko-KR" altLang="en-US" sz="1200"/>
          </a:p>
        </p:txBody>
      </p:sp>
      <p:sp>
        <p:nvSpPr>
          <p:cNvPr id="19" name="TextBox 18"/>
          <p:cNvSpPr txBox="1"/>
          <p:nvPr/>
        </p:nvSpPr>
        <p:spPr>
          <a:xfrm>
            <a:off x="609600" y="4966864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STA3</a:t>
            </a:r>
            <a:endParaRPr lang="ko-KR" altLang="en-US" sz="1200"/>
          </a:p>
        </p:txBody>
      </p:sp>
      <p:cxnSp>
        <p:nvCxnSpPr>
          <p:cNvPr id="20" name="직선 화살표 연결선 52"/>
          <p:cNvCxnSpPr/>
          <p:nvPr/>
        </p:nvCxnSpPr>
        <p:spPr bwMode="auto">
          <a:xfrm>
            <a:off x="2471913" y="3872262"/>
            <a:ext cx="1397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직선 화살표 연결선 53"/>
          <p:cNvCxnSpPr/>
          <p:nvPr/>
        </p:nvCxnSpPr>
        <p:spPr bwMode="auto">
          <a:xfrm>
            <a:off x="2473309" y="4481862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직선 화살표 연결선 54"/>
          <p:cNvCxnSpPr/>
          <p:nvPr/>
        </p:nvCxnSpPr>
        <p:spPr bwMode="auto">
          <a:xfrm>
            <a:off x="2473309" y="4862863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직사각형 55"/>
          <p:cNvSpPr/>
          <p:nvPr/>
        </p:nvSpPr>
        <p:spPr bwMode="auto">
          <a:xfrm>
            <a:off x="3048000" y="4204863"/>
            <a:ext cx="1219200" cy="27602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waking</a:t>
            </a:r>
            <a:r>
              <a:rPr kumimoji="0" lang="en-US" altLang="ko-KR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up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직선 화살표 연결선 56"/>
          <p:cNvCxnSpPr/>
          <p:nvPr/>
        </p:nvCxnSpPr>
        <p:spPr bwMode="auto">
          <a:xfrm>
            <a:off x="3048000" y="4100863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124200" y="3824838"/>
            <a:ext cx="1072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Wakeup delay</a:t>
            </a:r>
            <a:endParaRPr lang="ko-KR" altLang="en-US" sz="1200" dirty="0"/>
          </a:p>
        </p:txBody>
      </p:sp>
      <p:cxnSp>
        <p:nvCxnSpPr>
          <p:cNvPr id="26" name="직선 화살표 연결선 58"/>
          <p:cNvCxnSpPr/>
          <p:nvPr/>
        </p:nvCxnSpPr>
        <p:spPr bwMode="auto">
          <a:xfrm>
            <a:off x="5347232" y="3866795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직선 연결선 59"/>
          <p:cNvCxnSpPr/>
          <p:nvPr/>
        </p:nvCxnSpPr>
        <p:spPr bwMode="auto">
          <a:xfrm flipH="1">
            <a:off x="1593818" y="3631696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직선 연결선 60"/>
          <p:cNvCxnSpPr/>
          <p:nvPr/>
        </p:nvCxnSpPr>
        <p:spPr bwMode="auto">
          <a:xfrm flipH="1">
            <a:off x="1524000" y="3631696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직선 연결선 61"/>
          <p:cNvCxnSpPr/>
          <p:nvPr/>
        </p:nvCxnSpPr>
        <p:spPr bwMode="auto">
          <a:xfrm flipH="1">
            <a:off x="1593819" y="3631696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직선 연결선 62"/>
          <p:cNvCxnSpPr/>
          <p:nvPr/>
        </p:nvCxnSpPr>
        <p:spPr bwMode="auto">
          <a:xfrm flipH="1">
            <a:off x="1676400" y="3631696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직선 연결선 63"/>
          <p:cNvCxnSpPr/>
          <p:nvPr/>
        </p:nvCxnSpPr>
        <p:spPr bwMode="auto">
          <a:xfrm flipH="1">
            <a:off x="1752601" y="3631696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직사각형 64"/>
          <p:cNvSpPr/>
          <p:nvPr/>
        </p:nvSpPr>
        <p:spPr bwMode="auto">
          <a:xfrm>
            <a:off x="4301406" y="4104613"/>
            <a:ext cx="616684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/>
              <a:t>PS-Poll</a:t>
            </a:r>
            <a:endParaRPr kumimoji="0" lang="ko-KR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68"/>
          <p:cNvSpPr/>
          <p:nvPr/>
        </p:nvSpPr>
        <p:spPr bwMode="auto">
          <a:xfrm>
            <a:off x="4993816" y="3497762"/>
            <a:ext cx="723420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/>
              <a:t>D1</a:t>
            </a:r>
            <a:endParaRPr kumimoji="0" lang="ko-KR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직선 화살표 연결선 69"/>
          <p:cNvCxnSpPr/>
          <p:nvPr/>
        </p:nvCxnSpPr>
        <p:spPr bwMode="auto">
          <a:xfrm flipH="1">
            <a:off x="6804988" y="3864780"/>
            <a:ext cx="933" cy="9980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직사각형 70"/>
          <p:cNvSpPr/>
          <p:nvPr/>
        </p:nvSpPr>
        <p:spPr bwMode="auto">
          <a:xfrm>
            <a:off x="5766084" y="4497711"/>
            <a:ext cx="688780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/>
              <a:t>PS-Poll</a:t>
            </a:r>
            <a:endParaRPr kumimoji="0" lang="ko-KR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직사각형 74"/>
          <p:cNvSpPr/>
          <p:nvPr/>
        </p:nvSpPr>
        <p:spPr bwMode="auto">
          <a:xfrm>
            <a:off x="6494918" y="3495747"/>
            <a:ext cx="715627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/>
              <a:t>D2</a:t>
            </a:r>
            <a:endParaRPr kumimoji="0" lang="ko-KR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직선 화살표 연결선 75"/>
          <p:cNvCxnSpPr/>
          <p:nvPr/>
        </p:nvCxnSpPr>
        <p:spPr bwMode="auto">
          <a:xfrm>
            <a:off x="8094089" y="3847492"/>
            <a:ext cx="20748" cy="14011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직사각형 76"/>
          <p:cNvSpPr/>
          <p:nvPr/>
        </p:nvSpPr>
        <p:spPr bwMode="auto">
          <a:xfrm>
            <a:off x="7239520" y="4874830"/>
            <a:ext cx="669012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/>
              <a:t>PS-Poll</a:t>
            </a:r>
            <a:endParaRPr kumimoji="0" lang="ko-KR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80"/>
          <p:cNvSpPr/>
          <p:nvPr/>
        </p:nvSpPr>
        <p:spPr bwMode="auto">
          <a:xfrm>
            <a:off x="7885021" y="3501088"/>
            <a:ext cx="496979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/>
              <a:t>D3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직사각형 81"/>
          <p:cNvSpPr/>
          <p:nvPr/>
        </p:nvSpPr>
        <p:spPr bwMode="auto">
          <a:xfrm>
            <a:off x="4498036" y="4586398"/>
            <a:ext cx="1219200" cy="27602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200" dirty="0">
                <a:solidFill>
                  <a:schemeClr val="tx1"/>
                </a:solidFill>
                <a:latin typeface="Times New Roman" pitchFamily="18" charset="0"/>
              </a:rPr>
              <a:t>PCR waking up</a:t>
            </a:r>
            <a:endParaRPr lang="ko-KR" altLang="en-US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0" name="직사각형 82"/>
          <p:cNvSpPr/>
          <p:nvPr/>
        </p:nvSpPr>
        <p:spPr bwMode="auto">
          <a:xfrm>
            <a:off x="5976020" y="4966864"/>
            <a:ext cx="1219200" cy="27602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200" dirty="0">
                <a:solidFill>
                  <a:schemeClr val="tx1"/>
                </a:solidFill>
                <a:latin typeface="Times New Roman" pitchFamily="18" charset="0"/>
              </a:rPr>
              <a:t>PCR waking up</a:t>
            </a:r>
            <a:endParaRPr lang="ko-KR" altLang="en-US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56" name="직선 화살표 연결선 59"/>
          <p:cNvCxnSpPr>
            <a:stCxn id="57" idx="0"/>
          </p:cNvCxnSpPr>
          <p:nvPr/>
        </p:nvCxnSpPr>
        <p:spPr bwMode="auto">
          <a:xfrm flipH="1" flipV="1">
            <a:off x="4285649" y="4483877"/>
            <a:ext cx="499690" cy="14566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3602368" y="5940497"/>
            <a:ext cx="2365942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Wake-up completion time (WCT)</a:t>
            </a:r>
            <a:endParaRPr lang="ko-KR" altLang="en-US" sz="1200" dirty="0"/>
          </a:p>
        </p:txBody>
      </p:sp>
      <p:cxnSp>
        <p:nvCxnSpPr>
          <p:cNvPr id="58" name="직선 화살표 연결선 62"/>
          <p:cNvCxnSpPr>
            <a:stCxn id="57" idx="0"/>
          </p:cNvCxnSpPr>
          <p:nvPr/>
        </p:nvCxnSpPr>
        <p:spPr bwMode="auto">
          <a:xfrm flipV="1">
            <a:off x="4785339" y="5248691"/>
            <a:ext cx="2425206" cy="6918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9" name="직선 화살표 연결선 63"/>
          <p:cNvCxnSpPr>
            <a:stCxn id="57" idx="0"/>
          </p:cNvCxnSpPr>
          <p:nvPr/>
        </p:nvCxnSpPr>
        <p:spPr bwMode="auto">
          <a:xfrm flipV="1">
            <a:off x="4785339" y="4862425"/>
            <a:ext cx="931897" cy="107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1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4367407" y="6548564"/>
            <a:ext cx="432812" cy="18466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/>
              <a:t>Slide 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05002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800990"/>
            <a:ext cx="8839200" cy="6095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Scheduled Wake-up (Option 1/2)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288758" y="1382386"/>
                <a:ext cx="8621486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400" dirty="0"/>
                  <a:t>Option 1: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400" dirty="0"/>
                  <a:t>Flexible wake-up schedule.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400" dirty="0"/>
                  <a:t>Wake-up Completion Time (WCT) is specified per STA.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400" dirty="0"/>
                  <a:t>First WCT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sz="1400" dirty="0"/>
                  <a:t>) is wake-up delay of scheduled STA. </a:t>
                </a:r>
              </a:p>
              <a:p>
                <a:r>
                  <a:rPr lang="en-US" altLang="zh-CN" sz="1400" dirty="0"/>
                  <a:t>      It can be a default value</a:t>
                </a:r>
                <a:r>
                  <a:rPr lang="en-US" altLang="zh-CN" sz="1400" dirty="0" smtClean="0"/>
                  <a:t>. </a:t>
                </a:r>
                <a:endParaRPr lang="en-US" altLang="zh-CN" sz="1400" dirty="0"/>
              </a:p>
              <a:p>
                <a:r>
                  <a:rPr lang="en-US" altLang="zh-CN" sz="1400" dirty="0"/>
                  <a:t>      Or it may be included in WUP frame body or TD control field, e.g. 4 </a:t>
                </a:r>
                <a:r>
                  <a:rPr lang="en-US" altLang="zh-CN" sz="1400" dirty="0" smtClean="0"/>
                  <a:t>bits</a:t>
                </a:r>
                <a:endParaRPr lang="en-US" altLang="zh-CN" sz="1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400" dirty="0"/>
                  <a:t>Delays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i="1">
                            <a:latin typeface="Cambria Math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zh-CN" sz="1400" dirty="0"/>
                  <a:t>) before subsequent WCTs may be included in WUP frame body, e.g. 4 bits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400" dirty="0"/>
                  <a:t>Each STA calculates its WCT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zh-CN" sz="1400" dirty="0"/>
                  <a:t> and its order in identifier list.  </a:t>
                </a:r>
              </a:p>
              <a:p>
                <a:pPr lvl="1" indent="288925"/>
                <a:r>
                  <a:rPr lang="en-US" altLang="zh-CN" sz="1400" dirty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latin typeface="Cambria Math" charset="0"/>
                          </a:rPr>
                          <m:t>𝑊𝐶𝑇</m:t>
                        </m:r>
                      </m:e>
                      <m:sub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sz="14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altLang="zh-CN" sz="1400" dirty="0"/>
              </a:p>
              <a:p>
                <a:pPr lvl="1" indent="288925"/>
                <a:r>
                  <a:rPr lang="en-US" altLang="zh-CN" sz="1400" dirty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latin typeface="Cambria Math" charset="0"/>
                          </a:rPr>
                          <m:t>𝑊𝐶𝑇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sz="14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sz="1400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b="0" i="1" smtClean="0">
                            <a:latin typeface="Cambria Math" charset="0"/>
                          </a:rPr>
                          <m:t>2</m:t>
                        </m:r>
                      </m:sub>
                    </m:sSub>
                  </m:oMath>
                </a14:m>
                <a:endParaRPr lang="en-US" altLang="zh-CN" sz="1400" dirty="0"/>
              </a:p>
              <a:p>
                <a:pPr lvl="1" indent="288925"/>
                <a:r>
                  <a:rPr lang="en-US" altLang="zh-CN" sz="1400" dirty="0" smtClean="0">
                    <a:solidFill>
                      <a:schemeClr val="tx1"/>
                    </a:solidFill>
                  </a:rPr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𝑊𝐶𝑇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zh-CN" sz="1400" dirty="0">
                    <a:solidFill>
                      <a:schemeClr val="tx1"/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a:rPr lang="en-US" altLang="zh-CN" sz="1400" b="0" i="0" smtClean="0">
                        <a:solidFill>
                          <a:schemeClr val="tx1"/>
                        </a:solidFill>
                        <a:latin typeface="Cambria Math" charset="0"/>
                      </a:rPr>
                      <m:t> </m:t>
                    </m:r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sz="1400" dirty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sz="1400" dirty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3</m:t>
                        </m:r>
                      </m:sub>
                    </m:sSub>
                  </m:oMath>
                </a14:m>
                <a:endParaRPr lang="en-US" altLang="zh-CN" sz="1400" dirty="0">
                  <a:solidFill>
                    <a:schemeClr val="tx1"/>
                  </a:solidFill>
                </a:endParaRPr>
              </a:p>
              <a:p>
                <a:pPr marL="285750" indent="-285750">
                  <a:buFont typeface="Arial" charset="0"/>
                  <a:buChar char="•"/>
                </a:pPr>
                <a:r>
                  <a:rPr lang="en-US" altLang="zh-CN" sz="1400" dirty="0">
                    <a:solidFill>
                      <a:schemeClr val="tx1"/>
                    </a:solidFill>
                  </a:rPr>
                  <a:t>After sending PS-Poll, STA may turn off PCR and WUR </a:t>
                </a:r>
                <a:r>
                  <a:rPr lang="en-US" altLang="zh-CN" sz="1400" dirty="0" smtClean="0">
                    <a:solidFill>
                      <a:schemeClr val="tx1"/>
                    </a:solidFill>
                  </a:rPr>
                  <a:t>until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sz="1400" dirty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sz="1400" dirty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zh-CN" sz="1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4</m:t>
                        </m:r>
                      </m:sub>
                    </m:sSub>
                  </m:oMath>
                </a14:m>
                <a:endParaRPr lang="en-US" altLang="zh-CN" sz="1400" dirty="0"/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758" y="1382386"/>
                <a:ext cx="8621486" cy="2677656"/>
              </a:xfrm>
              <a:prstGeom prst="rect">
                <a:avLst/>
              </a:prstGeom>
              <a:blipFill rotWithShape="0">
                <a:blip r:embed="rId3"/>
                <a:stretch>
                  <a:fillRect l="-212" t="-456" b="-1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073617" y="4421754"/>
                <a:ext cx="1713383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600" dirty="0"/>
                  <a:t>Pro:  flexible</a:t>
                </a:r>
              </a:p>
              <a:p>
                <a:r>
                  <a:rPr lang="en-US" altLang="zh-CN" sz="1600" dirty="0"/>
                  <a:t>Con:  multiple separation times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zh-CN" sz="1600" dirty="0"/>
                  <a:t>) </a:t>
                </a:r>
                <a:r>
                  <a:rPr lang="en-US" altLang="zh-CN" sz="1600" dirty="0">
                    <a:solidFill>
                      <a:schemeClr val="tx1"/>
                    </a:solidFill>
                  </a:rPr>
                  <a:t>need to be specified </a:t>
                </a:r>
                <a:r>
                  <a:rPr lang="en-US" altLang="zh-CN" sz="1600" dirty="0"/>
                  <a:t>in WUP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3617" y="4421754"/>
                <a:ext cx="1713383" cy="1323439"/>
              </a:xfrm>
              <a:prstGeom prst="rect">
                <a:avLst/>
              </a:prstGeom>
              <a:blipFill rotWithShape="0">
                <a:blip r:embed="rId4"/>
                <a:stretch>
                  <a:fillRect l="-1779" t="-1382" b="-506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4367407" y="6548564"/>
            <a:ext cx="432812" cy="18466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/>
              <a:t>Slide 5</a:t>
            </a:r>
            <a:endParaRPr dirty="0"/>
          </a:p>
        </p:txBody>
      </p:sp>
      <p:grpSp>
        <p:nvGrpSpPr>
          <p:cNvPr id="4" name="组合 3"/>
          <p:cNvGrpSpPr/>
          <p:nvPr/>
        </p:nvGrpSpPr>
        <p:grpSpPr>
          <a:xfrm>
            <a:off x="447460" y="4069770"/>
            <a:ext cx="6626157" cy="2373738"/>
            <a:chOff x="76200" y="1433939"/>
            <a:chExt cx="7365075" cy="2931784"/>
          </a:xfrm>
        </p:grpSpPr>
        <p:sp>
          <p:nvSpPr>
            <p:cNvPr id="8" name="직사각형 55"/>
            <p:cNvSpPr/>
            <p:nvPr/>
          </p:nvSpPr>
          <p:spPr bwMode="auto">
            <a:xfrm>
              <a:off x="5410200" y="2924373"/>
              <a:ext cx="1474072" cy="276027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55"/>
            <p:cNvSpPr/>
            <p:nvPr/>
          </p:nvSpPr>
          <p:spPr bwMode="auto">
            <a:xfrm>
              <a:off x="4044181" y="2538543"/>
              <a:ext cx="2855740" cy="276027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" name="直接箭头连接符 36"/>
            <p:cNvCxnSpPr/>
            <p:nvPr/>
          </p:nvCxnSpPr>
          <p:spPr bwMode="auto">
            <a:xfrm>
              <a:off x="1371600" y="1586339"/>
              <a:ext cx="540885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1" name="文本框 163"/>
            <p:cNvSpPr txBox="1"/>
            <p:nvPr/>
          </p:nvSpPr>
          <p:spPr>
            <a:xfrm>
              <a:off x="2971800" y="1433939"/>
              <a:ext cx="1904999" cy="242461"/>
            </a:xfrm>
            <a:prstGeom prst="rect">
              <a:avLst/>
            </a:prstGeom>
            <a:solidFill>
              <a:schemeClr val="accent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marR="0" indent="0" algn="ctr" defTabSz="914400" eaLnBrk="0" latinLnBrk="0" hangingPunct="0">
                <a:lnSpc>
                  <a:spcPct val="100000"/>
                </a:lnSpc>
                <a:buClrTx/>
                <a:buSzTx/>
                <a:buFontTx/>
                <a:buNone/>
                <a:tabLst/>
                <a:defRPr kumimoji="0" sz="800"/>
              </a:lvl1pPr>
            </a:lstStyle>
            <a:p>
              <a:r>
                <a:rPr lang="en-US" altLang="zh-CN" sz="1100" dirty="0" smtClean="0">
                  <a:solidFill>
                    <a:schemeClr val="bg1"/>
                  </a:solidFill>
                </a:rPr>
                <a:t>TXOP</a:t>
              </a:r>
            </a:p>
          </p:txBody>
        </p:sp>
        <p:sp>
          <p:nvSpPr>
            <p:cNvPr id="12" name="직사각형 64"/>
            <p:cNvSpPr/>
            <p:nvPr/>
          </p:nvSpPr>
          <p:spPr bwMode="auto">
            <a:xfrm>
              <a:off x="5466520" y="3322132"/>
              <a:ext cx="1316736" cy="2743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직사각형 64"/>
            <p:cNvSpPr/>
            <p:nvPr/>
          </p:nvSpPr>
          <p:spPr bwMode="auto">
            <a:xfrm>
              <a:off x="4191000" y="2914713"/>
              <a:ext cx="1257731" cy="28568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직사각형 64"/>
            <p:cNvSpPr/>
            <p:nvPr/>
          </p:nvSpPr>
          <p:spPr bwMode="auto">
            <a:xfrm>
              <a:off x="2670048" y="2502054"/>
              <a:ext cx="1499616" cy="31251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직사각형 55"/>
            <p:cNvSpPr/>
            <p:nvPr/>
          </p:nvSpPr>
          <p:spPr bwMode="auto">
            <a:xfrm>
              <a:off x="6729706" y="3320425"/>
              <a:ext cx="170215" cy="276027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55"/>
            <p:cNvSpPr/>
            <p:nvPr/>
          </p:nvSpPr>
          <p:spPr bwMode="auto">
            <a:xfrm>
              <a:off x="633066" y="2924373"/>
              <a:ext cx="890934" cy="276027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직사각형 55"/>
            <p:cNvSpPr/>
            <p:nvPr/>
          </p:nvSpPr>
          <p:spPr bwMode="auto">
            <a:xfrm>
              <a:off x="627026" y="3320423"/>
              <a:ext cx="895194" cy="276027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직사각형 55"/>
            <p:cNvSpPr/>
            <p:nvPr/>
          </p:nvSpPr>
          <p:spPr bwMode="auto">
            <a:xfrm>
              <a:off x="1474780" y="3320423"/>
              <a:ext cx="2868620" cy="276027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직사각형 55"/>
            <p:cNvSpPr/>
            <p:nvPr/>
          </p:nvSpPr>
          <p:spPr bwMode="auto">
            <a:xfrm>
              <a:off x="1476560" y="2924373"/>
              <a:ext cx="1550248" cy="276027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직사각형 55"/>
            <p:cNvSpPr/>
            <p:nvPr/>
          </p:nvSpPr>
          <p:spPr bwMode="auto">
            <a:xfrm>
              <a:off x="639105" y="2538543"/>
              <a:ext cx="884895" cy="276027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1" name="직선 연결선 43"/>
            <p:cNvCxnSpPr/>
            <p:nvPr/>
          </p:nvCxnSpPr>
          <p:spPr bwMode="auto">
            <a:xfrm>
              <a:off x="162237" y="2204332"/>
              <a:ext cx="6635443" cy="54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2" name="직사각형 47"/>
            <p:cNvSpPr/>
            <p:nvPr/>
          </p:nvSpPr>
          <p:spPr bwMode="auto">
            <a:xfrm>
              <a:off x="830477" y="1507224"/>
              <a:ext cx="652582" cy="685799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ko-K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WUP</a:t>
              </a:r>
            </a:p>
            <a:p>
              <a:pPr defTabSz="914400" eaLnBrk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ko-KR" sz="1000" dirty="0" smtClean="0">
                  <a:solidFill>
                    <a:schemeClr val="tx1"/>
                  </a:solidFill>
                </a:rPr>
                <a:t>(STA1</a:t>
              </a:r>
              <a:r>
                <a:rPr lang="cs-CZ" altLang="ko-KR" sz="1000" dirty="0">
                  <a:solidFill>
                    <a:schemeClr val="tx1"/>
                  </a:solidFill>
                </a:rPr>
                <a:t>, </a:t>
              </a:r>
              <a:endParaRPr lang="cs-CZ" altLang="ko-KR" sz="1000" dirty="0" smtClean="0">
                <a:solidFill>
                  <a:schemeClr val="tx1"/>
                </a:solidFill>
              </a:endParaRPr>
            </a:p>
            <a:p>
              <a:pPr defTabSz="914400" eaLnBrk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ko-KR" sz="1000" dirty="0" smtClean="0"/>
                <a:t>STA</a:t>
              </a:r>
              <a:r>
                <a:rPr lang="cs-CZ" altLang="ko-KR" sz="1000" dirty="0" smtClean="0">
                  <a:solidFill>
                    <a:schemeClr val="tx1"/>
                  </a:solidFill>
                </a:rPr>
                <a:t>2</a:t>
              </a:r>
              <a:r>
                <a:rPr lang="cs-CZ" altLang="ko-KR" sz="1000" dirty="0">
                  <a:solidFill>
                    <a:schemeClr val="tx1"/>
                  </a:solidFill>
                </a:rPr>
                <a:t>, </a:t>
              </a:r>
              <a:endParaRPr lang="cs-CZ" altLang="ko-KR" sz="1000" dirty="0" smtClean="0">
                <a:solidFill>
                  <a:schemeClr val="tx1"/>
                </a:solidFill>
              </a:endParaRPr>
            </a:p>
            <a:p>
              <a:pPr defTabSz="914400" eaLnBrk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ko-KR" sz="1000" dirty="0" smtClean="0"/>
                <a:t>STA</a:t>
              </a:r>
              <a:r>
                <a:rPr lang="cs-CZ" altLang="ko-KR" sz="1000" dirty="0" smtClean="0">
                  <a:solidFill>
                    <a:schemeClr val="tx1"/>
                  </a:solidFill>
                </a:rPr>
                <a:t>3)</a:t>
              </a:r>
              <a:endParaRPr lang="cs-CZ" altLang="ko-KR" sz="1000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14"/>
            <p:cNvSpPr txBox="1"/>
            <p:nvPr/>
          </p:nvSpPr>
          <p:spPr>
            <a:xfrm>
              <a:off x="76200" y="1910598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/>
                <a:t>AP</a:t>
              </a:r>
              <a:endParaRPr lang="ko-KR" altLang="en-US" sz="1200" dirty="0"/>
            </a:p>
          </p:txBody>
        </p:sp>
        <p:sp>
          <p:nvSpPr>
            <p:cNvPr id="24" name="TextBox 15"/>
            <p:cNvSpPr txBox="1"/>
            <p:nvPr/>
          </p:nvSpPr>
          <p:spPr>
            <a:xfrm>
              <a:off x="116822" y="2542401"/>
              <a:ext cx="551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/>
                <a:t>STA1</a:t>
              </a:r>
              <a:endParaRPr lang="ko-KR" altLang="en-US" sz="1200" dirty="0"/>
            </a:p>
          </p:txBody>
        </p:sp>
        <p:sp>
          <p:nvSpPr>
            <p:cNvPr id="25" name="TextBox 16"/>
            <p:cNvSpPr txBox="1"/>
            <p:nvPr/>
          </p:nvSpPr>
          <p:spPr>
            <a:xfrm>
              <a:off x="122865" y="2923401"/>
              <a:ext cx="551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/>
                <a:t>STA2</a:t>
              </a:r>
              <a:endParaRPr lang="ko-KR" altLang="en-US" sz="1200"/>
            </a:p>
          </p:txBody>
        </p:sp>
        <p:sp>
          <p:nvSpPr>
            <p:cNvPr id="26" name="TextBox 17"/>
            <p:cNvSpPr txBox="1"/>
            <p:nvPr/>
          </p:nvSpPr>
          <p:spPr>
            <a:xfrm>
              <a:off x="122865" y="3324281"/>
              <a:ext cx="551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/>
                <a:t>STA3</a:t>
              </a:r>
              <a:endParaRPr lang="ko-KR" altLang="en-US" sz="1200"/>
            </a:p>
          </p:txBody>
        </p:sp>
        <p:cxnSp>
          <p:nvCxnSpPr>
            <p:cNvPr id="27" name="직선 화살표 연결선 52"/>
            <p:cNvCxnSpPr/>
            <p:nvPr/>
          </p:nvCxnSpPr>
          <p:spPr bwMode="auto">
            <a:xfrm>
              <a:off x="1143000" y="2204971"/>
              <a:ext cx="1397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직선 화살표 연결선 53"/>
            <p:cNvCxnSpPr/>
            <p:nvPr/>
          </p:nvCxnSpPr>
          <p:spPr bwMode="auto">
            <a:xfrm>
              <a:off x="1143000" y="2814571"/>
              <a:ext cx="0" cy="3810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직선 화살표 연결선 54"/>
            <p:cNvCxnSpPr/>
            <p:nvPr/>
          </p:nvCxnSpPr>
          <p:spPr bwMode="auto">
            <a:xfrm>
              <a:off x="1143000" y="3195572"/>
              <a:ext cx="0" cy="3810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0" name="직사각형 55"/>
            <p:cNvSpPr/>
            <p:nvPr/>
          </p:nvSpPr>
          <p:spPr bwMode="auto">
            <a:xfrm>
              <a:off x="1463680" y="2537572"/>
              <a:ext cx="1219200" cy="276027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직선 화살표 연결선 58"/>
            <p:cNvCxnSpPr/>
            <p:nvPr/>
          </p:nvCxnSpPr>
          <p:spPr bwMode="auto">
            <a:xfrm>
              <a:off x="3733800" y="2204971"/>
              <a:ext cx="0" cy="60959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2" name="직사각형 64"/>
            <p:cNvSpPr/>
            <p:nvPr/>
          </p:nvSpPr>
          <p:spPr bwMode="auto">
            <a:xfrm>
              <a:off x="2707901" y="2445538"/>
              <a:ext cx="669561" cy="36903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50" dirty="0" smtClean="0"/>
                <a:t>PS-Poll</a:t>
              </a:r>
              <a:endParaRPr kumimoji="0" lang="ko-KR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직사각형 68"/>
            <p:cNvSpPr/>
            <p:nvPr/>
          </p:nvSpPr>
          <p:spPr bwMode="auto">
            <a:xfrm>
              <a:off x="3377462" y="1838625"/>
              <a:ext cx="792202" cy="36903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dirty="0" smtClean="0"/>
                <a:t>D1</a:t>
              </a:r>
              <a:endParaRPr kumimoji="0" lang="ko-KR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4" name="직선 화살표 연결선 69"/>
            <p:cNvCxnSpPr/>
            <p:nvPr/>
          </p:nvCxnSpPr>
          <p:spPr bwMode="auto">
            <a:xfrm flipH="1">
              <a:off x="5181600" y="2209800"/>
              <a:ext cx="933" cy="99808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직사각형 70"/>
            <p:cNvSpPr/>
            <p:nvPr/>
          </p:nvSpPr>
          <p:spPr bwMode="auto">
            <a:xfrm>
              <a:off x="4215967" y="2831367"/>
              <a:ext cx="624698" cy="36903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 smtClean="0"/>
                <a:t>PS-Poll</a:t>
              </a:r>
              <a:endParaRPr kumimoji="0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직사각형 74"/>
            <p:cNvSpPr/>
            <p:nvPr/>
          </p:nvSpPr>
          <p:spPr bwMode="auto">
            <a:xfrm>
              <a:off x="4840666" y="1838625"/>
              <a:ext cx="608066" cy="36903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dirty="0" smtClean="0"/>
                <a:t>D2</a:t>
              </a:r>
              <a:endParaRPr kumimoji="0" lang="ko-KR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7" name="직선 화살표 연결선 75"/>
            <p:cNvCxnSpPr>
              <a:stCxn id="39" idx="2"/>
            </p:cNvCxnSpPr>
            <p:nvPr/>
          </p:nvCxnSpPr>
          <p:spPr bwMode="auto">
            <a:xfrm flipH="1">
              <a:off x="6400800" y="2207658"/>
              <a:ext cx="27682" cy="137374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8" name="직사각형 76"/>
            <p:cNvSpPr/>
            <p:nvPr/>
          </p:nvSpPr>
          <p:spPr bwMode="auto">
            <a:xfrm>
              <a:off x="5504090" y="3222088"/>
              <a:ext cx="620798" cy="36903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 smtClean="0"/>
                <a:t>PS-Poll</a:t>
              </a:r>
              <a:endParaRPr kumimoji="0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직사각형 80"/>
            <p:cNvSpPr/>
            <p:nvPr/>
          </p:nvSpPr>
          <p:spPr bwMode="auto">
            <a:xfrm>
              <a:off x="6119734" y="1838625"/>
              <a:ext cx="617495" cy="36903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dirty="0" smtClean="0"/>
                <a:t>D3</a:t>
              </a:r>
              <a:endParaRPr kumimoji="0" lang="ko-KR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직사각형 81"/>
            <p:cNvSpPr/>
            <p:nvPr/>
          </p:nvSpPr>
          <p:spPr bwMode="auto">
            <a:xfrm>
              <a:off x="2981818" y="2924373"/>
              <a:ext cx="1219200" cy="276027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>
                <a:spcBef>
                  <a:spcPct val="0"/>
                </a:spcBef>
                <a:spcAft>
                  <a:spcPct val="0"/>
                </a:spcAft>
              </a:pP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1" name="직사각형 82"/>
            <p:cNvSpPr/>
            <p:nvPr/>
          </p:nvSpPr>
          <p:spPr bwMode="auto">
            <a:xfrm>
              <a:off x="4267200" y="3320425"/>
              <a:ext cx="1219200" cy="276027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>
                <a:spcBef>
                  <a:spcPct val="0"/>
                </a:spcBef>
                <a:spcAft>
                  <a:spcPct val="0"/>
                </a:spcAft>
              </a:pP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2" name="직사각형 55"/>
            <p:cNvSpPr/>
            <p:nvPr/>
          </p:nvSpPr>
          <p:spPr bwMode="auto">
            <a:xfrm>
              <a:off x="6757400" y="2924373"/>
              <a:ext cx="683875" cy="276027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직사각형 55"/>
            <p:cNvSpPr/>
            <p:nvPr/>
          </p:nvSpPr>
          <p:spPr bwMode="auto">
            <a:xfrm>
              <a:off x="6757400" y="3320423"/>
              <a:ext cx="678216" cy="276027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직사각형 55"/>
            <p:cNvSpPr/>
            <p:nvPr/>
          </p:nvSpPr>
          <p:spPr bwMode="auto">
            <a:xfrm>
              <a:off x="6757400" y="2538543"/>
              <a:ext cx="678216" cy="276027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5" name="직선 화살표 연결선 56"/>
            <p:cNvCxnSpPr/>
            <p:nvPr/>
          </p:nvCxnSpPr>
          <p:spPr bwMode="auto">
            <a:xfrm flipV="1">
              <a:off x="1340229" y="3730284"/>
              <a:ext cx="1358048" cy="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121"/>
                <p:cNvSpPr txBox="1"/>
                <p:nvPr/>
              </p:nvSpPr>
              <p:spPr>
                <a:xfrm>
                  <a:off x="1416428" y="3657600"/>
                  <a:ext cx="1242047" cy="418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449262" fontAlgn="auto" latinLnBrk="0" hangingPunct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sz="1600" dirty="0">
                    <a:solidFill>
                      <a:srgbClr val="000000"/>
                    </a:solidFill>
                    <a:sym typeface="Times New Roman"/>
                  </a:endParaRPr>
                </a:p>
              </p:txBody>
            </p:sp>
          </mc:Choice>
          <mc:Fallback xmlns="">
            <p:sp>
              <p:nvSpPr>
                <p:cNvPr id="46" name="TextBox 1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6428" y="3657600"/>
                  <a:ext cx="1242047" cy="41814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7" name="직선 화살표 연결선 56"/>
            <p:cNvCxnSpPr/>
            <p:nvPr/>
          </p:nvCxnSpPr>
          <p:spPr bwMode="auto">
            <a:xfrm flipV="1">
              <a:off x="2696820" y="3730284"/>
              <a:ext cx="1511336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124"/>
                <p:cNvSpPr txBox="1"/>
                <p:nvPr/>
              </p:nvSpPr>
              <p:spPr>
                <a:xfrm>
                  <a:off x="2738230" y="3657600"/>
                  <a:ext cx="1354958" cy="418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449262" fontAlgn="auto" latinLnBrk="0" hangingPunct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sz="1600" dirty="0">
                    <a:solidFill>
                      <a:srgbClr val="000000"/>
                    </a:solidFill>
                    <a:sym typeface="Times New Roman"/>
                  </a:endParaRPr>
                </a:p>
              </p:txBody>
            </p:sp>
          </mc:Choice>
          <mc:Fallback xmlns="">
            <p:sp>
              <p:nvSpPr>
                <p:cNvPr id="48" name="TextBox 1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8230" y="3657600"/>
                  <a:ext cx="1354958" cy="41814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직선 화살표 연결선 52"/>
            <p:cNvCxnSpPr/>
            <p:nvPr/>
          </p:nvCxnSpPr>
          <p:spPr bwMode="auto">
            <a:xfrm>
              <a:off x="2681910" y="2438400"/>
              <a:ext cx="17156" cy="1371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/>
            </a:ln>
            <a:effectLst/>
          </p:spPr>
        </p:cxnSp>
        <p:cxnSp>
          <p:nvCxnSpPr>
            <p:cNvPr id="50" name="직선 화살표 연결선 52"/>
            <p:cNvCxnSpPr/>
            <p:nvPr/>
          </p:nvCxnSpPr>
          <p:spPr bwMode="auto">
            <a:xfrm>
              <a:off x="4191000" y="2438400"/>
              <a:ext cx="17156" cy="1371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/>
            </a:ln>
            <a:effectLst/>
          </p:spPr>
        </p:cxnSp>
        <p:cxnSp>
          <p:nvCxnSpPr>
            <p:cNvPr id="51" name="직선 화살표 연결선 56"/>
            <p:cNvCxnSpPr/>
            <p:nvPr/>
          </p:nvCxnSpPr>
          <p:spPr bwMode="auto">
            <a:xfrm>
              <a:off x="4198244" y="3733800"/>
              <a:ext cx="130803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145"/>
                <p:cNvSpPr txBox="1"/>
                <p:nvPr/>
              </p:nvSpPr>
              <p:spPr>
                <a:xfrm>
                  <a:off x="4419599" y="3657600"/>
                  <a:ext cx="1087313" cy="418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449262" fontAlgn="auto" latinLnBrk="0" hangingPunct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sz="1600" dirty="0">
                    <a:solidFill>
                      <a:srgbClr val="000000"/>
                    </a:solidFill>
                    <a:sym typeface="Times New Roman"/>
                  </a:endParaRPr>
                </a:p>
              </p:txBody>
            </p:sp>
          </mc:Choice>
          <mc:Fallback xmlns="">
            <p:sp>
              <p:nvSpPr>
                <p:cNvPr id="52" name="TextBox 1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19599" y="3657600"/>
                  <a:ext cx="1087313" cy="41814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3" name="직선 화살표 연결선 52"/>
            <p:cNvCxnSpPr/>
            <p:nvPr/>
          </p:nvCxnSpPr>
          <p:spPr bwMode="auto">
            <a:xfrm>
              <a:off x="5469244" y="2438400"/>
              <a:ext cx="17156" cy="1371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/>
            </a:ln>
            <a:effectLst/>
          </p:spPr>
        </p:cxnSp>
        <p:sp>
          <p:nvSpPr>
            <p:cNvPr id="54" name="文本框 132"/>
            <p:cNvSpPr txBox="1"/>
            <p:nvPr/>
          </p:nvSpPr>
          <p:spPr>
            <a:xfrm>
              <a:off x="716927" y="4079640"/>
              <a:ext cx="618218" cy="27432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marR="0" indent="0" defTabSz="914400" eaLnBrk="0" latinLnBrk="0" hangingPunct="0">
                <a:lnSpc>
                  <a:spcPct val="100000"/>
                </a:lnSpc>
                <a:buClrTx/>
                <a:buSzTx/>
                <a:buFontTx/>
                <a:buNone/>
                <a:tabLst/>
                <a:defRPr kumimoji="0" sz="1000" b="0" i="0" u="none" strike="noStrike" cap="none" normalizeH="0" baseline="0">
                  <a:ln>
                    <a:noFill/>
                  </a:ln>
                  <a:effectLst/>
                </a:defRPr>
              </a:lvl1pPr>
            </a:lstStyle>
            <a:p>
              <a:r>
                <a:rPr lang="en-US" altLang="zh-CN" sz="900" dirty="0"/>
                <a:t>WUR ON</a:t>
              </a:r>
              <a:endParaRPr lang="en-US" sz="900" dirty="0"/>
            </a:p>
          </p:txBody>
        </p:sp>
        <p:sp>
          <p:nvSpPr>
            <p:cNvPr id="55" name="文本框 134"/>
            <p:cNvSpPr txBox="1"/>
            <p:nvPr/>
          </p:nvSpPr>
          <p:spPr>
            <a:xfrm>
              <a:off x="4191000" y="4081040"/>
              <a:ext cx="588370" cy="2743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marR="0" indent="0" algn="ctr" defTabSz="914400" eaLnBrk="0" latinLnBrk="0" hangingPunct="0">
                <a:lnSpc>
                  <a:spcPct val="100000"/>
                </a:lnSpc>
                <a:buClrTx/>
                <a:buSzTx/>
                <a:buFontTx/>
                <a:buNone/>
                <a:tabLst/>
                <a:defRPr kumimoji="0" sz="800"/>
              </a:lvl1pPr>
            </a:lstStyle>
            <a:p>
              <a:pPr algn="l"/>
              <a:r>
                <a:rPr lang="en-US" altLang="zh-CN" sz="1000" dirty="0"/>
                <a:t>PCR </a:t>
              </a:r>
              <a:r>
                <a:rPr lang="en-US" altLang="zh-CN" sz="1000" dirty="0" smtClean="0"/>
                <a:t>ON</a:t>
              </a:r>
              <a:endParaRPr lang="en-US" sz="1000" dirty="0"/>
            </a:p>
          </p:txBody>
        </p:sp>
        <p:sp>
          <p:nvSpPr>
            <p:cNvPr id="56" name="文本框 135"/>
            <p:cNvSpPr txBox="1"/>
            <p:nvPr/>
          </p:nvSpPr>
          <p:spPr>
            <a:xfrm>
              <a:off x="5466520" y="4050124"/>
              <a:ext cx="1263186" cy="279861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altLang="zh-CN" sz="1000" dirty="0" smtClean="0">
                  <a:solidFill>
                    <a:schemeClr val="bg1"/>
                  </a:solidFill>
                </a:rPr>
                <a:t>PCR  &amp; WUR OFF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57" name="文本框 132"/>
            <p:cNvSpPr txBox="1"/>
            <p:nvPr/>
          </p:nvSpPr>
          <p:spPr>
            <a:xfrm>
              <a:off x="2209800" y="4091403"/>
              <a:ext cx="990600" cy="27432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marR="0" indent="0" defTabSz="914400" eaLnBrk="0" latinLnBrk="0" hangingPunct="0">
                <a:lnSpc>
                  <a:spcPct val="100000"/>
                </a:lnSpc>
                <a:buClrTx/>
                <a:buSzTx/>
                <a:buFontTx/>
                <a:buNone/>
                <a:tabLst/>
                <a:defRPr kumimoji="0" sz="1000" b="0" i="0" u="none" strike="noStrike" cap="none" normalizeH="0" baseline="0">
                  <a:ln>
                    <a:noFill/>
                  </a:ln>
                  <a:effectLst/>
                </a:defRPr>
              </a:lvl1pPr>
            </a:lstStyle>
            <a:p>
              <a:r>
                <a:rPr lang="en-US" altLang="ko-KR" dirty="0"/>
                <a:t>PCR waking up</a:t>
              </a:r>
              <a:endParaRPr lang="ko-KR" altLang="en-US" dirty="0"/>
            </a:p>
          </p:txBody>
        </p:sp>
        <p:cxnSp>
          <p:nvCxnSpPr>
            <p:cNvPr id="58" name="직선 화살표 연결선 56"/>
            <p:cNvCxnSpPr/>
            <p:nvPr/>
          </p:nvCxnSpPr>
          <p:spPr bwMode="auto">
            <a:xfrm>
              <a:off x="5486400" y="3733800"/>
              <a:ext cx="130803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173"/>
                <p:cNvSpPr txBox="1"/>
                <p:nvPr/>
              </p:nvSpPr>
              <p:spPr>
                <a:xfrm>
                  <a:off x="5707756" y="3657600"/>
                  <a:ext cx="1087313" cy="418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449262" fontAlgn="auto" latinLnBrk="0" hangingPunct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sz="1600" dirty="0">
                    <a:solidFill>
                      <a:srgbClr val="000000"/>
                    </a:solidFill>
                    <a:sym typeface="Times New Roman"/>
                  </a:endParaRPr>
                </a:p>
              </p:txBody>
            </p:sp>
          </mc:Choice>
          <mc:Fallback xmlns="">
            <p:sp>
              <p:nvSpPr>
                <p:cNvPr id="59" name="TextBox 1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7756" y="3657600"/>
                  <a:ext cx="1087313" cy="41814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0" name="직선 화살표 연결선 52"/>
            <p:cNvCxnSpPr/>
            <p:nvPr/>
          </p:nvCxnSpPr>
          <p:spPr bwMode="auto">
            <a:xfrm>
              <a:off x="6757400" y="2438400"/>
              <a:ext cx="17156" cy="1371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134778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800990"/>
            <a:ext cx="8839200" cy="6095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Specifying wake-up time (Option 2/2)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444928" y="1367728"/>
                <a:ext cx="8331798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600" dirty="0"/>
                  <a:t>Option 2: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600" dirty="0"/>
                  <a:t>Fixed wake-up schedule (i.e., for </a:t>
                </a:r>
                <a:r>
                  <a:rPr lang="en-US" altLang="zh-CN" sz="1600" i="1" dirty="0"/>
                  <a:t>n</a:t>
                </a:r>
                <a:r>
                  <a:rPr lang="en-US" altLang="zh-CN" sz="1600" dirty="0"/>
                  <a:t>&gt;1,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zh-CN" sz="16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sz="16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zh-CN" sz="16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altLang="zh-CN" sz="1600" dirty="0"/>
                  <a:t> = </a:t>
                </a:r>
                <a:r>
                  <a:rPr lang="en-US" altLang="zh-CN" sz="1600" i="1" dirty="0"/>
                  <a:t>T</a:t>
                </a:r>
                <a:r>
                  <a:rPr lang="en-US" altLang="zh-CN" sz="1600" dirty="0"/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600" dirty="0"/>
                  <a:t>First WCT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sz="1600" dirty="0"/>
                  <a:t>) is wake-up delay </a:t>
                </a:r>
                <a:r>
                  <a:rPr lang="en-US" altLang="zh-CN" sz="1600" dirty="0">
                    <a:solidFill>
                      <a:schemeClr val="tx1"/>
                    </a:solidFill>
                  </a:rPr>
                  <a:t>of first scheduled </a:t>
                </a:r>
                <a:r>
                  <a:rPr lang="en-US" altLang="zh-CN" sz="1600" dirty="0"/>
                  <a:t>STA. (as in Option 1).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600" dirty="0"/>
                  <a:t>Common delay (</a:t>
                </a:r>
                <a14:m>
                  <m:oMath xmlns:m="http://schemas.openxmlformats.org/officeDocument/2006/math">
                    <m:r>
                      <a:rPr lang="en-US" altLang="zh-CN" sz="1600" b="0" i="1" smtClean="0">
                        <a:latin typeface="Cambria Math" charset="0"/>
                      </a:rPr>
                      <m:t>𝑇</m:t>
                    </m:r>
                  </m:oMath>
                </a14:m>
                <a:r>
                  <a:rPr lang="en-US" altLang="zh-CN" sz="1600" dirty="0"/>
                  <a:t>) before subsequent WCTs may be included in WUP frame body or in TD control </a:t>
                </a:r>
                <a:r>
                  <a:rPr lang="en-US" altLang="zh-CN" sz="1600" dirty="0" smtClean="0">
                    <a:solidFill>
                      <a:schemeClr val="tx1"/>
                    </a:solidFill>
                  </a:rPr>
                  <a:t>field e.g</a:t>
                </a:r>
                <a:r>
                  <a:rPr lang="en-US" altLang="zh-CN" sz="1600" dirty="0">
                    <a:solidFill>
                      <a:schemeClr val="tx1"/>
                    </a:solidFill>
                  </a:rPr>
                  <a:t>. </a:t>
                </a:r>
                <a:r>
                  <a:rPr lang="en-US" altLang="zh-CN" sz="1600" dirty="0"/>
                  <a:t>4 bits</a:t>
                </a:r>
                <a:r>
                  <a:rPr lang="en-US" altLang="zh-CN" sz="1600" dirty="0">
                    <a:solidFill>
                      <a:srgbClr val="7030A0"/>
                    </a:solidFill>
                  </a:rPr>
                  <a:t>, </a:t>
                </a:r>
                <a:r>
                  <a:rPr lang="en-US" altLang="zh-CN" sz="1600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altLang="zh-CN" sz="1600" dirty="0" smtClean="0">
                    <a:solidFill>
                      <a:schemeClr val="tx1"/>
                    </a:solidFill>
                  </a:rPr>
                  <a:t>or </a:t>
                </a:r>
                <a:r>
                  <a:rPr lang="en-US" altLang="zh-CN" sz="1600" dirty="0">
                    <a:solidFill>
                      <a:schemeClr val="tx1"/>
                    </a:solidFill>
                  </a:rPr>
                  <a:t>it could be set by a default </a:t>
                </a:r>
                <a:r>
                  <a:rPr lang="en-US" altLang="zh-CN" sz="1600" dirty="0" smtClean="0">
                    <a:solidFill>
                      <a:schemeClr val="tx1"/>
                    </a:solidFill>
                  </a:rPr>
                  <a:t>value when data transmission pattern is fixed.</a:t>
                </a:r>
                <a:endParaRPr lang="en-US" altLang="zh-CN" sz="1600" dirty="0">
                  <a:solidFill>
                    <a:schemeClr val="tx1"/>
                  </a:solidFill>
                </a:endParaRPr>
              </a:p>
              <a:p>
                <a:pPr lvl="2"/>
                <a:endParaRPr lang="en-US" altLang="zh-CN" sz="1600" dirty="0"/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28" y="1367728"/>
                <a:ext cx="8331798" cy="1815882"/>
              </a:xfrm>
              <a:prstGeom prst="rect">
                <a:avLst/>
              </a:prstGeom>
              <a:blipFill rotWithShape="0">
                <a:blip r:embed="rId3"/>
                <a:stretch>
                  <a:fillRect l="-439" t="-10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90953" y="3287268"/>
            <a:ext cx="8285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/>
              <a:t>Pros:  fewer bits in </a:t>
            </a:r>
            <a:r>
              <a:rPr lang="en-US" altLang="zh-CN" sz="1600" dirty="0">
                <a:solidFill>
                  <a:schemeClr val="tx1"/>
                </a:solidFill>
              </a:rPr>
              <a:t>WUP frame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Cons: not flexible; not suitable for STAs with </a:t>
            </a:r>
            <a:r>
              <a:rPr lang="en-US" altLang="zh-CN" sz="1600" dirty="0" smtClean="0">
                <a:solidFill>
                  <a:schemeClr val="tx1"/>
                </a:solidFill>
              </a:rPr>
              <a:t>different </a:t>
            </a:r>
            <a:r>
              <a:rPr lang="en-US" altLang="zh-CN" sz="1600" dirty="0">
                <a:solidFill>
                  <a:schemeClr val="tx1"/>
                </a:solidFill>
              </a:rPr>
              <a:t>communication </a:t>
            </a:r>
            <a:r>
              <a:rPr lang="en-US" altLang="zh-CN" sz="1600" dirty="0" smtClean="0">
                <a:solidFill>
                  <a:schemeClr val="tx1"/>
                </a:solidFill>
              </a:rPr>
              <a:t>pattern with </a:t>
            </a:r>
            <a:r>
              <a:rPr lang="en-US" altLang="zh-CN" sz="16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4367407" y="6548564"/>
            <a:ext cx="432812" cy="18466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/>
              <a:t>Slide 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954629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5043" y="750346"/>
            <a:ext cx="7377953" cy="609599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Comparison to unicast wake-up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4" name="직사각형 64"/>
          <p:cNvSpPr/>
          <p:nvPr/>
        </p:nvSpPr>
        <p:spPr bwMode="auto">
          <a:xfrm>
            <a:off x="5153728" y="3317647"/>
            <a:ext cx="1388651" cy="2495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직사각형 64"/>
          <p:cNvSpPr/>
          <p:nvPr/>
        </p:nvSpPr>
        <p:spPr bwMode="auto">
          <a:xfrm>
            <a:off x="3878209" y="2896805"/>
            <a:ext cx="1316736" cy="27432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직사각형 64"/>
          <p:cNvSpPr/>
          <p:nvPr/>
        </p:nvSpPr>
        <p:spPr bwMode="auto">
          <a:xfrm>
            <a:off x="2283441" y="2507658"/>
            <a:ext cx="1594767" cy="27495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직사각형 55"/>
          <p:cNvSpPr/>
          <p:nvPr/>
        </p:nvSpPr>
        <p:spPr bwMode="auto">
          <a:xfrm>
            <a:off x="870543" y="2891242"/>
            <a:ext cx="2495523" cy="2798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직사각형 55"/>
          <p:cNvSpPr/>
          <p:nvPr/>
        </p:nvSpPr>
        <p:spPr bwMode="auto">
          <a:xfrm>
            <a:off x="864503" y="3276652"/>
            <a:ext cx="3715385" cy="29052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직사각형 55"/>
          <p:cNvSpPr/>
          <p:nvPr/>
        </p:nvSpPr>
        <p:spPr bwMode="auto">
          <a:xfrm>
            <a:off x="876583" y="2508297"/>
            <a:ext cx="884895" cy="276027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직사각형 47"/>
          <p:cNvSpPr/>
          <p:nvPr/>
        </p:nvSpPr>
        <p:spPr bwMode="auto">
          <a:xfrm>
            <a:off x="1085678" y="1468329"/>
            <a:ext cx="652582" cy="685799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WUP</a:t>
            </a:r>
          </a:p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lang="cs-CZ" altLang="ko-KR" sz="1000" dirty="0" smtClean="0">
                <a:solidFill>
                  <a:schemeClr val="tx1"/>
                </a:solidFill>
              </a:rPr>
              <a:t>(STA1</a:t>
            </a:r>
            <a:r>
              <a:rPr lang="cs-CZ" altLang="ko-KR" sz="1000" dirty="0">
                <a:solidFill>
                  <a:schemeClr val="tx1"/>
                </a:solidFill>
              </a:rPr>
              <a:t>, </a:t>
            </a:r>
            <a:endParaRPr lang="cs-CZ" altLang="ko-KR" sz="1000" dirty="0" smtClean="0">
              <a:solidFill>
                <a:schemeClr val="tx1"/>
              </a:solidFill>
            </a:endParaRPr>
          </a:p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lang="cs-CZ" altLang="ko-KR" sz="1000" dirty="0" smtClean="0"/>
              <a:t>STA</a:t>
            </a:r>
            <a:r>
              <a:rPr lang="cs-CZ" altLang="ko-KR" sz="1000" dirty="0" smtClean="0">
                <a:solidFill>
                  <a:schemeClr val="tx1"/>
                </a:solidFill>
              </a:rPr>
              <a:t>2</a:t>
            </a:r>
            <a:r>
              <a:rPr lang="cs-CZ" altLang="ko-KR" sz="1000" dirty="0">
                <a:solidFill>
                  <a:schemeClr val="tx1"/>
                </a:solidFill>
              </a:rPr>
              <a:t>, </a:t>
            </a:r>
            <a:endParaRPr lang="cs-CZ" altLang="ko-KR" sz="1000" dirty="0" smtClean="0">
              <a:solidFill>
                <a:schemeClr val="tx1"/>
              </a:solidFill>
            </a:endParaRPr>
          </a:p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lang="cs-CZ" altLang="ko-KR" sz="1000" dirty="0" smtClean="0"/>
              <a:t>STA</a:t>
            </a:r>
            <a:r>
              <a:rPr lang="cs-CZ" altLang="ko-KR" sz="1000" dirty="0" smtClean="0">
                <a:solidFill>
                  <a:schemeClr val="tx1"/>
                </a:solidFill>
              </a:rPr>
              <a:t>3)</a:t>
            </a:r>
            <a:endParaRPr lang="cs-CZ" altLang="ko-KR" sz="1000" dirty="0">
              <a:solidFill>
                <a:schemeClr val="tx1"/>
              </a:solidFill>
            </a:endParaRPr>
          </a:p>
        </p:txBody>
      </p:sp>
      <p:sp>
        <p:nvSpPr>
          <p:cNvPr id="109" name="TextBox 84"/>
          <p:cNvSpPr txBox="1"/>
          <p:nvPr/>
        </p:nvSpPr>
        <p:spPr>
          <a:xfrm>
            <a:off x="430500" y="188132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AP</a:t>
            </a:r>
            <a:endParaRPr lang="ko-KR" altLang="en-US" sz="1200" dirty="0"/>
          </a:p>
        </p:txBody>
      </p:sp>
      <p:sp>
        <p:nvSpPr>
          <p:cNvPr id="110" name="TextBox 85"/>
          <p:cNvSpPr txBox="1"/>
          <p:nvPr/>
        </p:nvSpPr>
        <p:spPr>
          <a:xfrm>
            <a:off x="354300" y="2513126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STA1</a:t>
            </a:r>
            <a:endParaRPr lang="ko-KR" altLang="en-US" sz="1200" dirty="0"/>
          </a:p>
        </p:txBody>
      </p:sp>
      <p:sp>
        <p:nvSpPr>
          <p:cNvPr id="111" name="TextBox 86"/>
          <p:cNvSpPr txBox="1"/>
          <p:nvPr/>
        </p:nvSpPr>
        <p:spPr>
          <a:xfrm>
            <a:off x="360343" y="2894126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STA2</a:t>
            </a:r>
            <a:endParaRPr lang="ko-KR" altLang="en-US" sz="1200"/>
          </a:p>
        </p:txBody>
      </p:sp>
      <p:sp>
        <p:nvSpPr>
          <p:cNvPr id="134" name="TextBox 87"/>
          <p:cNvSpPr txBox="1"/>
          <p:nvPr/>
        </p:nvSpPr>
        <p:spPr>
          <a:xfrm>
            <a:off x="360343" y="3295006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STA3</a:t>
            </a:r>
            <a:endParaRPr lang="ko-KR" altLang="en-US" sz="1200"/>
          </a:p>
        </p:txBody>
      </p:sp>
      <p:cxnSp>
        <p:nvCxnSpPr>
          <p:cNvPr id="135" name="직선 화살표 연결선 52"/>
          <p:cNvCxnSpPr/>
          <p:nvPr/>
        </p:nvCxnSpPr>
        <p:spPr bwMode="auto">
          <a:xfrm>
            <a:off x="1360780" y="2175696"/>
            <a:ext cx="1397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6" name="직선 화살표 연결선 53"/>
          <p:cNvCxnSpPr/>
          <p:nvPr/>
        </p:nvCxnSpPr>
        <p:spPr bwMode="auto">
          <a:xfrm>
            <a:off x="1362176" y="2785296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9" name="직선 화살표 연결선 54"/>
          <p:cNvCxnSpPr/>
          <p:nvPr/>
        </p:nvCxnSpPr>
        <p:spPr bwMode="auto">
          <a:xfrm>
            <a:off x="1362176" y="31662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0" name="직사각형 55"/>
          <p:cNvSpPr/>
          <p:nvPr/>
        </p:nvSpPr>
        <p:spPr bwMode="auto">
          <a:xfrm>
            <a:off x="1757529" y="2508297"/>
            <a:ext cx="612559" cy="27602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1" name="직선 화살표 연결선 58"/>
          <p:cNvCxnSpPr/>
          <p:nvPr/>
        </p:nvCxnSpPr>
        <p:spPr bwMode="auto">
          <a:xfrm>
            <a:off x="3498773" y="2175696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5" name="직사각형 64"/>
          <p:cNvSpPr/>
          <p:nvPr/>
        </p:nvSpPr>
        <p:spPr bwMode="auto">
          <a:xfrm>
            <a:off x="2397463" y="2413584"/>
            <a:ext cx="610932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PS-Poll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직사각형 68"/>
          <p:cNvSpPr/>
          <p:nvPr/>
        </p:nvSpPr>
        <p:spPr bwMode="auto">
          <a:xfrm>
            <a:off x="3031443" y="1806024"/>
            <a:ext cx="835711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D1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7" name="직선 화살표 연결선 69"/>
          <p:cNvCxnSpPr/>
          <p:nvPr/>
        </p:nvCxnSpPr>
        <p:spPr bwMode="auto">
          <a:xfrm flipH="1">
            <a:off x="4942180" y="2168214"/>
            <a:ext cx="933" cy="9980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8" name="직사각형 70"/>
          <p:cNvSpPr/>
          <p:nvPr/>
        </p:nvSpPr>
        <p:spPr bwMode="auto">
          <a:xfrm>
            <a:off x="3916795" y="2791279"/>
            <a:ext cx="631837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PS-Poll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" name="직사각형 74"/>
          <p:cNvSpPr/>
          <p:nvPr/>
        </p:nvSpPr>
        <p:spPr bwMode="auto">
          <a:xfrm>
            <a:off x="4548632" y="1804009"/>
            <a:ext cx="646313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D2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4" name="직선 화살표 연결선 75"/>
          <p:cNvCxnSpPr/>
          <p:nvPr/>
        </p:nvCxnSpPr>
        <p:spPr bwMode="auto">
          <a:xfrm>
            <a:off x="6216435" y="2150926"/>
            <a:ext cx="20748" cy="14011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5" name="직사각형 76"/>
          <p:cNvSpPr/>
          <p:nvPr/>
        </p:nvSpPr>
        <p:spPr bwMode="auto">
          <a:xfrm>
            <a:off x="5212724" y="3198142"/>
            <a:ext cx="610483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PS-Poll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6" name="직사각형 80"/>
          <p:cNvSpPr/>
          <p:nvPr/>
        </p:nvSpPr>
        <p:spPr bwMode="auto">
          <a:xfrm>
            <a:off x="5823207" y="1809350"/>
            <a:ext cx="719173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D3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7" name="직사각형 81"/>
          <p:cNvSpPr/>
          <p:nvPr/>
        </p:nvSpPr>
        <p:spPr bwMode="auto">
          <a:xfrm>
            <a:off x="3366067" y="2895098"/>
            <a:ext cx="522159" cy="27602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endParaRPr lang="ko-KR" altLang="en-US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8" name="직사각형 82"/>
          <p:cNvSpPr/>
          <p:nvPr/>
        </p:nvSpPr>
        <p:spPr bwMode="auto">
          <a:xfrm>
            <a:off x="4579889" y="3291148"/>
            <a:ext cx="618388" cy="27602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endParaRPr lang="ko-KR" altLang="en-US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354111" y="1804009"/>
            <a:ext cx="1252903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rPr>
              <a:t>Multicast</a:t>
            </a:r>
            <a:endParaRPr kumimoji="0" lang="zh-CN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169" name="직사각형 64"/>
          <p:cNvSpPr/>
          <p:nvPr/>
        </p:nvSpPr>
        <p:spPr bwMode="auto">
          <a:xfrm>
            <a:off x="7305812" y="5863109"/>
            <a:ext cx="1483719" cy="28689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0" name="직사각형 64"/>
          <p:cNvSpPr/>
          <p:nvPr/>
        </p:nvSpPr>
        <p:spPr bwMode="auto">
          <a:xfrm>
            <a:off x="4881728" y="5469251"/>
            <a:ext cx="1371203" cy="2846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1" name="직사각형 64"/>
          <p:cNvSpPr/>
          <p:nvPr/>
        </p:nvSpPr>
        <p:spPr bwMode="auto">
          <a:xfrm>
            <a:off x="2283442" y="5087278"/>
            <a:ext cx="1444752" cy="27432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2" name="직사각형 55"/>
          <p:cNvSpPr/>
          <p:nvPr/>
        </p:nvSpPr>
        <p:spPr bwMode="auto">
          <a:xfrm>
            <a:off x="870543" y="5469251"/>
            <a:ext cx="3477785" cy="28085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3" name="직사각형 55"/>
          <p:cNvSpPr/>
          <p:nvPr/>
        </p:nvSpPr>
        <p:spPr bwMode="auto">
          <a:xfrm>
            <a:off x="864503" y="5863109"/>
            <a:ext cx="6006759" cy="28304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4" name="직사각형 55"/>
          <p:cNvSpPr/>
          <p:nvPr/>
        </p:nvSpPr>
        <p:spPr bwMode="auto">
          <a:xfrm>
            <a:off x="876583" y="5087278"/>
            <a:ext cx="884895" cy="276027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5" name="TextBox 284"/>
          <p:cNvSpPr txBox="1"/>
          <p:nvPr/>
        </p:nvSpPr>
        <p:spPr>
          <a:xfrm>
            <a:off x="430500" y="4460304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AP</a:t>
            </a:r>
            <a:endParaRPr lang="ko-KR" altLang="en-US" sz="1200" dirty="0"/>
          </a:p>
        </p:txBody>
      </p:sp>
      <p:sp>
        <p:nvSpPr>
          <p:cNvPr id="176" name="TextBox 285"/>
          <p:cNvSpPr txBox="1"/>
          <p:nvPr/>
        </p:nvSpPr>
        <p:spPr>
          <a:xfrm>
            <a:off x="354300" y="5092107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STA1</a:t>
            </a:r>
            <a:endParaRPr lang="ko-KR" altLang="en-US" sz="1200" dirty="0"/>
          </a:p>
        </p:txBody>
      </p:sp>
      <p:sp>
        <p:nvSpPr>
          <p:cNvPr id="177" name="TextBox 286"/>
          <p:cNvSpPr txBox="1"/>
          <p:nvPr/>
        </p:nvSpPr>
        <p:spPr>
          <a:xfrm>
            <a:off x="360343" y="5473107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STA2</a:t>
            </a:r>
            <a:endParaRPr lang="ko-KR" altLang="en-US" sz="1200"/>
          </a:p>
        </p:txBody>
      </p:sp>
      <p:sp>
        <p:nvSpPr>
          <p:cNvPr id="178" name="TextBox 287"/>
          <p:cNvSpPr txBox="1"/>
          <p:nvPr/>
        </p:nvSpPr>
        <p:spPr>
          <a:xfrm>
            <a:off x="360343" y="5873987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STA3</a:t>
            </a:r>
            <a:endParaRPr lang="ko-KR" altLang="en-US" sz="1200"/>
          </a:p>
        </p:txBody>
      </p:sp>
      <p:cxnSp>
        <p:nvCxnSpPr>
          <p:cNvPr id="179" name="직선 화살표 연결선 52"/>
          <p:cNvCxnSpPr/>
          <p:nvPr/>
        </p:nvCxnSpPr>
        <p:spPr bwMode="auto">
          <a:xfrm>
            <a:off x="1476188" y="4737303"/>
            <a:ext cx="1397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0" name="직사각형 55"/>
          <p:cNvSpPr/>
          <p:nvPr/>
        </p:nvSpPr>
        <p:spPr bwMode="auto">
          <a:xfrm>
            <a:off x="1757529" y="5087278"/>
            <a:ext cx="612559" cy="27602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1" name="직선 화살표 연결선 58"/>
          <p:cNvCxnSpPr/>
          <p:nvPr/>
        </p:nvCxnSpPr>
        <p:spPr bwMode="auto">
          <a:xfrm>
            <a:off x="3433929" y="4754677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2" name="직선 화살표 연결선 69"/>
          <p:cNvCxnSpPr/>
          <p:nvPr/>
        </p:nvCxnSpPr>
        <p:spPr bwMode="auto">
          <a:xfrm flipH="1">
            <a:off x="5891760" y="4751039"/>
            <a:ext cx="933" cy="9980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3" name="직사각형 70"/>
          <p:cNvSpPr/>
          <p:nvPr/>
        </p:nvSpPr>
        <p:spPr bwMode="auto">
          <a:xfrm>
            <a:off x="4938765" y="5376246"/>
            <a:ext cx="647223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PS-Poll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4" name="직사각형 74"/>
          <p:cNvSpPr/>
          <p:nvPr/>
        </p:nvSpPr>
        <p:spPr bwMode="auto">
          <a:xfrm>
            <a:off x="5593577" y="4386834"/>
            <a:ext cx="674233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D2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5" name="직선 화살표 연결선 75"/>
          <p:cNvCxnSpPr/>
          <p:nvPr/>
        </p:nvCxnSpPr>
        <p:spPr bwMode="auto">
          <a:xfrm>
            <a:off x="8368519" y="4733751"/>
            <a:ext cx="20748" cy="14011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6" name="직사각형 76"/>
          <p:cNvSpPr/>
          <p:nvPr/>
        </p:nvSpPr>
        <p:spPr bwMode="auto">
          <a:xfrm>
            <a:off x="7456650" y="5780967"/>
            <a:ext cx="646924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PS-Poll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7" name="직사각형 80"/>
          <p:cNvSpPr/>
          <p:nvPr/>
        </p:nvSpPr>
        <p:spPr bwMode="auto">
          <a:xfrm>
            <a:off x="8103574" y="4392175"/>
            <a:ext cx="685958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D3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8" name="직사각형 81"/>
          <p:cNvSpPr/>
          <p:nvPr/>
        </p:nvSpPr>
        <p:spPr bwMode="auto">
          <a:xfrm>
            <a:off x="4323465" y="5479630"/>
            <a:ext cx="603341" cy="27432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endParaRPr lang="ko-KR" altLang="en-US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9" name="직사각형 82"/>
          <p:cNvSpPr/>
          <p:nvPr/>
        </p:nvSpPr>
        <p:spPr bwMode="auto">
          <a:xfrm>
            <a:off x="6862929" y="5873975"/>
            <a:ext cx="593720" cy="27602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endParaRPr lang="ko-KR" altLang="en-US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190" name="직선 화살표 연결선 53"/>
          <p:cNvCxnSpPr/>
          <p:nvPr/>
        </p:nvCxnSpPr>
        <p:spPr bwMode="auto">
          <a:xfrm>
            <a:off x="4113417" y="4703186"/>
            <a:ext cx="6312" cy="10420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1" name="직사각형 68"/>
          <p:cNvSpPr/>
          <p:nvPr/>
        </p:nvSpPr>
        <p:spPr bwMode="auto">
          <a:xfrm>
            <a:off x="3024145" y="4385005"/>
            <a:ext cx="707246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D1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" name="직사각형 47"/>
          <p:cNvSpPr/>
          <p:nvPr/>
        </p:nvSpPr>
        <p:spPr bwMode="auto">
          <a:xfrm>
            <a:off x="3793485" y="4377523"/>
            <a:ext cx="554844" cy="37651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WUP</a:t>
            </a:r>
          </a:p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lang="cs-CZ" altLang="ko-KR" sz="1000" dirty="0" smtClean="0">
                <a:solidFill>
                  <a:schemeClr val="tx1"/>
                </a:solidFill>
              </a:rPr>
              <a:t>(STA2)</a:t>
            </a:r>
            <a:endParaRPr lang="cs-CZ" altLang="ko-KR" sz="1000" dirty="0">
              <a:solidFill>
                <a:schemeClr val="tx1"/>
              </a:solidFill>
            </a:endParaRPr>
          </a:p>
        </p:txBody>
      </p:sp>
      <p:cxnSp>
        <p:nvCxnSpPr>
          <p:cNvPr id="193" name="직선 화살표 연결선 53"/>
          <p:cNvCxnSpPr/>
          <p:nvPr/>
        </p:nvCxnSpPr>
        <p:spPr bwMode="auto">
          <a:xfrm>
            <a:off x="6645402" y="4622358"/>
            <a:ext cx="15213" cy="1380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4" name="직사각형 47"/>
          <p:cNvSpPr/>
          <p:nvPr/>
        </p:nvSpPr>
        <p:spPr bwMode="auto">
          <a:xfrm>
            <a:off x="6329529" y="4377380"/>
            <a:ext cx="554844" cy="37651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WUP</a:t>
            </a:r>
          </a:p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lang="cs-CZ" altLang="ko-KR" sz="1000" dirty="0" smtClean="0">
                <a:solidFill>
                  <a:schemeClr val="tx1"/>
                </a:solidFill>
              </a:rPr>
              <a:t>(STA3)</a:t>
            </a:r>
            <a:endParaRPr lang="cs-CZ" altLang="ko-KR" sz="1000" dirty="0">
              <a:solidFill>
                <a:schemeClr val="tx1"/>
              </a:solidFill>
            </a:endParaRPr>
          </a:p>
        </p:txBody>
      </p:sp>
      <p:sp>
        <p:nvSpPr>
          <p:cNvPr id="195" name="직사각형 47"/>
          <p:cNvSpPr/>
          <p:nvPr/>
        </p:nvSpPr>
        <p:spPr bwMode="auto">
          <a:xfrm>
            <a:off x="1199165" y="4361817"/>
            <a:ext cx="554844" cy="37651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WUP</a:t>
            </a:r>
          </a:p>
          <a:p>
            <a:pPr algn="ctr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lang="cs-CZ" altLang="ko-KR" sz="1000" dirty="0" smtClean="0">
                <a:solidFill>
                  <a:schemeClr val="tx1"/>
                </a:solidFill>
              </a:rPr>
              <a:t>(STA1)</a:t>
            </a:r>
            <a:endParaRPr lang="cs-CZ" altLang="ko-KR" sz="1000" dirty="0">
              <a:solidFill>
                <a:schemeClr val="tx1"/>
              </a:solidFill>
            </a:endParaRPr>
          </a:p>
        </p:txBody>
      </p:sp>
      <p:sp>
        <p:nvSpPr>
          <p:cNvPr id="196" name="Oval 328"/>
          <p:cNvSpPr/>
          <p:nvPr/>
        </p:nvSpPr>
        <p:spPr bwMode="auto">
          <a:xfrm>
            <a:off x="3932544" y="5388986"/>
            <a:ext cx="1025385" cy="457200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7" name="Oval 333"/>
          <p:cNvSpPr/>
          <p:nvPr/>
        </p:nvSpPr>
        <p:spPr bwMode="auto">
          <a:xfrm>
            <a:off x="6427173" y="5773830"/>
            <a:ext cx="1029476" cy="457200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8" name="직선 화살표 연결선 59"/>
          <p:cNvCxnSpPr/>
          <p:nvPr/>
        </p:nvCxnSpPr>
        <p:spPr bwMode="auto">
          <a:xfrm flipV="1">
            <a:off x="4375635" y="5780967"/>
            <a:ext cx="29730" cy="5185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CC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9" name="직선 화살표 연결선 63"/>
          <p:cNvCxnSpPr>
            <a:endCxn id="197" idx="2"/>
          </p:cNvCxnSpPr>
          <p:nvPr/>
        </p:nvCxnSpPr>
        <p:spPr bwMode="auto">
          <a:xfrm flipV="1">
            <a:off x="5520934" y="6002430"/>
            <a:ext cx="906239" cy="3009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CC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0" name="TextBox 336"/>
          <p:cNvSpPr txBox="1"/>
          <p:nvPr/>
        </p:nvSpPr>
        <p:spPr>
          <a:xfrm>
            <a:off x="3752254" y="6266311"/>
            <a:ext cx="2365942" cy="276999"/>
          </a:xfrm>
          <a:prstGeom prst="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/>
              <a:t>Time savings, vs. unicast</a:t>
            </a:r>
            <a:endParaRPr lang="ko-KR" altLang="en-US" sz="1200" dirty="0"/>
          </a:p>
        </p:txBody>
      </p:sp>
      <p:sp>
        <p:nvSpPr>
          <p:cNvPr id="201" name="직사각형 64"/>
          <p:cNvSpPr/>
          <p:nvPr/>
        </p:nvSpPr>
        <p:spPr bwMode="auto">
          <a:xfrm>
            <a:off x="2385837" y="4992565"/>
            <a:ext cx="632586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PS-Poll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2" name="文本框 201"/>
          <p:cNvSpPr txBox="1"/>
          <p:nvPr/>
        </p:nvSpPr>
        <p:spPr>
          <a:xfrm>
            <a:off x="7425501" y="3694251"/>
            <a:ext cx="1031689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rPr>
              <a:t>Unicast</a:t>
            </a:r>
            <a:endParaRPr kumimoji="0" lang="zh-CN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203" name="직사각형 55"/>
          <p:cNvSpPr/>
          <p:nvPr/>
        </p:nvSpPr>
        <p:spPr bwMode="auto">
          <a:xfrm>
            <a:off x="1748116" y="2902607"/>
            <a:ext cx="1617950" cy="277965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4" name="직사각형 55"/>
          <p:cNvSpPr/>
          <p:nvPr/>
        </p:nvSpPr>
        <p:spPr bwMode="auto">
          <a:xfrm>
            <a:off x="1759989" y="3263769"/>
            <a:ext cx="2834346" cy="313489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1656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5043" y="750346"/>
            <a:ext cx="7377953" cy="609599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More considerations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占位符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75043" y="1540136"/>
                <a:ext cx="8110728" cy="4113213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b="0" dirty="0" smtClean="0"/>
                  <a:t>Once </a:t>
                </a:r>
                <a:r>
                  <a:rPr lang="en-US" altLang="zh-CN" sz="2000" b="0" dirty="0" smtClean="0">
                    <a:solidFill>
                      <a:schemeClr val="tx1"/>
                    </a:solidFill>
                  </a:rPr>
                  <a:t>STA reports </a:t>
                </a:r>
                <a:r>
                  <a:rPr lang="en-US" altLang="zh-CN" sz="2000" b="0" dirty="0">
                    <a:solidFill>
                      <a:schemeClr val="tx1"/>
                    </a:solidFill>
                  </a:rPr>
                  <a:t>the </a:t>
                </a:r>
                <a:r>
                  <a:rPr lang="en-US" altLang="zh-CN" sz="2000" b="0" dirty="0" smtClean="0">
                    <a:solidFill>
                      <a:schemeClr val="tx1"/>
                    </a:solidFill>
                  </a:rPr>
                  <a:t>wake-up delay value </a:t>
                </a:r>
                <a:r>
                  <a:rPr lang="en-US" altLang="zh-CN" sz="2000" b="0" dirty="0">
                    <a:solidFill>
                      <a:schemeClr val="tx1"/>
                    </a:solidFill>
                  </a:rPr>
                  <a:t>to AP during WUR negotiation; </a:t>
                </a:r>
                <a:r>
                  <a:rPr lang="en-US" altLang="zh-CN" sz="2000" b="0" dirty="0"/>
                  <a:t>AP can schedule accordingly to allow sufficient </a:t>
                </a:r>
                <a:r>
                  <a:rPr lang="en-US" altLang="zh-CN" sz="2000" b="0" dirty="0">
                    <a:solidFill>
                      <a:schemeClr val="tx1"/>
                    </a:solidFill>
                  </a:rPr>
                  <a:t>wake-up time to each STA</a:t>
                </a:r>
                <a:r>
                  <a:rPr lang="en-US" altLang="zh-CN" sz="2000" b="0" dirty="0"/>
                  <a:t>. </a:t>
                </a:r>
                <a:r>
                  <a:rPr lang="en-US" altLang="zh-CN" sz="2000" b="0" dirty="0" smtClean="0"/>
                  <a:t>Or,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sz="2000" b="0" dirty="0"/>
                  <a:t> can be a default value</a:t>
                </a:r>
                <a:r>
                  <a:rPr lang="en-US" altLang="zh-CN" sz="2000" b="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zh-CN" sz="2000" b="0" dirty="0" smtClean="0">
                    <a:solidFill>
                      <a:schemeClr val="tx1"/>
                    </a:solidFill>
                  </a:rPr>
                  <a:t>not</a:t>
                </a:r>
                <a:r>
                  <a:rPr lang="en-US" altLang="zh-CN" sz="2000" b="0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altLang="zh-CN" sz="2000" b="0" dirty="0" smtClean="0"/>
                  <a:t>carried </a:t>
                </a:r>
                <a:r>
                  <a:rPr lang="en-US" altLang="zh-CN" sz="2000" b="0" dirty="0"/>
                  <a:t>in WUP </a:t>
                </a:r>
                <a:r>
                  <a:rPr lang="en-US" altLang="zh-CN" sz="2000" b="0" dirty="0" smtClean="0"/>
                  <a:t>frame when AP schedule STAs with same </a:t>
                </a:r>
                <a:r>
                  <a:rPr lang="en-US" altLang="zh-CN" sz="2000" b="0" smtClean="0"/>
                  <a:t>wake-up delay. </a:t>
                </a:r>
                <a:endParaRPr lang="en-US" altLang="zh-CN" sz="20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b="0" dirty="0"/>
                  <a:t>If STA senses medium busy when it wakes up, it follows normal channel-access procedure to send PS-Poll.</a:t>
                </a:r>
                <a:endParaRPr lang="zh-CN" altLang="en-US" sz="20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b="0" dirty="0"/>
                  <a:t>If the AP estimates that PCR data transmission with STA cannot finish as planned (e.g., due to late reception of PS-Poll), it may terminate future data transmission and can later use unicast wake-up.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b="0" dirty="0"/>
                  <a:t>AP can use RTS/CTS mechanism to occupy medium during scheduling period. </a:t>
                </a:r>
              </a:p>
            </p:txBody>
          </p:sp>
        </mc:Choice>
        <mc:Fallback xmlns="">
          <p:sp>
            <p:nvSpPr>
              <p:cNvPr id="3" name="文本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75043" y="1540136"/>
                <a:ext cx="8110728" cy="4113213"/>
              </a:xfrm>
              <a:blipFill rotWithShape="0">
                <a:blip r:embed="rId2"/>
                <a:stretch>
                  <a:fillRect l="-1278" t="-890" r="-2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4367407" y="6548564"/>
            <a:ext cx="432812" cy="18466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/>
              <a:t>Slide 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593024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Reference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[1] 802.11-17/0575r9, Specification Framework for </a:t>
            </a:r>
            <a:r>
              <a:rPr lang="en-US" altLang="zh-CN" dirty="0" err="1"/>
              <a:t>TGba</a:t>
            </a:r>
            <a:endParaRPr lang="en-US" altLang="zh-CN" dirty="0"/>
          </a:p>
          <a:p>
            <a:r>
              <a:rPr lang="en-US" altLang="zh-CN" dirty="0"/>
              <a:t>[2] 802.11-17/0054r2, </a:t>
            </a:r>
            <a:r>
              <a:rPr lang="en-US" altLang="ko-KR" dirty="0"/>
              <a:t>WUR MAC issues</a:t>
            </a:r>
            <a:endParaRPr lang="en-US" altLang="zh-CN" dirty="0"/>
          </a:p>
          <a:p>
            <a:r>
              <a:rPr lang="en-US" altLang="zh-CN" dirty="0"/>
              <a:t>[3] 802.11-17/0381r1 WUR MAC issues follow-up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4328935" y="6548564"/>
            <a:ext cx="509756" cy="18466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/>
              <a:t>Slide 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523238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802-11-Submissio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802-11-Submiss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802-11-Submission">
  <a:themeElements>
    <a:clrScheme name="802-11-Submiss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802-11-Submissio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802-11-Submiss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11334</TotalTime>
  <Words>545</Words>
  <Application>Microsoft Office PowerPoint</Application>
  <PresentationFormat>On-screen Show (4:3)</PresentationFormat>
  <Paragraphs>155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굴림</vt:lpstr>
      <vt:lpstr>Arial</vt:lpstr>
      <vt:lpstr>Cambria Math</vt:lpstr>
      <vt:lpstr>Helvetica</vt:lpstr>
      <vt:lpstr>Times New Roman</vt:lpstr>
      <vt:lpstr>802-11-Submission</vt:lpstr>
      <vt:lpstr>PowerPoint Presentation</vt:lpstr>
      <vt:lpstr>Abstract</vt:lpstr>
      <vt:lpstr>Multicast wake-up without scheduling</vt:lpstr>
      <vt:lpstr>Proposal </vt:lpstr>
      <vt:lpstr>Scheduled Wake-up (Option 1/2)</vt:lpstr>
      <vt:lpstr>Specifying wake-up time (Option 2/2)</vt:lpstr>
      <vt:lpstr>Comparison to unicast wake-up</vt:lpstr>
      <vt:lpstr>More considerations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Lvyunping (Lily)</dc:creator>
  <cp:lastModifiedBy>Lvyunping (Lily)</cp:lastModifiedBy>
  <cp:revision>154</cp:revision>
  <dcterms:modified xsi:type="dcterms:W3CDTF">2018-02-28T03:09:29Z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(3)MY7SEKzxysmniwPDtdalfo2NWRkWoxdk5SHM3HdOpaHwyNHPRY3nLi/0+ag57OzuifFhqzqv
bSCG50wugrU+OWpJ13nny2fBeIXtkfAw9qmHPPDX+spuwvOJoSkckj1CFsgVad7cq2241vUf
giA9SX77+A9rN/ftN/z8z6C+jsalC0oUJJQQNGoXXAfQbhaUdnrTYNacjy1jUEULTedCQDfu
9p9tF+PsXMcS8KY0IR</vt:lpwstr>
  </property>
  <property fmtid="{D5CDD505-2E9C-101B-9397-08002B2CF9AE}" pid="3" name="_2015_ms_pID_7253431">
    <vt:lpwstr>AUp0dv26i2+klYXdwg4EIm0Mz/RnaxjjyIfOmcURqZXzcVRsri2gbp
Bb7T3HbAupVqXl/VcY4lXzf8mc0filCQ0q1eHT8O55w5MwFRQlAHAXwcwRsx5DH8gekekVS+
wOjz6pjsrnH/X3t55+x7e1e3rv4EJBPV/Mh+b5HL77G2QjVLyeifPbrq9P5ogHtfREq5mghO
OIlEpRHs8hx/CwtPtfS1NVIPvhE+ux4zWgZH</vt:lpwstr>
  </property>
  <property fmtid="{D5CDD505-2E9C-101B-9397-08002B2CF9AE}" pid="4" name="_2015_ms_pID_7253432">
    <vt:lpwstr>RQ==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1519607827</vt:lpwstr>
  </property>
</Properties>
</file>