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83" r:id="rId2"/>
    <p:sldId id="826" r:id="rId3"/>
    <p:sldId id="828" r:id="rId4"/>
    <p:sldId id="829" r:id="rId5"/>
    <p:sldId id="830" r:id="rId6"/>
    <p:sldId id="832" r:id="rId7"/>
    <p:sldId id="836" r:id="rId8"/>
    <p:sldId id="837" r:id="rId9"/>
    <p:sldId id="827" r:id="rId10"/>
    <p:sldId id="833" r:id="rId11"/>
    <p:sldId id="834" r:id="rId12"/>
    <p:sldId id="835" r:id="rId13"/>
  </p:sldIdLst>
  <p:sldSz cx="9144000" cy="6858000" type="screen4x3"/>
  <p:notesSz cx="9939338" cy="6807200"/>
  <p:defaultTex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4">
          <p15:clr>
            <a:srgbClr val="A4A3A4"/>
          </p15:clr>
        </p15:guide>
        <p15:guide id="2" pos="313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CC"/>
    <a:srgbClr val="0000FF"/>
    <a:srgbClr val="006C31"/>
    <a:srgbClr val="00863D"/>
    <a:srgbClr val="1684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92" autoAdjust="0"/>
    <p:restoredTop sz="95034" autoAdjust="0"/>
  </p:normalViewPr>
  <p:slideViewPr>
    <p:cSldViewPr>
      <p:cViewPr varScale="1">
        <p:scale>
          <a:sx n="92" d="100"/>
          <a:sy n="92" d="100"/>
        </p:scale>
        <p:origin x="1170" y="96"/>
      </p:cViewPr>
      <p:guideLst>
        <p:guide orient="horz" pos="2160"/>
        <p:guide pos="2880"/>
      </p:guideLst>
    </p:cSldViewPr>
  </p:slideViewPr>
  <p:outlineViewPr>
    <p:cViewPr>
      <p:scale>
        <a:sx n="33" d="100"/>
        <a:sy n="33" d="100"/>
      </p:scale>
      <p:origin x="48" y="804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123" d="100"/>
          <a:sy n="123" d="100"/>
        </p:scale>
        <p:origin x="1860" y="108"/>
      </p:cViewPr>
      <p:guideLst>
        <p:guide orient="horz" pos="2144"/>
        <p:guide pos="313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746875" y="698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996950" y="6985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7405688" y="6588125"/>
            <a:ext cx="1651000"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4598988" y="6588125"/>
            <a:ext cx="517525"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lvl1pPr>
          </a:lstStyle>
          <a:p>
            <a:pPr>
              <a:defRPr/>
            </a:pPr>
            <a:r>
              <a:rPr lang="en-US" altLang="ko-KR"/>
              <a:t>Page </a:t>
            </a:r>
            <a:fld id="{7C77D250-BF2B-474F-8F3A-CA096EC7180D}" type="slidenum">
              <a:rPr lang="en-US" altLang="ko-KR"/>
              <a:pPr>
                <a:defRPr/>
              </a:pPr>
              <a:t>‹#›</a:t>
            </a:fld>
            <a:endParaRPr lang="en-US" altLang="ko-KR"/>
          </a:p>
        </p:txBody>
      </p:sp>
      <p:sp>
        <p:nvSpPr>
          <p:cNvPr id="5126" name="Line 6"/>
          <p:cNvSpPr>
            <a:spLocks noChangeShapeType="1"/>
          </p:cNvSpPr>
          <p:nvPr/>
        </p:nvSpPr>
        <p:spPr bwMode="auto">
          <a:xfrm>
            <a:off x="993775" y="284163"/>
            <a:ext cx="7951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247" name="Rectangle 7"/>
          <p:cNvSpPr>
            <a:spLocks noChangeArrowheads="1"/>
          </p:cNvSpPr>
          <p:nvPr/>
        </p:nvSpPr>
        <p:spPr bwMode="auto">
          <a:xfrm>
            <a:off x="993775" y="6588125"/>
            <a:ext cx="719138" cy="185738"/>
          </a:xfrm>
          <a:prstGeom prst="rect">
            <a:avLst/>
          </a:prstGeom>
          <a:noFill/>
          <a:ln>
            <a:noFill/>
          </a:ln>
          <a:extLst/>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5128" name="Line 8"/>
          <p:cNvSpPr>
            <a:spLocks noChangeShapeType="1"/>
          </p:cNvSpPr>
          <p:nvPr/>
        </p:nvSpPr>
        <p:spPr bwMode="auto">
          <a:xfrm>
            <a:off x="993775" y="6580188"/>
            <a:ext cx="8170863"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1284548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808788" y="12700"/>
            <a:ext cx="21971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936625" y="1270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4100" name="Rectangle 4"/>
          <p:cNvSpPr>
            <a:spLocks noGrp="1" noRot="1" noChangeAspect="1" noChangeArrowheads="1" noTextEdit="1"/>
          </p:cNvSpPr>
          <p:nvPr>
            <p:ph type="sldImg" idx="2"/>
          </p:nvPr>
        </p:nvSpPr>
        <p:spPr bwMode="auto">
          <a:xfrm>
            <a:off x="3273425" y="514350"/>
            <a:ext cx="3392488" cy="254476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323975" y="3233738"/>
            <a:ext cx="7291388" cy="3063875"/>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6892925" y="6591300"/>
            <a:ext cx="2112963"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4837113" y="6591300"/>
            <a:ext cx="5175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lvl1pPr>
          </a:lstStyle>
          <a:p>
            <a:pPr>
              <a:defRPr/>
            </a:pPr>
            <a:r>
              <a:rPr lang="en-US" altLang="ko-KR"/>
              <a:t>Page </a:t>
            </a:r>
            <a:fld id="{5658750D-1A1F-422E-985B-C80903A5BF01}" type="slidenum">
              <a:rPr lang="en-US" altLang="ko-KR"/>
              <a:pPr>
                <a:defRPr/>
              </a:pPr>
              <a:t>‹#›</a:t>
            </a:fld>
            <a:endParaRPr lang="en-US" altLang="ko-KR"/>
          </a:p>
        </p:txBody>
      </p:sp>
      <p:sp>
        <p:nvSpPr>
          <p:cNvPr id="8200" name="Rectangle 8"/>
          <p:cNvSpPr>
            <a:spLocks noChangeArrowheads="1"/>
          </p:cNvSpPr>
          <p:nvPr/>
        </p:nvSpPr>
        <p:spPr bwMode="auto">
          <a:xfrm>
            <a:off x="1038225" y="6591300"/>
            <a:ext cx="719138" cy="184150"/>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4105" name="Line 9"/>
          <p:cNvSpPr>
            <a:spLocks noChangeShapeType="1"/>
          </p:cNvSpPr>
          <p:nvPr/>
        </p:nvSpPr>
        <p:spPr bwMode="auto">
          <a:xfrm>
            <a:off x="1038225" y="6589713"/>
            <a:ext cx="78628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4106" name="Line 10"/>
          <p:cNvSpPr>
            <a:spLocks noChangeShapeType="1"/>
          </p:cNvSpPr>
          <p:nvPr/>
        </p:nvSpPr>
        <p:spPr bwMode="auto">
          <a:xfrm>
            <a:off x="930275" y="217488"/>
            <a:ext cx="8078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97667200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dirty="0"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7173" name="Rectangle 7"/>
          <p:cNvSpPr>
            <a:spLocks noGrp="1" noChangeArrowheads="1"/>
          </p:cNvSpPr>
          <p:nvPr>
            <p:ph type="sldNum" sz="quarter" idx="5"/>
          </p:nvPr>
        </p:nvSpPr>
        <p:spPr>
          <a:xfrm>
            <a:off x="4938713" y="6591300"/>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ko-KR" smtClean="0">
                <a:cs typeface="Arial" panose="020B0604020202020204" pitchFamily="34" charset="0"/>
              </a:rPr>
              <a:t>Page </a:t>
            </a:r>
            <a:fld id="{D16F94EA-742D-44CD-9688-170CD9FE9804}" type="slidenum">
              <a:rPr lang="en-US" altLang="ko-KR" smtClean="0">
                <a:cs typeface="Arial" panose="020B0604020202020204" pitchFamily="34" charset="0"/>
              </a:rPr>
              <a:pPr>
                <a:spcBef>
                  <a:spcPct val="0"/>
                </a:spcBef>
              </a:pPr>
              <a:t>1</a:t>
            </a:fld>
            <a:endParaRPr lang="en-US" altLang="ko-KR" smtClean="0">
              <a:cs typeface="Arial" panose="020B0604020202020204" pitchFamily="34" charset="0"/>
            </a:endParaRPr>
          </a:p>
        </p:txBody>
      </p:sp>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ko-KR" smtClean="0"/>
          </a:p>
        </p:txBody>
      </p:sp>
    </p:spTree>
    <p:extLst>
      <p:ext uri="{BB962C8B-B14F-4D97-AF65-F5344CB8AC3E}">
        <p14:creationId xmlns:p14="http://schemas.microsoft.com/office/powerpoint/2010/main" val="16469561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ltLang="ko-KR"/>
              <a:t>Eunsung Park, LG Electronics</a:t>
            </a:r>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7344F568-301E-46A9-87B7-B3D2507D3257}" type="slidenum">
              <a:rPr lang="en-US" altLang="ko-KR"/>
              <a:pPr>
                <a:defRPr/>
              </a:pPr>
              <a:t>‹#›</a:t>
            </a:fld>
            <a:endParaRPr lang="en-US" altLang="ko-KR"/>
          </a:p>
        </p:txBody>
      </p:sp>
      <p:sp>
        <p:nvSpPr>
          <p:cNvPr id="7"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dirty="0" smtClean="0"/>
              <a:t>March 2018</a:t>
            </a:r>
            <a:endParaRPr lang="en-US" dirty="0"/>
          </a:p>
        </p:txBody>
      </p:sp>
    </p:spTree>
    <p:extLst>
      <p:ext uri="{BB962C8B-B14F-4D97-AF65-F5344CB8AC3E}">
        <p14:creationId xmlns:p14="http://schemas.microsoft.com/office/powerpoint/2010/main" val="1620915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752600"/>
            <a:ext cx="7772400" cy="43434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a:t>Eunsung Park, LG Electronics</a:t>
            </a:r>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DB6D5A24-C744-4D9A-83D3-476F0D333A12}" type="slidenum">
              <a:rPr lang="en-US" altLang="ko-KR"/>
              <a:pPr>
                <a:defRPr/>
              </a:pPr>
              <a:t>‹#›</a:t>
            </a:fld>
            <a:endParaRPr lang="en-US" altLang="ko-KR"/>
          </a:p>
        </p:txBody>
      </p:sp>
      <p:sp>
        <p:nvSpPr>
          <p:cNvPr id="7"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dirty="0" smtClean="0"/>
              <a:t>March 2018</a:t>
            </a:r>
            <a:endParaRPr lang="en-US" dirty="0"/>
          </a:p>
        </p:txBody>
      </p:sp>
    </p:spTree>
    <p:extLst>
      <p:ext uri="{BB962C8B-B14F-4D97-AF65-F5344CB8AC3E}">
        <p14:creationId xmlns:p14="http://schemas.microsoft.com/office/powerpoint/2010/main" val="347191906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dirty="0" smtClean="0"/>
              <a:t>March 2018</a:t>
            </a:r>
            <a:endParaRPr lang="en-US" dirty="0"/>
          </a:p>
        </p:txBody>
      </p:sp>
      <p:sp>
        <p:nvSpPr>
          <p:cNvPr id="1029" name="Rectangle 5"/>
          <p:cNvSpPr>
            <a:spLocks noGrp="1" noChangeArrowheads="1"/>
          </p:cNvSpPr>
          <p:nvPr>
            <p:ph type="ftr" sz="quarter" idx="3"/>
          </p:nvPr>
        </p:nvSpPr>
        <p:spPr bwMode="auto">
          <a:xfrm>
            <a:off x="6329363" y="6475413"/>
            <a:ext cx="221456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a:t>Eunsung Park et. al, LG Electronics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
        <p:nvSpPr>
          <p:cNvPr id="1031" name="Rectangle 7"/>
          <p:cNvSpPr>
            <a:spLocks noChangeArrowheads="1"/>
          </p:cNvSpPr>
          <p:nvPr/>
        </p:nvSpPr>
        <p:spPr bwMode="auto">
          <a:xfrm>
            <a:off x="5162485" y="332601"/>
            <a:ext cx="3283015" cy="276999"/>
          </a:xfrm>
          <a:prstGeom prst="rect">
            <a:avLst/>
          </a:prstGeom>
          <a:noFill/>
          <a:ln>
            <a:noFill/>
          </a:ln>
          <a:extLst/>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vl="4" algn="r">
              <a:defRPr/>
            </a:pPr>
            <a:r>
              <a:rPr kumimoji="0" lang="en-US" altLang="ko-KR" sz="1800" b="1" dirty="0" smtClean="0">
                <a:cs typeface="Arial" charset="0"/>
              </a:rPr>
              <a:t>doc.: IEEE 802.11-18/0422r0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cSld>
  <p:clrMap bg1="lt1" tx1="dk1" bg2="lt2" tx2="dk2" accent1="accent1" accent2="accent2" accent3="accent3" accent4="accent4" accent5="accent5" accent6="accent6" hlink="hlink" folHlink="folHlink"/>
  <p:sldLayoutIdLst>
    <p:sldLayoutId id="2147484045" r:id="rId1"/>
    <p:sldLayoutId id="2147484046"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jiny.chun@lge.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mailto:js.choi@lge.com"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2"/>
          </p:nvPr>
        </p:nvSpPr>
        <p:spPr>
          <a:xfrm>
            <a:off x="696913" y="332601"/>
            <a:ext cx="1182055" cy="276999"/>
          </a:xfrm>
        </p:spPr>
        <p:txBody>
          <a:bodyPr/>
          <a:lstStyle/>
          <a:p>
            <a:pPr>
              <a:defRPr/>
            </a:pPr>
            <a:r>
              <a:rPr lang="en-US" altLang="ko-KR" dirty="0" smtClean="0"/>
              <a:t>March 2018</a:t>
            </a:r>
            <a:endParaRPr lang="en-US" altLang="ko-KR" dirty="0"/>
          </a:p>
        </p:txBody>
      </p:sp>
      <p:sp>
        <p:nvSpPr>
          <p:cNvPr id="1028" name="Footer Placeholder 4"/>
          <p:cNvSpPr>
            <a:spLocks noGrp="1"/>
          </p:cNvSpPr>
          <p:nvPr>
            <p:ph type="ftr" sz="quarter" idx="11"/>
          </p:nvPr>
        </p:nvSpPr>
        <p:spPr/>
        <p:txBody>
          <a:bodyPr/>
          <a:lstStyle/>
          <a:p>
            <a:pPr>
              <a:defRPr/>
            </a:pPr>
            <a:r>
              <a:rPr lang="en-US" altLang="ko-KR" dirty="0" err="1"/>
              <a:t>Eunsung</a:t>
            </a:r>
            <a:r>
              <a:rPr lang="en-US" altLang="ko-KR" dirty="0"/>
              <a:t> Park, LG Electronics</a:t>
            </a:r>
          </a:p>
        </p:txBody>
      </p:sp>
      <p:sp>
        <p:nvSpPr>
          <p:cNvPr id="614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smtClean="0">
                <a:cs typeface="Arial" panose="020B0604020202020204" pitchFamily="34" charset="0"/>
              </a:rPr>
              <a:t>Slide </a:t>
            </a:r>
            <a:fld id="{EEF3827E-182F-493C-A013-CDEF1F4810CB}" type="slidenum">
              <a:rPr lang="en-US" altLang="ko-KR" sz="1200" b="0" smtClean="0">
                <a:cs typeface="Arial" panose="020B0604020202020204" pitchFamily="34" charset="0"/>
              </a:rPr>
              <a:pPr>
                <a:spcBef>
                  <a:spcPct val="0"/>
                </a:spcBef>
                <a:buFontTx/>
                <a:buNone/>
              </a:pPr>
              <a:t>1</a:t>
            </a:fld>
            <a:endParaRPr lang="en-US" altLang="ko-KR" sz="1200" b="0" smtClean="0">
              <a:cs typeface="Arial" panose="020B0604020202020204" pitchFamily="34" charset="0"/>
            </a:endParaRPr>
          </a:p>
        </p:txBody>
      </p:sp>
      <p:sp>
        <p:nvSpPr>
          <p:cNvPr id="6149" name="Rectangle 2"/>
          <p:cNvSpPr>
            <a:spLocks noGrp="1" noChangeArrowheads="1"/>
          </p:cNvSpPr>
          <p:nvPr>
            <p:ph type="title"/>
          </p:nvPr>
        </p:nvSpPr>
        <p:spPr>
          <a:xfrm>
            <a:off x="381000" y="685800"/>
            <a:ext cx="8305800" cy="1143000"/>
          </a:xfrm>
        </p:spPr>
        <p:txBody>
          <a:bodyPr/>
          <a:lstStyle/>
          <a:p>
            <a:r>
              <a:rPr lang="en-US" altLang="ko-KR" dirty="0" smtClean="0">
                <a:solidFill>
                  <a:schemeClr val="tx1"/>
                </a:solidFill>
                <a:ea typeface="굴림" panose="020B0600000101010101" pitchFamily="50" charset="-127"/>
              </a:rPr>
              <a:t>Performance Investigation on Partial </a:t>
            </a:r>
            <a:r>
              <a:rPr lang="en-US" altLang="ko-KR">
                <a:solidFill>
                  <a:schemeClr val="tx1"/>
                </a:solidFill>
                <a:ea typeface="굴림" panose="020B0600000101010101" pitchFamily="50" charset="-127"/>
              </a:rPr>
              <a:t>OOK </a:t>
            </a:r>
            <a:r>
              <a:rPr lang="en-US" altLang="ko-KR" smtClean="0">
                <a:solidFill>
                  <a:schemeClr val="tx1"/>
                </a:solidFill>
                <a:ea typeface="굴림" panose="020B0600000101010101" pitchFamily="50" charset="-127"/>
              </a:rPr>
              <a:t>Follow-up</a:t>
            </a:r>
            <a:endParaRPr lang="en-US" altLang="ko-KR" dirty="0" smtClean="0">
              <a:ea typeface="굴림" panose="020B0600000101010101" pitchFamily="50" charset="-127"/>
            </a:endParaRPr>
          </a:p>
        </p:txBody>
      </p:sp>
      <p:sp>
        <p:nvSpPr>
          <p:cNvPr id="6150" name="Rectangle 6"/>
          <p:cNvSpPr>
            <a:spLocks noGrp="1" noChangeArrowheads="1"/>
          </p:cNvSpPr>
          <p:nvPr>
            <p:ph type="body" idx="1"/>
          </p:nvPr>
        </p:nvSpPr>
        <p:spPr>
          <a:xfrm>
            <a:off x="685800" y="1752600"/>
            <a:ext cx="7772400" cy="381000"/>
          </a:xfrm>
        </p:spPr>
        <p:txBody>
          <a:bodyPr/>
          <a:lstStyle/>
          <a:p>
            <a:pPr algn="ctr">
              <a:buFontTx/>
              <a:buNone/>
            </a:pPr>
            <a:r>
              <a:rPr lang="en-US" altLang="ko-KR" sz="2000" dirty="0" smtClean="0">
                <a:ea typeface="굴림" panose="020B0600000101010101" pitchFamily="50" charset="-127"/>
              </a:rPr>
              <a:t>Date:</a:t>
            </a:r>
            <a:r>
              <a:rPr lang="en-US" altLang="ko-KR" sz="2000" b="0" dirty="0" smtClean="0">
                <a:ea typeface="굴림" panose="020B0600000101010101" pitchFamily="50" charset="-127"/>
              </a:rPr>
              <a:t> 2018-03-05</a:t>
            </a:r>
          </a:p>
        </p:txBody>
      </p:sp>
      <p:sp>
        <p:nvSpPr>
          <p:cNvPr id="6151" name="Rectangle 12"/>
          <p:cNvSpPr>
            <a:spLocks noChangeArrowheads="1"/>
          </p:cNvSpPr>
          <p:nvPr/>
        </p:nvSpPr>
        <p:spPr bwMode="auto">
          <a:xfrm>
            <a:off x="533400" y="2362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kumimoji="0" lang="en-US" altLang="ko-KR" sz="2000">
                <a:cs typeface="Arial" panose="020B0604020202020204" pitchFamily="34" charset="0"/>
              </a:rPr>
              <a:t>Authors:</a:t>
            </a:r>
            <a:endParaRPr kumimoji="0" lang="en-US" altLang="ko-KR" sz="2000" b="0">
              <a:cs typeface="Arial" panose="020B0604020202020204" pitchFamily="34" charset="0"/>
            </a:endParaRPr>
          </a:p>
        </p:txBody>
      </p:sp>
      <p:graphicFrame>
        <p:nvGraphicFramePr>
          <p:cNvPr id="11" name="Table 12"/>
          <p:cNvGraphicFramePr>
            <a:graphicFrameLocks noGrp="1"/>
          </p:cNvGraphicFramePr>
          <p:nvPr>
            <p:extLst>
              <p:ext uri="{D42A27DB-BD31-4B8C-83A1-F6EECF244321}">
                <p14:modId xmlns:p14="http://schemas.microsoft.com/office/powerpoint/2010/main" val="2520920244"/>
              </p:ext>
            </p:extLst>
          </p:nvPr>
        </p:nvGraphicFramePr>
        <p:xfrm>
          <a:off x="762000" y="2895601"/>
          <a:ext cx="7620000" cy="2590798"/>
        </p:xfrm>
        <a:graphic>
          <a:graphicData uri="http://schemas.openxmlformats.org/drawingml/2006/table">
            <a:tbl>
              <a:tblPr/>
              <a:tblGrid>
                <a:gridCol w="1524000"/>
                <a:gridCol w="1203325"/>
                <a:gridCol w="1684338"/>
                <a:gridCol w="1363662"/>
                <a:gridCol w="1844675"/>
              </a:tblGrid>
              <a:tr h="677594">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78301">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Eunsung</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Park</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4">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LG Electronics</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4">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19, </a:t>
                      </a: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Yangjae-daero</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11gil, </a:t>
                      </a: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Seocho-gu</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Seoul 137-130, Korea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esung.park@lge.com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78301">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Dongguk</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Lim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dongguk.lim@lge.com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78301">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Jinyoung</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Chun</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hlinkClick r:id="rId3"/>
                        </a:rPr>
                        <a:t>jiny.chun@lge.com</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78301">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Jinsoo</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Choi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hlinkClick r:id="rId4"/>
                        </a:rPr>
                        <a:t>js.choi@lge.com</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Appendix</a:t>
            </a:r>
            <a:endParaRPr lang="ko-KR" altLang="en-US"/>
          </a:p>
        </p:txBody>
      </p:sp>
      <p:sp>
        <p:nvSpPr>
          <p:cNvPr id="3" name="내용 개체 틀 2"/>
          <p:cNvSpPr>
            <a:spLocks noGrp="1"/>
          </p:cNvSpPr>
          <p:nvPr>
            <p:ph idx="1"/>
          </p:nvPr>
        </p:nvSpPr>
        <p:spPr/>
        <p:txBody>
          <a:bodyPr/>
          <a:lstStyle/>
          <a:p>
            <a:r>
              <a:rPr lang="en-US" altLang="ko-KR" dirty="0" smtClean="0"/>
              <a:t>PER for option 1 of the low data rate</a:t>
            </a:r>
            <a:endParaRPr lang="ko-KR" altLang="en-US"/>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10</a:t>
            </a:fld>
            <a:endParaRPr lang="en-US" altLang="ko-KR"/>
          </a:p>
        </p:txBody>
      </p:sp>
      <p:sp>
        <p:nvSpPr>
          <p:cNvPr id="6" name="날짜 개체 틀 5"/>
          <p:cNvSpPr>
            <a:spLocks noGrp="1"/>
          </p:cNvSpPr>
          <p:nvPr>
            <p:ph type="dt" sz="half" idx="2"/>
          </p:nvPr>
        </p:nvSpPr>
        <p:spPr/>
        <p:txBody>
          <a:bodyPr/>
          <a:lstStyle/>
          <a:p>
            <a:pPr>
              <a:defRPr/>
            </a:pPr>
            <a:r>
              <a:rPr lang="en-US" smtClean="0"/>
              <a:t>March 2018</a:t>
            </a:r>
            <a:endParaRPr lang="en-US" dirty="0"/>
          </a:p>
        </p:txBody>
      </p:sp>
      <p:sp>
        <p:nvSpPr>
          <p:cNvPr id="7" name="TextBox 6"/>
          <p:cNvSpPr txBox="1"/>
          <p:nvPr/>
        </p:nvSpPr>
        <p:spPr>
          <a:xfrm>
            <a:off x="1892432" y="5414357"/>
            <a:ext cx="1143000" cy="276999"/>
          </a:xfrm>
          <a:prstGeom prst="rect">
            <a:avLst/>
          </a:prstGeom>
          <a:noFill/>
        </p:spPr>
        <p:txBody>
          <a:bodyPr wrap="square" rtlCol="0">
            <a:spAutoFit/>
          </a:bodyPr>
          <a:lstStyle/>
          <a:p>
            <a:r>
              <a:rPr lang="en-US" altLang="ko-KR" dirty="0" err="1" smtClean="0"/>
              <a:t>TGnD</a:t>
            </a:r>
            <a:r>
              <a:rPr lang="en-US" altLang="ko-KR" dirty="0" smtClean="0"/>
              <a:t> Channel</a:t>
            </a:r>
            <a:endParaRPr lang="ko-KR" altLang="en-US"/>
          </a:p>
        </p:txBody>
      </p:sp>
      <p:sp>
        <p:nvSpPr>
          <p:cNvPr id="8" name="TextBox 7"/>
          <p:cNvSpPr txBox="1"/>
          <p:nvPr/>
        </p:nvSpPr>
        <p:spPr>
          <a:xfrm>
            <a:off x="6019800" y="5410200"/>
            <a:ext cx="1447800" cy="276999"/>
          </a:xfrm>
          <a:prstGeom prst="rect">
            <a:avLst/>
          </a:prstGeom>
          <a:noFill/>
        </p:spPr>
        <p:txBody>
          <a:bodyPr wrap="square" rtlCol="0">
            <a:spAutoFit/>
          </a:bodyPr>
          <a:lstStyle/>
          <a:p>
            <a:r>
              <a:rPr lang="en-US" altLang="ko-KR" dirty="0" err="1" smtClean="0"/>
              <a:t>UMi</a:t>
            </a:r>
            <a:r>
              <a:rPr lang="en-US" altLang="ko-KR" dirty="0" smtClean="0"/>
              <a:t> </a:t>
            </a:r>
            <a:r>
              <a:rPr lang="en-US" altLang="ko-KR" dirty="0" err="1" smtClean="0"/>
              <a:t>NLoS</a:t>
            </a:r>
            <a:r>
              <a:rPr lang="en-US" altLang="ko-KR" dirty="0" smtClean="0"/>
              <a:t> Channel</a:t>
            </a:r>
            <a:endParaRPr lang="ko-KR" altLang="en-US"/>
          </a:p>
        </p:txBody>
      </p:sp>
      <p:pic>
        <p:nvPicPr>
          <p:cNvPr id="9" name="그림 8"/>
          <p:cNvPicPr>
            <a:picLocks noChangeAspect="1"/>
          </p:cNvPicPr>
          <p:nvPr/>
        </p:nvPicPr>
        <p:blipFill>
          <a:blip r:embed="rId2"/>
          <a:stretch>
            <a:fillRect/>
          </a:stretch>
        </p:blipFill>
        <p:spPr>
          <a:xfrm>
            <a:off x="304800" y="2286000"/>
            <a:ext cx="4271455" cy="3213073"/>
          </a:xfrm>
          <a:prstGeom prst="rect">
            <a:avLst/>
          </a:prstGeom>
        </p:spPr>
      </p:pic>
      <p:pic>
        <p:nvPicPr>
          <p:cNvPr id="10" name="그림 9"/>
          <p:cNvPicPr>
            <a:picLocks noChangeAspect="1"/>
          </p:cNvPicPr>
          <p:nvPr/>
        </p:nvPicPr>
        <p:blipFill>
          <a:blip r:embed="rId3"/>
          <a:stretch>
            <a:fillRect/>
          </a:stretch>
        </p:blipFill>
        <p:spPr>
          <a:xfrm>
            <a:off x="4585754" y="2286000"/>
            <a:ext cx="4271455" cy="3213073"/>
          </a:xfrm>
          <a:prstGeom prst="rect">
            <a:avLst/>
          </a:prstGeom>
        </p:spPr>
      </p:pic>
    </p:spTree>
    <p:extLst>
      <p:ext uri="{BB962C8B-B14F-4D97-AF65-F5344CB8AC3E}">
        <p14:creationId xmlns:p14="http://schemas.microsoft.com/office/powerpoint/2010/main" val="6213719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Appendix</a:t>
            </a:r>
            <a:endParaRPr lang="ko-KR" altLang="en-US"/>
          </a:p>
        </p:txBody>
      </p:sp>
      <p:sp>
        <p:nvSpPr>
          <p:cNvPr id="3" name="내용 개체 틀 2"/>
          <p:cNvSpPr>
            <a:spLocks noGrp="1"/>
          </p:cNvSpPr>
          <p:nvPr>
            <p:ph idx="1"/>
          </p:nvPr>
        </p:nvSpPr>
        <p:spPr/>
        <p:txBody>
          <a:bodyPr/>
          <a:lstStyle/>
          <a:p>
            <a:r>
              <a:rPr lang="en-US" altLang="ko-KR" dirty="0" smtClean="0"/>
              <a:t>PER for option 2 of the low data rate</a:t>
            </a:r>
            <a:endParaRPr lang="ko-KR" altLang="en-US"/>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11</a:t>
            </a:fld>
            <a:endParaRPr lang="en-US" altLang="ko-KR"/>
          </a:p>
        </p:txBody>
      </p:sp>
      <p:sp>
        <p:nvSpPr>
          <p:cNvPr id="6" name="날짜 개체 틀 5"/>
          <p:cNvSpPr>
            <a:spLocks noGrp="1"/>
          </p:cNvSpPr>
          <p:nvPr>
            <p:ph type="dt" sz="half" idx="2"/>
          </p:nvPr>
        </p:nvSpPr>
        <p:spPr/>
        <p:txBody>
          <a:bodyPr/>
          <a:lstStyle/>
          <a:p>
            <a:pPr>
              <a:defRPr/>
            </a:pPr>
            <a:r>
              <a:rPr lang="en-US" smtClean="0"/>
              <a:t>March 2018</a:t>
            </a:r>
            <a:endParaRPr lang="en-US" dirty="0"/>
          </a:p>
        </p:txBody>
      </p:sp>
      <p:sp>
        <p:nvSpPr>
          <p:cNvPr id="7" name="TextBox 6"/>
          <p:cNvSpPr txBox="1"/>
          <p:nvPr/>
        </p:nvSpPr>
        <p:spPr>
          <a:xfrm>
            <a:off x="1892432" y="5414357"/>
            <a:ext cx="1143000" cy="276999"/>
          </a:xfrm>
          <a:prstGeom prst="rect">
            <a:avLst/>
          </a:prstGeom>
          <a:noFill/>
        </p:spPr>
        <p:txBody>
          <a:bodyPr wrap="square" rtlCol="0">
            <a:spAutoFit/>
          </a:bodyPr>
          <a:lstStyle/>
          <a:p>
            <a:r>
              <a:rPr lang="en-US" altLang="ko-KR" dirty="0" err="1" smtClean="0"/>
              <a:t>TGnD</a:t>
            </a:r>
            <a:r>
              <a:rPr lang="en-US" altLang="ko-KR" dirty="0" smtClean="0"/>
              <a:t> Channel</a:t>
            </a:r>
            <a:endParaRPr lang="ko-KR" altLang="en-US"/>
          </a:p>
        </p:txBody>
      </p:sp>
      <p:sp>
        <p:nvSpPr>
          <p:cNvPr id="8" name="TextBox 7"/>
          <p:cNvSpPr txBox="1"/>
          <p:nvPr/>
        </p:nvSpPr>
        <p:spPr>
          <a:xfrm>
            <a:off x="6019800" y="5410200"/>
            <a:ext cx="1447800" cy="276999"/>
          </a:xfrm>
          <a:prstGeom prst="rect">
            <a:avLst/>
          </a:prstGeom>
          <a:noFill/>
        </p:spPr>
        <p:txBody>
          <a:bodyPr wrap="square" rtlCol="0">
            <a:spAutoFit/>
          </a:bodyPr>
          <a:lstStyle/>
          <a:p>
            <a:r>
              <a:rPr lang="en-US" altLang="ko-KR" dirty="0" err="1" smtClean="0"/>
              <a:t>UMi</a:t>
            </a:r>
            <a:r>
              <a:rPr lang="en-US" altLang="ko-KR" dirty="0" smtClean="0"/>
              <a:t> </a:t>
            </a:r>
            <a:r>
              <a:rPr lang="en-US" altLang="ko-KR" dirty="0" err="1" smtClean="0"/>
              <a:t>NLoS</a:t>
            </a:r>
            <a:r>
              <a:rPr lang="en-US" altLang="ko-KR" dirty="0" smtClean="0"/>
              <a:t> Channel</a:t>
            </a:r>
            <a:endParaRPr lang="ko-KR" altLang="en-US"/>
          </a:p>
        </p:txBody>
      </p:sp>
      <p:pic>
        <p:nvPicPr>
          <p:cNvPr id="9" name="그림 8"/>
          <p:cNvPicPr>
            <a:picLocks noChangeAspect="1"/>
          </p:cNvPicPr>
          <p:nvPr/>
        </p:nvPicPr>
        <p:blipFill>
          <a:blip r:embed="rId2"/>
          <a:stretch>
            <a:fillRect/>
          </a:stretch>
        </p:blipFill>
        <p:spPr>
          <a:xfrm>
            <a:off x="308858" y="2294060"/>
            <a:ext cx="4271455" cy="3213073"/>
          </a:xfrm>
          <a:prstGeom prst="rect">
            <a:avLst/>
          </a:prstGeom>
        </p:spPr>
      </p:pic>
      <p:pic>
        <p:nvPicPr>
          <p:cNvPr id="10" name="그림 9"/>
          <p:cNvPicPr>
            <a:picLocks noChangeAspect="1"/>
          </p:cNvPicPr>
          <p:nvPr/>
        </p:nvPicPr>
        <p:blipFill>
          <a:blip r:embed="rId3"/>
          <a:stretch>
            <a:fillRect/>
          </a:stretch>
        </p:blipFill>
        <p:spPr>
          <a:xfrm>
            <a:off x="4588626" y="2289313"/>
            <a:ext cx="4271455" cy="3213073"/>
          </a:xfrm>
          <a:prstGeom prst="rect">
            <a:avLst/>
          </a:prstGeom>
        </p:spPr>
      </p:pic>
    </p:spTree>
    <p:extLst>
      <p:ext uri="{BB962C8B-B14F-4D97-AF65-F5344CB8AC3E}">
        <p14:creationId xmlns:p14="http://schemas.microsoft.com/office/powerpoint/2010/main" val="21799011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Appendix</a:t>
            </a:r>
            <a:endParaRPr lang="ko-KR" altLang="en-US"/>
          </a:p>
        </p:txBody>
      </p:sp>
      <p:sp>
        <p:nvSpPr>
          <p:cNvPr id="3" name="내용 개체 틀 2"/>
          <p:cNvSpPr>
            <a:spLocks noGrp="1"/>
          </p:cNvSpPr>
          <p:nvPr>
            <p:ph idx="1"/>
          </p:nvPr>
        </p:nvSpPr>
        <p:spPr/>
        <p:txBody>
          <a:bodyPr/>
          <a:lstStyle/>
          <a:p>
            <a:r>
              <a:rPr lang="en-US" altLang="ko-KR" dirty="0" smtClean="0"/>
              <a:t>PER for option 3 of the low data rate</a:t>
            </a:r>
            <a:endParaRPr lang="ko-KR" altLang="en-US"/>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12</a:t>
            </a:fld>
            <a:endParaRPr lang="en-US" altLang="ko-KR"/>
          </a:p>
        </p:txBody>
      </p:sp>
      <p:sp>
        <p:nvSpPr>
          <p:cNvPr id="6" name="날짜 개체 틀 5"/>
          <p:cNvSpPr>
            <a:spLocks noGrp="1"/>
          </p:cNvSpPr>
          <p:nvPr>
            <p:ph type="dt" sz="half" idx="2"/>
          </p:nvPr>
        </p:nvSpPr>
        <p:spPr/>
        <p:txBody>
          <a:bodyPr/>
          <a:lstStyle/>
          <a:p>
            <a:pPr>
              <a:defRPr/>
            </a:pPr>
            <a:r>
              <a:rPr lang="en-US" smtClean="0"/>
              <a:t>March 2018</a:t>
            </a:r>
            <a:endParaRPr lang="en-US" dirty="0"/>
          </a:p>
        </p:txBody>
      </p:sp>
      <p:sp>
        <p:nvSpPr>
          <p:cNvPr id="7" name="TextBox 6"/>
          <p:cNvSpPr txBox="1"/>
          <p:nvPr/>
        </p:nvSpPr>
        <p:spPr>
          <a:xfrm>
            <a:off x="1892432" y="5414357"/>
            <a:ext cx="1143000" cy="276999"/>
          </a:xfrm>
          <a:prstGeom prst="rect">
            <a:avLst/>
          </a:prstGeom>
          <a:noFill/>
        </p:spPr>
        <p:txBody>
          <a:bodyPr wrap="square" rtlCol="0">
            <a:spAutoFit/>
          </a:bodyPr>
          <a:lstStyle/>
          <a:p>
            <a:r>
              <a:rPr lang="en-US" altLang="ko-KR" dirty="0" err="1" smtClean="0"/>
              <a:t>TGnD</a:t>
            </a:r>
            <a:r>
              <a:rPr lang="en-US" altLang="ko-KR" dirty="0" smtClean="0"/>
              <a:t> Channel</a:t>
            </a:r>
            <a:endParaRPr lang="ko-KR" altLang="en-US"/>
          </a:p>
        </p:txBody>
      </p:sp>
      <p:sp>
        <p:nvSpPr>
          <p:cNvPr id="8" name="TextBox 7"/>
          <p:cNvSpPr txBox="1"/>
          <p:nvPr/>
        </p:nvSpPr>
        <p:spPr>
          <a:xfrm>
            <a:off x="6019800" y="5410200"/>
            <a:ext cx="1447800" cy="276999"/>
          </a:xfrm>
          <a:prstGeom prst="rect">
            <a:avLst/>
          </a:prstGeom>
          <a:noFill/>
        </p:spPr>
        <p:txBody>
          <a:bodyPr wrap="square" rtlCol="0">
            <a:spAutoFit/>
          </a:bodyPr>
          <a:lstStyle/>
          <a:p>
            <a:r>
              <a:rPr lang="en-US" altLang="ko-KR" dirty="0" err="1" smtClean="0"/>
              <a:t>UMi</a:t>
            </a:r>
            <a:r>
              <a:rPr lang="en-US" altLang="ko-KR" dirty="0" smtClean="0"/>
              <a:t> </a:t>
            </a:r>
            <a:r>
              <a:rPr lang="en-US" altLang="ko-KR" dirty="0" err="1" smtClean="0"/>
              <a:t>NLoS</a:t>
            </a:r>
            <a:r>
              <a:rPr lang="en-US" altLang="ko-KR" dirty="0" smtClean="0"/>
              <a:t> Channel</a:t>
            </a:r>
            <a:endParaRPr lang="ko-KR" altLang="en-US"/>
          </a:p>
        </p:txBody>
      </p:sp>
      <p:pic>
        <p:nvPicPr>
          <p:cNvPr id="9" name="그림 8"/>
          <p:cNvPicPr>
            <a:picLocks noChangeAspect="1"/>
          </p:cNvPicPr>
          <p:nvPr/>
        </p:nvPicPr>
        <p:blipFill>
          <a:blip r:embed="rId2"/>
          <a:stretch>
            <a:fillRect/>
          </a:stretch>
        </p:blipFill>
        <p:spPr>
          <a:xfrm>
            <a:off x="311629" y="2289953"/>
            <a:ext cx="4271455" cy="3213073"/>
          </a:xfrm>
          <a:prstGeom prst="rect">
            <a:avLst/>
          </a:prstGeom>
        </p:spPr>
      </p:pic>
      <p:pic>
        <p:nvPicPr>
          <p:cNvPr id="10" name="그림 9"/>
          <p:cNvPicPr>
            <a:picLocks noChangeAspect="1"/>
          </p:cNvPicPr>
          <p:nvPr/>
        </p:nvPicPr>
        <p:blipFill>
          <a:blip r:embed="rId3"/>
          <a:stretch>
            <a:fillRect/>
          </a:stretch>
        </p:blipFill>
        <p:spPr>
          <a:xfrm>
            <a:off x="4591397" y="2289953"/>
            <a:ext cx="4271455" cy="3213073"/>
          </a:xfrm>
          <a:prstGeom prst="rect">
            <a:avLst/>
          </a:prstGeom>
        </p:spPr>
      </p:pic>
    </p:spTree>
    <p:extLst>
      <p:ext uri="{BB962C8B-B14F-4D97-AF65-F5344CB8AC3E}">
        <p14:creationId xmlns:p14="http://schemas.microsoft.com/office/powerpoint/2010/main" val="40950577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Introduction</a:t>
            </a:r>
            <a:endParaRPr lang="ko-KR" altLang="en-US"/>
          </a:p>
        </p:txBody>
      </p:sp>
      <p:sp>
        <p:nvSpPr>
          <p:cNvPr id="3" name="내용 개체 틀 2"/>
          <p:cNvSpPr>
            <a:spLocks noGrp="1"/>
          </p:cNvSpPr>
          <p:nvPr>
            <p:ph idx="1"/>
          </p:nvPr>
        </p:nvSpPr>
        <p:spPr/>
        <p:txBody>
          <a:bodyPr/>
          <a:lstStyle/>
          <a:p>
            <a:r>
              <a:rPr lang="en-US" altLang="ko-KR" sz="2000" dirty="0" smtClean="0"/>
              <a:t>In [1], various partial OOK structures were proposed and PER performance was investigated considering the sampling rate of 20MHz</a:t>
            </a:r>
          </a:p>
          <a:p>
            <a:pPr lvl="1"/>
            <a:r>
              <a:rPr lang="en-US" altLang="ko-KR" sz="1800" dirty="0" smtClean="0"/>
              <a:t>Partial OOK outperforms the current OOK structure in terms of PER because of reduced intra- and inter-symbol interference and better received SNR</a:t>
            </a:r>
          </a:p>
          <a:p>
            <a:r>
              <a:rPr lang="en-US" altLang="ko-KR" sz="2000" dirty="0" smtClean="0"/>
              <a:t>For low power consumption, the wake-up receiver needs to use much lower sampling rate such as 4MHz</a:t>
            </a:r>
          </a:p>
          <a:p>
            <a:r>
              <a:rPr lang="en-US" altLang="ko-KR" sz="2000" dirty="0" smtClean="0"/>
              <a:t>In this case, the number of samples available for decoding is significantly reduced especially for the partial OOK and thus a timing error can severely aggravate the partial OOK performance</a:t>
            </a:r>
          </a:p>
          <a:p>
            <a:r>
              <a:rPr lang="en-US" altLang="ko-KR" sz="2000" dirty="0" smtClean="0"/>
              <a:t>In this contribution, we investigate whether the partial OOK is still beneficial to PER </a:t>
            </a:r>
            <a:r>
              <a:rPr lang="en-US" altLang="ko-KR" sz="2000" dirty="0"/>
              <a:t>even in </a:t>
            </a:r>
            <a:r>
              <a:rPr lang="en-US" altLang="ko-KR" sz="2000" dirty="0" smtClean="0"/>
              <a:t>the case with the sampling </a:t>
            </a:r>
            <a:r>
              <a:rPr lang="en-US" altLang="ko-KR" sz="2000" dirty="0"/>
              <a:t>rate </a:t>
            </a:r>
            <a:r>
              <a:rPr lang="en-US" altLang="ko-KR" sz="2000" dirty="0" smtClean="0"/>
              <a:t>of 4MHz </a:t>
            </a:r>
            <a:endParaRPr lang="ko-KR" altLang="en-US" sz="2000"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2</a:t>
            </a:fld>
            <a:endParaRPr lang="en-US" altLang="ko-KR"/>
          </a:p>
        </p:txBody>
      </p:sp>
      <p:sp>
        <p:nvSpPr>
          <p:cNvPr id="6" name="날짜 개체 틀 5"/>
          <p:cNvSpPr>
            <a:spLocks noGrp="1"/>
          </p:cNvSpPr>
          <p:nvPr>
            <p:ph type="dt" sz="half" idx="2"/>
          </p:nvPr>
        </p:nvSpPr>
        <p:spPr/>
        <p:txBody>
          <a:bodyPr/>
          <a:lstStyle/>
          <a:p>
            <a:pPr>
              <a:defRPr/>
            </a:pPr>
            <a:r>
              <a:rPr lang="en-US" smtClean="0"/>
              <a:t>March 2018</a:t>
            </a:r>
            <a:endParaRPr lang="en-US" dirty="0"/>
          </a:p>
        </p:txBody>
      </p:sp>
    </p:spTree>
    <p:extLst>
      <p:ext uri="{BB962C8B-B14F-4D97-AF65-F5344CB8AC3E}">
        <p14:creationId xmlns:p14="http://schemas.microsoft.com/office/powerpoint/2010/main" val="23250526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Recap on Partial OOK Structures in [1]</a:t>
            </a:r>
            <a:endParaRPr lang="ko-KR" altLang="en-US"/>
          </a:p>
        </p:txBody>
      </p:sp>
      <p:sp>
        <p:nvSpPr>
          <p:cNvPr id="3" name="내용 개체 틀 2"/>
          <p:cNvSpPr>
            <a:spLocks noGrp="1"/>
          </p:cNvSpPr>
          <p:nvPr>
            <p:ph idx="1"/>
          </p:nvPr>
        </p:nvSpPr>
        <p:spPr/>
        <p:txBody>
          <a:bodyPr/>
          <a:lstStyle/>
          <a:p>
            <a:r>
              <a:rPr lang="en-US" altLang="ko-KR" dirty="0" smtClean="0"/>
              <a:t>High data rate</a:t>
            </a:r>
          </a:p>
          <a:p>
            <a:endParaRPr lang="en-US" altLang="ko-KR" dirty="0"/>
          </a:p>
          <a:p>
            <a:r>
              <a:rPr lang="en-US" altLang="ko-KR" dirty="0" smtClean="0"/>
              <a:t>Low </a:t>
            </a:r>
            <a:r>
              <a:rPr lang="en-US" altLang="ko-KR" dirty="0"/>
              <a:t>d</a:t>
            </a:r>
            <a:r>
              <a:rPr lang="en-US" altLang="ko-KR" dirty="0" smtClean="0"/>
              <a:t>ata rate</a:t>
            </a:r>
          </a:p>
          <a:p>
            <a:pPr lvl="1"/>
            <a:r>
              <a:rPr lang="en-US" altLang="ko-KR" dirty="0" smtClean="0"/>
              <a:t>Option 1</a:t>
            </a:r>
          </a:p>
          <a:p>
            <a:pPr lvl="1"/>
            <a:endParaRPr lang="en-US" altLang="ko-KR" dirty="0"/>
          </a:p>
          <a:p>
            <a:pPr lvl="1"/>
            <a:endParaRPr lang="en-US" altLang="ko-KR" dirty="0" smtClean="0"/>
          </a:p>
          <a:p>
            <a:pPr lvl="1"/>
            <a:r>
              <a:rPr lang="en-US" altLang="ko-KR" dirty="0" smtClean="0"/>
              <a:t>Option 2</a:t>
            </a:r>
          </a:p>
          <a:p>
            <a:pPr lvl="1"/>
            <a:endParaRPr lang="en-US" altLang="ko-KR" dirty="0"/>
          </a:p>
          <a:p>
            <a:pPr lvl="1"/>
            <a:endParaRPr lang="en-US" altLang="ko-KR" dirty="0" smtClean="0"/>
          </a:p>
          <a:p>
            <a:pPr lvl="1"/>
            <a:r>
              <a:rPr lang="en-US" altLang="ko-KR" dirty="0" smtClean="0"/>
              <a:t>Option 3</a:t>
            </a:r>
            <a:endParaRPr lang="ko-KR" altLang="en-US"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3</a:t>
            </a:fld>
            <a:endParaRPr lang="en-US" altLang="ko-KR"/>
          </a:p>
        </p:txBody>
      </p:sp>
      <p:sp>
        <p:nvSpPr>
          <p:cNvPr id="6" name="날짜 개체 틀 5"/>
          <p:cNvSpPr>
            <a:spLocks noGrp="1"/>
          </p:cNvSpPr>
          <p:nvPr>
            <p:ph type="dt" sz="half" idx="2"/>
          </p:nvPr>
        </p:nvSpPr>
        <p:spPr/>
        <p:txBody>
          <a:bodyPr/>
          <a:lstStyle/>
          <a:p>
            <a:pPr>
              <a:defRPr/>
            </a:pPr>
            <a:r>
              <a:rPr lang="en-US" smtClean="0"/>
              <a:t>March 2018</a:t>
            </a:r>
            <a:endParaRPr lang="en-US" dirty="0"/>
          </a:p>
        </p:txBody>
      </p:sp>
      <p:pic>
        <p:nvPicPr>
          <p:cNvPr id="7" name="그림 6"/>
          <p:cNvPicPr>
            <a:picLocks noChangeAspect="1"/>
          </p:cNvPicPr>
          <p:nvPr/>
        </p:nvPicPr>
        <p:blipFill>
          <a:blip r:embed="rId2"/>
          <a:stretch>
            <a:fillRect/>
          </a:stretch>
        </p:blipFill>
        <p:spPr>
          <a:xfrm>
            <a:off x="2767013" y="2133600"/>
            <a:ext cx="4038600" cy="599421"/>
          </a:xfrm>
          <a:prstGeom prst="rect">
            <a:avLst/>
          </a:prstGeom>
        </p:spPr>
      </p:pic>
      <p:pic>
        <p:nvPicPr>
          <p:cNvPr id="8" name="그림 7"/>
          <p:cNvPicPr>
            <a:picLocks noChangeAspect="1"/>
          </p:cNvPicPr>
          <p:nvPr/>
        </p:nvPicPr>
        <p:blipFill>
          <a:blip r:embed="rId3"/>
          <a:stretch>
            <a:fillRect/>
          </a:stretch>
        </p:blipFill>
        <p:spPr>
          <a:xfrm>
            <a:off x="2627803" y="3430049"/>
            <a:ext cx="5066703" cy="760951"/>
          </a:xfrm>
          <a:prstGeom prst="rect">
            <a:avLst/>
          </a:prstGeom>
        </p:spPr>
      </p:pic>
      <p:pic>
        <p:nvPicPr>
          <p:cNvPr id="9" name="그림 8"/>
          <p:cNvPicPr>
            <a:picLocks noChangeAspect="1"/>
          </p:cNvPicPr>
          <p:nvPr/>
        </p:nvPicPr>
        <p:blipFill>
          <a:blip r:embed="rId4"/>
          <a:stretch>
            <a:fillRect/>
          </a:stretch>
        </p:blipFill>
        <p:spPr>
          <a:xfrm>
            <a:off x="2625032" y="4511028"/>
            <a:ext cx="5066703" cy="746772"/>
          </a:xfrm>
          <a:prstGeom prst="rect">
            <a:avLst/>
          </a:prstGeom>
        </p:spPr>
      </p:pic>
      <p:pic>
        <p:nvPicPr>
          <p:cNvPr id="10" name="그림 9"/>
          <p:cNvPicPr>
            <a:picLocks noChangeAspect="1"/>
          </p:cNvPicPr>
          <p:nvPr/>
        </p:nvPicPr>
        <p:blipFill>
          <a:blip r:embed="rId5"/>
          <a:stretch>
            <a:fillRect/>
          </a:stretch>
        </p:blipFill>
        <p:spPr>
          <a:xfrm>
            <a:off x="2590800" y="5570224"/>
            <a:ext cx="5100935" cy="794642"/>
          </a:xfrm>
          <a:prstGeom prst="rect">
            <a:avLst/>
          </a:prstGeom>
        </p:spPr>
      </p:pic>
    </p:spTree>
    <p:extLst>
      <p:ext uri="{BB962C8B-B14F-4D97-AF65-F5344CB8AC3E}">
        <p14:creationId xmlns:p14="http://schemas.microsoft.com/office/powerpoint/2010/main" val="34520887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Simulation Assumption</a:t>
            </a:r>
            <a:endParaRPr lang="ko-KR" altLang="en-US"/>
          </a:p>
        </p:txBody>
      </p:sp>
      <p:sp>
        <p:nvSpPr>
          <p:cNvPr id="3" name="내용 개체 틀 2"/>
          <p:cNvSpPr>
            <a:spLocks noGrp="1"/>
          </p:cNvSpPr>
          <p:nvPr>
            <p:ph idx="1"/>
          </p:nvPr>
        </p:nvSpPr>
        <p:spPr/>
        <p:txBody>
          <a:bodyPr/>
          <a:lstStyle/>
          <a:p>
            <a:r>
              <a:rPr lang="en-US" altLang="ko-KR" sz="1600" dirty="0" smtClean="0"/>
              <a:t>High data rate</a:t>
            </a:r>
          </a:p>
          <a:p>
            <a:pPr lvl="1"/>
            <a:r>
              <a:rPr lang="en-US" altLang="ko-KR" sz="1400" dirty="0" smtClean="0"/>
              <a:t>Each partial on-signal </a:t>
            </a:r>
            <a:r>
              <a:rPr lang="en-US" altLang="ko-KR" sz="1400" dirty="0"/>
              <a:t>is located in the middle of each 2us </a:t>
            </a:r>
            <a:r>
              <a:rPr lang="en-US" altLang="ko-KR" sz="1400" dirty="0" smtClean="0"/>
              <a:t>on-part</a:t>
            </a:r>
            <a:endParaRPr lang="en-US" altLang="ko-KR" sz="1400" dirty="0"/>
          </a:p>
          <a:p>
            <a:pPr lvl="1"/>
            <a:r>
              <a:rPr lang="en-US" altLang="ko-KR" sz="1400" i="1" dirty="0" smtClean="0"/>
              <a:t>t</a:t>
            </a:r>
            <a:r>
              <a:rPr lang="en-US" altLang="ko-KR" sz="1400" dirty="0" smtClean="0"/>
              <a:t> </a:t>
            </a:r>
            <a:r>
              <a:rPr lang="en-US" altLang="ko-KR" sz="1400" dirty="0"/>
              <a:t>is set to 1us / 0.5us</a:t>
            </a:r>
          </a:p>
          <a:p>
            <a:pPr lvl="1"/>
            <a:r>
              <a:rPr lang="en-US" altLang="ko-KR" sz="1400" dirty="0"/>
              <a:t>The length of the decoding window (range for measuring power) is the same as </a:t>
            </a:r>
            <a:r>
              <a:rPr lang="en-US" altLang="ko-KR" sz="1400" i="1" dirty="0" smtClean="0"/>
              <a:t>t</a:t>
            </a:r>
          </a:p>
          <a:p>
            <a:r>
              <a:rPr lang="en-US" altLang="ko-KR" sz="1600" dirty="0" smtClean="0"/>
              <a:t>Low data rate</a:t>
            </a:r>
          </a:p>
          <a:p>
            <a:pPr lvl="1"/>
            <a:r>
              <a:rPr lang="en-US" altLang="ko-KR" sz="1400" dirty="0"/>
              <a:t>For option 1, each partial </a:t>
            </a:r>
            <a:r>
              <a:rPr lang="en-US" altLang="ko-KR" sz="1400" dirty="0" smtClean="0"/>
              <a:t>on-signal </a:t>
            </a:r>
            <a:r>
              <a:rPr lang="en-US" altLang="ko-KR" sz="1400" dirty="0"/>
              <a:t>is located in the middle of each 4us </a:t>
            </a:r>
            <a:r>
              <a:rPr lang="en-US" altLang="ko-KR" sz="1400" dirty="0" smtClean="0"/>
              <a:t>on-part</a:t>
            </a:r>
            <a:endParaRPr lang="en-US" altLang="ko-KR" sz="1400" dirty="0"/>
          </a:p>
          <a:p>
            <a:pPr lvl="1"/>
            <a:r>
              <a:rPr lang="en-US" altLang="ko-KR" sz="1400" dirty="0"/>
              <a:t>For option 2, the partial </a:t>
            </a:r>
            <a:r>
              <a:rPr lang="en-US" altLang="ko-KR" sz="1400" dirty="0" smtClean="0"/>
              <a:t>on-signal </a:t>
            </a:r>
            <a:r>
              <a:rPr lang="en-US" altLang="ko-KR" sz="1400" dirty="0"/>
              <a:t>for info. ‘0’ is located at the end of the second 4us </a:t>
            </a:r>
            <a:r>
              <a:rPr lang="en-US" altLang="ko-KR" sz="1400" dirty="0" smtClean="0"/>
              <a:t>on-part </a:t>
            </a:r>
            <a:r>
              <a:rPr lang="en-US" altLang="ko-KR" sz="1400" dirty="0"/>
              <a:t>while the partial </a:t>
            </a:r>
            <a:r>
              <a:rPr lang="en-US" altLang="ko-KR" sz="1400" dirty="0" smtClean="0"/>
              <a:t>on-signal </a:t>
            </a:r>
            <a:r>
              <a:rPr lang="en-US" altLang="ko-KR" sz="1400" dirty="0"/>
              <a:t>for info. ‘1’ is located at the front of the first 4us </a:t>
            </a:r>
            <a:r>
              <a:rPr lang="en-US" altLang="ko-KR" sz="1400" dirty="0" smtClean="0"/>
              <a:t>on-part</a:t>
            </a:r>
            <a:endParaRPr lang="en-US" altLang="ko-KR" sz="1400" dirty="0"/>
          </a:p>
          <a:p>
            <a:pPr lvl="1"/>
            <a:r>
              <a:rPr lang="en-US" altLang="ko-KR" sz="1400" dirty="0"/>
              <a:t>For option 3, each partial </a:t>
            </a:r>
            <a:r>
              <a:rPr lang="en-US" altLang="ko-KR" sz="1400" dirty="0" smtClean="0"/>
              <a:t>on-signal </a:t>
            </a:r>
            <a:r>
              <a:rPr lang="en-US" altLang="ko-KR" sz="1400" dirty="0"/>
              <a:t>is located in the middle of each 8us </a:t>
            </a:r>
            <a:r>
              <a:rPr lang="en-US" altLang="ko-KR" sz="1400" dirty="0" smtClean="0"/>
              <a:t>on-part</a:t>
            </a:r>
            <a:endParaRPr lang="en-US" altLang="ko-KR" sz="1400" dirty="0"/>
          </a:p>
          <a:p>
            <a:pPr lvl="1"/>
            <a:r>
              <a:rPr lang="en-US" altLang="ko-KR" sz="1400" i="1" dirty="0"/>
              <a:t>T</a:t>
            </a:r>
            <a:r>
              <a:rPr lang="en-US" altLang="ko-KR" sz="1400" dirty="0"/>
              <a:t> is set to 4us / 2us / 1us / 0.5us</a:t>
            </a:r>
          </a:p>
          <a:p>
            <a:pPr lvl="1"/>
            <a:r>
              <a:rPr lang="en-US" altLang="ko-KR" sz="1400" dirty="0"/>
              <a:t>The length of the decoding window is the same as </a:t>
            </a:r>
            <a:r>
              <a:rPr lang="en-US" altLang="ko-KR" sz="1400" i="1" dirty="0"/>
              <a:t>T</a:t>
            </a:r>
          </a:p>
          <a:p>
            <a:r>
              <a:rPr lang="en-US" altLang="ko-KR" sz="1600" dirty="0" smtClean="0"/>
              <a:t>Sync </a:t>
            </a:r>
            <a:r>
              <a:rPr lang="en-US" altLang="ko-KR" sz="1600" dirty="0"/>
              <a:t>preamble </a:t>
            </a:r>
            <a:r>
              <a:rPr lang="en-US" altLang="ko-KR" sz="1600" dirty="0" smtClean="0"/>
              <a:t>for </a:t>
            </a:r>
            <a:r>
              <a:rPr lang="en-US" altLang="ko-KR" sz="1600" dirty="0"/>
              <a:t>data rate signaling as well as packet detection and timing recovery</a:t>
            </a:r>
          </a:p>
          <a:p>
            <a:r>
              <a:rPr lang="en-US" altLang="ko-KR" sz="1600" dirty="0"/>
              <a:t>CFO of 200ppm and phase noise for 20uW power consumption as in [5]</a:t>
            </a:r>
          </a:p>
          <a:p>
            <a:r>
              <a:rPr lang="en-US" altLang="ko-KR" sz="1600" dirty="0" smtClean="0">
                <a:ea typeface="굴림" panose="020B0600000101010101" pitchFamily="50" charset="-127"/>
              </a:rPr>
              <a:t>Butterworth filter with 2.5MHz </a:t>
            </a:r>
            <a:r>
              <a:rPr lang="en-US" altLang="ko-KR" sz="1600" dirty="0">
                <a:ea typeface="굴림" panose="020B0600000101010101" pitchFamily="50" charset="-127"/>
              </a:rPr>
              <a:t>cut off frequency, </a:t>
            </a:r>
            <a:r>
              <a:rPr lang="en-US" altLang="ko-KR" sz="1600" dirty="0" smtClean="0">
                <a:ea typeface="굴림" panose="020B0600000101010101" pitchFamily="50" charset="-127"/>
              </a:rPr>
              <a:t>second </a:t>
            </a:r>
            <a:r>
              <a:rPr lang="en-US" altLang="ko-KR" sz="1600" dirty="0">
                <a:ea typeface="굴림" panose="020B0600000101010101" pitchFamily="50" charset="-127"/>
              </a:rPr>
              <a:t>order </a:t>
            </a:r>
          </a:p>
          <a:p>
            <a:r>
              <a:rPr lang="en-US" altLang="ko-KR" sz="1600" dirty="0">
                <a:ea typeface="굴림" panose="020B0600000101010101" pitchFamily="50" charset="-127"/>
              </a:rPr>
              <a:t>4MHz sampling rate and SNR defined in 20MHz bandwidth</a:t>
            </a:r>
          </a:p>
          <a:p>
            <a:r>
              <a:rPr lang="en-US" altLang="ko-KR" sz="1600" dirty="0" err="1">
                <a:ea typeface="굴림" panose="020B0600000101010101" pitchFamily="50" charset="-127"/>
              </a:rPr>
              <a:t>TGnD</a:t>
            </a:r>
            <a:r>
              <a:rPr lang="en-US" altLang="ko-KR" sz="1600" dirty="0">
                <a:ea typeface="굴림" panose="020B0600000101010101" pitchFamily="50" charset="-127"/>
              </a:rPr>
              <a:t> and </a:t>
            </a:r>
            <a:r>
              <a:rPr lang="en-US" altLang="ko-KR" sz="1600" dirty="0" err="1">
                <a:ea typeface="굴림" panose="020B0600000101010101" pitchFamily="50" charset="-127"/>
              </a:rPr>
              <a:t>UMi</a:t>
            </a:r>
            <a:r>
              <a:rPr lang="en-US" altLang="ko-KR" sz="1600" dirty="0">
                <a:ea typeface="굴림" panose="020B0600000101010101" pitchFamily="50" charset="-127"/>
              </a:rPr>
              <a:t> </a:t>
            </a:r>
            <a:r>
              <a:rPr lang="en-US" altLang="ko-KR" sz="1600" dirty="0" err="1">
                <a:ea typeface="굴림" panose="020B0600000101010101" pitchFamily="50" charset="-127"/>
              </a:rPr>
              <a:t>NLoS</a:t>
            </a:r>
            <a:r>
              <a:rPr lang="en-US" altLang="ko-KR" sz="1600" dirty="0">
                <a:ea typeface="굴림" panose="020B0600000101010101" pitchFamily="50" charset="-127"/>
              </a:rPr>
              <a:t> channels in 2.4GHz</a:t>
            </a:r>
            <a:endParaRPr lang="ko-KR" altLang="en-US" sz="200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4</a:t>
            </a:fld>
            <a:endParaRPr lang="en-US" altLang="ko-KR"/>
          </a:p>
        </p:txBody>
      </p:sp>
      <p:sp>
        <p:nvSpPr>
          <p:cNvPr id="6" name="날짜 개체 틀 5"/>
          <p:cNvSpPr>
            <a:spLocks noGrp="1"/>
          </p:cNvSpPr>
          <p:nvPr>
            <p:ph type="dt" sz="half" idx="2"/>
          </p:nvPr>
        </p:nvSpPr>
        <p:spPr/>
        <p:txBody>
          <a:bodyPr/>
          <a:lstStyle/>
          <a:p>
            <a:pPr>
              <a:defRPr/>
            </a:pPr>
            <a:r>
              <a:rPr lang="en-US" smtClean="0"/>
              <a:t>March 2018</a:t>
            </a:r>
            <a:endParaRPr lang="en-US" dirty="0"/>
          </a:p>
        </p:txBody>
      </p:sp>
    </p:spTree>
    <p:extLst>
      <p:ext uri="{BB962C8B-B14F-4D97-AF65-F5344CB8AC3E}">
        <p14:creationId xmlns:p14="http://schemas.microsoft.com/office/powerpoint/2010/main" val="21513589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Simulation Results</a:t>
            </a:r>
            <a:endParaRPr lang="ko-KR" altLang="en-US"/>
          </a:p>
        </p:txBody>
      </p:sp>
      <p:sp>
        <p:nvSpPr>
          <p:cNvPr id="3" name="내용 개체 틀 2"/>
          <p:cNvSpPr>
            <a:spLocks noGrp="1"/>
          </p:cNvSpPr>
          <p:nvPr>
            <p:ph idx="1"/>
          </p:nvPr>
        </p:nvSpPr>
        <p:spPr/>
        <p:txBody>
          <a:bodyPr/>
          <a:lstStyle/>
          <a:p>
            <a:r>
              <a:rPr lang="en-US" altLang="ko-KR" dirty="0" smtClean="0"/>
              <a:t>High data rate</a:t>
            </a:r>
            <a:endParaRPr lang="ko-KR" altLang="en-US"/>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5</a:t>
            </a:fld>
            <a:endParaRPr lang="en-US" altLang="ko-KR"/>
          </a:p>
        </p:txBody>
      </p:sp>
      <p:sp>
        <p:nvSpPr>
          <p:cNvPr id="6" name="날짜 개체 틀 5"/>
          <p:cNvSpPr>
            <a:spLocks noGrp="1"/>
          </p:cNvSpPr>
          <p:nvPr>
            <p:ph type="dt" sz="half" idx="2"/>
          </p:nvPr>
        </p:nvSpPr>
        <p:spPr/>
        <p:txBody>
          <a:bodyPr/>
          <a:lstStyle/>
          <a:p>
            <a:pPr>
              <a:defRPr/>
            </a:pPr>
            <a:r>
              <a:rPr lang="en-US" smtClean="0"/>
              <a:t>March 2018</a:t>
            </a:r>
            <a:endParaRPr lang="en-US" dirty="0"/>
          </a:p>
        </p:txBody>
      </p:sp>
      <p:pic>
        <p:nvPicPr>
          <p:cNvPr id="7" name="그림 6"/>
          <p:cNvPicPr>
            <a:picLocks noChangeAspect="1"/>
          </p:cNvPicPr>
          <p:nvPr/>
        </p:nvPicPr>
        <p:blipFill>
          <a:blip r:embed="rId2"/>
          <a:stretch>
            <a:fillRect/>
          </a:stretch>
        </p:blipFill>
        <p:spPr>
          <a:xfrm>
            <a:off x="304800" y="2286000"/>
            <a:ext cx="4271455" cy="3213073"/>
          </a:xfrm>
          <a:prstGeom prst="rect">
            <a:avLst/>
          </a:prstGeom>
        </p:spPr>
      </p:pic>
      <p:pic>
        <p:nvPicPr>
          <p:cNvPr id="8" name="그림 7"/>
          <p:cNvPicPr>
            <a:picLocks noChangeAspect="1"/>
          </p:cNvPicPr>
          <p:nvPr/>
        </p:nvPicPr>
        <p:blipFill>
          <a:blip r:embed="rId3"/>
          <a:stretch>
            <a:fillRect/>
          </a:stretch>
        </p:blipFill>
        <p:spPr>
          <a:xfrm>
            <a:off x="4590213" y="2286000"/>
            <a:ext cx="4271455" cy="3213073"/>
          </a:xfrm>
          <a:prstGeom prst="rect">
            <a:avLst/>
          </a:prstGeom>
        </p:spPr>
      </p:pic>
      <p:sp>
        <p:nvSpPr>
          <p:cNvPr id="9" name="TextBox 8"/>
          <p:cNvSpPr txBox="1"/>
          <p:nvPr/>
        </p:nvSpPr>
        <p:spPr>
          <a:xfrm>
            <a:off x="1892432" y="5414357"/>
            <a:ext cx="1143000" cy="276999"/>
          </a:xfrm>
          <a:prstGeom prst="rect">
            <a:avLst/>
          </a:prstGeom>
          <a:noFill/>
        </p:spPr>
        <p:txBody>
          <a:bodyPr wrap="square" rtlCol="0">
            <a:spAutoFit/>
          </a:bodyPr>
          <a:lstStyle/>
          <a:p>
            <a:r>
              <a:rPr lang="en-US" altLang="ko-KR" dirty="0" err="1" smtClean="0"/>
              <a:t>TGnD</a:t>
            </a:r>
            <a:r>
              <a:rPr lang="en-US" altLang="ko-KR" dirty="0" smtClean="0"/>
              <a:t> Channel</a:t>
            </a:r>
            <a:endParaRPr lang="ko-KR" altLang="en-US"/>
          </a:p>
        </p:txBody>
      </p:sp>
      <p:sp>
        <p:nvSpPr>
          <p:cNvPr id="10" name="TextBox 9"/>
          <p:cNvSpPr txBox="1"/>
          <p:nvPr/>
        </p:nvSpPr>
        <p:spPr>
          <a:xfrm>
            <a:off x="6019800" y="5410200"/>
            <a:ext cx="1447800" cy="276999"/>
          </a:xfrm>
          <a:prstGeom prst="rect">
            <a:avLst/>
          </a:prstGeom>
          <a:noFill/>
        </p:spPr>
        <p:txBody>
          <a:bodyPr wrap="square" rtlCol="0">
            <a:spAutoFit/>
          </a:bodyPr>
          <a:lstStyle/>
          <a:p>
            <a:r>
              <a:rPr lang="en-US" altLang="ko-KR" dirty="0" err="1" smtClean="0"/>
              <a:t>UMi</a:t>
            </a:r>
            <a:r>
              <a:rPr lang="en-US" altLang="ko-KR" dirty="0" smtClean="0"/>
              <a:t> </a:t>
            </a:r>
            <a:r>
              <a:rPr lang="en-US" altLang="ko-KR" dirty="0" err="1" smtClean="0"/>
              <a:t>NLoS</a:t>
            </a:r>
            <a:r>
              <a:rPr lang="en-US" altLang="ko-KR" dirty="0" smtClean="0"/>
              <a:t> Channel</a:t>
            </a:r>
            <a:endParaRPr lang="ko-KR" altLang="en-US"/>
          </a:p>
        </p:txBody>
      </p:sp>
      <p:sp>
        <p:nvSpPr>
          <p:cNvPr id="11" name="TextBox 10"/>
          <p:cNvSpPr txBox="1"/>
          <p:nvPr/>
        </p:nvSpPr>
        <p:spPr>
          <a:xfrm>
            <a:off x="914399" y="5943600"/>
            <a:ext cx="7629525" cy="276999"/>
          </a:xfrm>
          <a:prstGeom prst="rect">
            <a:avLst/>
          </a:prstGeom>
          <a:noFill/>
        </p:spPr>
        <p:txBody>
          <a:bodyPr wrap="square" rtlCol="0">
            <a:spAutoFit/>
          </a:bodyPr>
          <a:lstStyle/>
          <a:p>
            <a:r>
              <a:rPr lang="en-US" altLang="ko-KR" dirty="0" smtClean="0"/>
              <a:t>At 10% PER, the gain of 1us partial on-signal is 0.3dB / 1.5dB</a:t>
            </a:r>
          </a:p>
        </p:txBody>
      </p:sp>
    </p:spTree>
    <p:extLst>
      <p:ext uri="{BB962C8B-B14F-4D97-AF65-F5344CB8AC3E}">
        <p14:creationId xmlns:p14="http://schemas.microsoft.com/office/powerpoint/2010/main" val="35920398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Simulation Results</a:t>
            </a:r>
            <a:endParaRPr lang="ko-KR" altLang="en-US" dirty="0"/>
          </a:p>
        </p:txBody>
      </p:sp>
      <p:sp>
        <p:nvSpPr>
          <p:cNvPr id="3" name="내용 개체 틀 2"/>
          <p:cNvSpPr>
            <a:spLocks noGrp="1"/>
          </p:cNvSpPr>
          <p:nvPr>
            <p:ph idx="1"/>
          </p:nvPr>
        </p:nvSpPr>
        <p:spPr/>
        <p:txBody>
          <a:bodyPr/>
          <a:lstStyle/>
          <a:p>
            <a:r>
              <a:rPr lang="en-US" altLang="ko-KR" dirty="0" smtClean="0"/>
              <a:t>Low data rate</a:t>
            </a:r>
            <a:endParaRPr lang="ko-KR" altLang="en-US"/>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6</a:t>
            </a:fld>
            <a:endParaRPr lang="en-US" altLang="ko-KR"/>
          </a:p>
        </p:txBody>
      </p:sp>
      <p:sp>
        <p:nvSpPr>
          <p:cNvPr id="6" name="날짜 개체 틀 5"/>
          <p:cNvSpPr>
            <a:spLocks noGrp="1"/>
          </p:cNvSpPr>
          <p:nvPr>
            <p:ph type="dt" sz="half" idx="2"/>
          </p:nvPr>
        </p:nvSpPr>
        <p:spPr/>
        <p:txBody>
          <a:bodyPr/>
          <a:lstStyle/>
          <a:p>
            <a:pPr>
              <a:defRPr/>
            </a:pPr>
            <a:r>
              <a:rPr lang="en-US" smtClean="0"/>
              <a:t>March 2018</a:t>
            </a:r>
            <a:endParaRPr lang="en-US" dirty="0"/>
          </a:p>
        </p:txBody>
      </p:sp>
      <p:sp>
        <p:nvSpPr>
          <p:cNvPr id="9" name="TextBox 8"/>
          <p:cNvSpPr txBox="1"/>
          <p:nvPr/>
        </p:nvSpPr>
        <p:spPr>
          <a:xfrm>
            <a:off x="1892432" y="5414357"/>
            <a:ext cx="1143000" cy="276999"/>
          </a:xfrm>
          <a:prstGeom prst="rect">
            <a:avLst/>
          </a:prstGeom>
          <a:noFill/>
        </p:spPr>
        <p:txBody>
          <a:bodyPr wrap="square" rtlCol="0">
            <a:spAutoFit/>
          </a:bodyPr>
          <a:lstStyle/>
          <a:p>
            <a:r>
              <a:rPr lang="en-US" altLang="ko-KR" dirty="0" err="1" smtClean="0"/>
              <a:t>TGnD</a:t>
            </a:r>
            <a:r>
              <a:rPr lang="en-US" altLang="ko-KR" dirty="0" smtClean="0"/>
              <a:t> Channel</a:t>
            </a:r>
            <a:endParaRPr lang="ko-KR" altLang="en-US"/>
          </a:p>
        </p:txBody>
      </p:sp>
      <p:sp>
        <p:nvSpPr>
          <p:cNvPr id="10" name="TextBox 9"/>
          <p:cNvSpPr txBox="1"/>
          <p:nvPr/>
        </p:nvSpPr>
        <p:spPr>
          <a:xfrm>
            <a:off x="6019800" y="5410200"/>
            <a:ext cx="1447800" cy="276999"/>
          </a:xfrm>
          <a:prstGeom prst="rect">
            <a:avLst/>
          </a:prstGeom>
          <a:noFill/>
        </p:spPr>
        <p:txBody>
          <a:bodyPr wrap="square" rtlCol="0">
            <a:spAutoFit/>
          </a:bodyPr>
          <a:lstStyle/>
          <a:p>
            <a:r>
              <a:rPr lang="en-US" altLang="ko-KR" dirty="0" err="1" smtClean="0"/>
              <a:t>UMi</a:t>
            </a:r>
            <a:r>
              <a:rPr lang="en-US" altLang="ko-KR" dirty="0" smtClean="0"/>
              <a:t> </a:t>
            </a:r>
            <a:r>
              <a:rPr lang="en-US" altLang="ko-KR" dirty="0" err="1" smtClean="0"/>
              <a:t>NLoS</a:t>
            </a:r>
            <a:r>
              <a:rPr lang="en-US" altLang="ko-KR" dirty="0" smtClean="0"/>
              <a:t> Channel</a:t>
            </a:r>
            <a:endParaRPr lang="ko-KR" altLang="en-US"/>
          </a:p>
        </p:txBody>
      </p:sp>
      <p:pic>
        <p:nvPicPr>
          <p:cNvPr id="11" name="그림 10"/>
          <p:cNvPicPr>
            <a:picLocks noChangeAspect="1"/>
          </p:cNvPicPr>
          <p:nvPr/>
        </p:nvPicPr>
        <p:blipFill>
          <a:blip r:embed="rId2"/>
          <a:stretch>
            <a:fillRect/>
          </a:stretch>
        </p:blipFill>
        <p:spPr>
          <a:xfrm>
            <a:off x="304799" y="2289953"/>
            <a:ext cx="4271455" cy="3213073"/>
          </a:xfrm>
          <a:prstGeom prst="rect">
            <a:avLst/>
          </a:prstGeom>
        </p:spPr>
      </p:pic>
      <p:pic>
        <p:nvPicPr>
          <p:cNvPr id="12" name="그림 11"/>
          <p:cNvPicPr>
            <a:picLocks noChangeAspect="1"/>
          </p:cNvPicPr>
          <p:nvPr/>
        </p:nvPicPr>
        <p:blipFill>
          <a:blip r:embed="rId3"/>
          <a:stretch>
            <a:fillRect/>
          </a:stretch>
        </p:blipFill>
        <p:spPr>
          <a:xfrm>
            <a:off x="4585161" y="2289953"/>
            <a:ext cx="4271455" cy="3213073"/>
          </a:xfrm>
          <a:prstGeom prst="rect">
            <a:avLst/>
          </a:prstGeom>
        </p:spPr>
      </p:pic>
      <p:sp>
        <p:nvSpPr>
          <p:cNvPr id="13" name="TextBox 12"/>
          <p:cNvSpPr txBox="1"/>
          <p:nvPr/>
        </p:nvSpPr>
        <p:spPr>
          <a:xfrm>
            <a:off x="152400" y="5678269"/>
            <a:ext cx="8915400" cy="646331"/>
          </a:xfrm>
          <a:prstGeom prst="rect">
            <a:avLst/>
          </a:prstGeom>
          <a:noFill/>
        </p:spPr>
        <p:txBody>
          <a:bodyPr wrap="square" rtlCol="0">
            <a:spAutoFit/>
          </a:bodyPr>
          <a:lstStyle/>
          <a:p>
            <a:r>
              <a:rPr lang="en-US" altLang="ko-KR" dirty="0" smtClean="0"/>
              <a:t>In each option, partial OOK with 2us partial on-signal (two 2us partial on-signals for option 1) has the best performance as shown in Appendix</a:t>
            </a:r>
          </a:p>
          <a:p>
            <a:r>
              <a:rPr lang="en-US" altLang="ko-KR" dirty="0"/>
              <a:t>F</a:t>
            </a:r>
            <a:r>
              <a:rPr lang="en-US" altLang="ko-KR" dirty="0" smtClean="0"/>
              <a:t>igures </a:t>
            </a:r>
            <a:r>
              <a:rPr lang="en-US" altLang="ko-KR" dirty="0"/>
              <a:t>compare the performance between the </a:t>
            </a:r>
            <a:r>
              <a:rPr lang="en-US" altLang="ko-KR" dirty="0" smtClean="0"/>
              <a:t>current OOK structure and partial OOK </a:t>
            </a:r>
            <a:r>
              <a:rPr lang="en-US" altLang="ko-KR" dirty="0"/>
              <a:t>options </a:t>
            </a:r>
            <a:r>
              <a:rPr lang="en-US" altLang="ko-KR" dirty="0" smtClean="0"/>
              <a:t>with </a:t>
            </a:r>
            <a:r>
              <a:rPr lang="en-US" altLang="ko-KR" dirty="0"/>
              <a:t>2us partial on-signal</a:t>
            </a:r>
          </a:p>
          <a:p>
            <a:r>
              <a:rPr lang="en-US" altLang="ko-KR" dirty="0" smtClean="0"/>
              <a:t>Option 2 and 3 have good performance and the gain is 0.9dB / 1dB </a:t>
            </a:r>
            <a:r>
              <a:rPr lang="en-US" altLang="ko-KR" smtClean="0"/>
              <a:t>at </a:t>
            </a:r>
            <a:r>
              <a:rPr lang="en-US" altLang="ko-KR" smtClean="0"/>
              <a:t>10% </a:t>
            </a:r>
            <a:r>
              <a:rPr lang="en-US" altLang="ko-KR" dirty="0" smtClean="0"/>
              <a:t>PER</a:t>
            </a:r>
          </a:p>
        </p:txBody>
      </p:sp>
    </p:spTree>
    <p:extLst>
      <p:ext uri="{BB962C8B-B14F-4D97-AF65-F5344CB8AC3E}">
        <p14:creationId xmlns:p14="http://schemas.microsoft.com/office/powerpoint/2010/main" val="2421626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Discussion</a:t>
            </a:r>
            <a:endParaRPr lang="ko-KR" altLang="en-US"/>
          </a:p>
        </p:txBody>
      </p:sp>
      <p:sp>
        <p:nvSpPr>
          <p:cNvPr id="3" name="내용 개체 틀 2"/>
          <p:cNvSpPr>
            <a:spLocks noGrp="1"/>
          </p:cNvSpPr>
          <p:nvPr>
            <p:ph idx="1"/>
          </p:nvPr>
        </p:nvSpPr>
        <p:spPr/>
        <p:txBody>
          <a:bodyPr/>
          <a:lstStyle/>
          <a:p>
            <a:r>
              <a:rPr lang="en-US" altLang="ko-KR" sz="2000" dirty="0"/>
              <a:t>The partial OOK with the sampling rate of 4MHz can enhance the performance although it is even more vulnerable to the timing error than that with the sampling rate of 20MHz</a:t>
            </a:r>
            <a:endParaRPr lang="ko-KR" altLang="en-US" sz="2000"/>
          </a:p>
          <a:p>
            <a:pPr lvl="1"/>
            <a:r>
              <a:rPr lang="en-US" altLang="ko-KR" sz="1800" dirty="0" smtClean="0"/>
              <a:t>Similar </a:t>
            </a:r>
            <a:r>
              <a:rPr lang="en-US" altLang="ko-KR" sz="1800" dirty="0"/>
              <a:t>to </a:t>
            </a:r>
            <a:r>
              <a:rPr lang="en-US" altLang="ko-KR" sz="1800" dirty="0" smtClean="0"/>
              <a:t>the 20MHz </a:t>
            </a:r>
            <a:r>
              <a:rPr lang="en-US" altLang="ko-KR" sz="1800" dirty="0"/>
              <a:t>sampling rate </a:t>
            </a:r>
            <a:r>
              <a:rPr lang="en-US" altLang="ko-KR" sz="1800" dirty="0" smtClean="0"/>
              <a:t>case, </a:t>
            </a:r>
            <a:r>
              <a:rPr lang="en-US" altLang="ko-KR" sz="1800" dirty="0"/>
              <a:t>1us and 2us partial on-signals have the best performance for the high and low data rates, respectively</a:t>
            </a:r>
          </a:p>
          <a:p>
            <a:r>
              <a:rPr lang="en-US" altLang="ko-KR" sz="2000" dirty="0" smtClean="0"/>
              <a:t>In [2], the required SNR was </a:t>
            </a:r>
            <a:r>
              <a:rPr lang="en-US" altLang="ko-KR" sz="2000" dirty="0"/>
              <a:t>analyzed </a:t>
            </a:r>
            <a:r>
              <a:rPr lang="en-US" altLang="ko-KR" sz="2000" dirty="0" smtClean="0"/>
              <a:t>at </a:t>
            </a:r>
            <a:r>
              <a:rPr lang="en-US" altLang="ko-KR" sz="2000" dirty="0"/>
              <a:t>10% PER </a:t>
            </a:r>
            <a:r>
              <a:rPr lang="en-US" altLang="ko-KR" sz="2000" dirty="0" smtClean="0"/>
              <a:t>to guarantee the range requirement for WUR</a:t>
            </a:r>
          </a:p>
          <a:p>
            <a:pPr lvl="1"/>
            <a:r>
              <a:rPr lang="en-US" altLang="ko-KR" sz="1800" dirty="0"/>
              <a:t>E</a:t>
            </a:r>
            <a:r>
              <a:rPr lang="en-US" altLang="ko-KR" sz="1800" dirty="0" smtClean="0"/>
              <a:t>ven in 2.4GHz, the low data rate with the current OOK structure cannot guarantee the range</a:t>
            </a:r>
          </a:p>
          <a:p>
            <a:pPr lvl="1"/>
            <a:r>
              <a:rPr lang="en-US" altLang="ko-KR" sz="1800" dirty="0" smtClean="0"/>
              <a:t>In 5GHz, much lower SNR is required due to the harsh regulation </a:t>
            </a:r>
          </a:p>
          <a:p>
            <a:r>
              <a:rPr lang="en-US" altLang="ko-KR" sz="2000" dirty="0" smtClean="0"/>
              <a:t>We need an alternative approach to further improve the performance of the current WUR</a:t>
            </a:r>
          </a:p>
          <a:p>
            <a:pPr lvl="1"/>
            <a:r>
              <a:rPr lang="en-US" altLang="ko-KR" sz="1600" dirty="0" smtClean="0"/>
              <a:t>Partial OOK can be one of the approaches</a:t>
            </a:r>
            <a:endParaRPr lang="ko-KR" altLang="en-US" sz="1600"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7</a:t>
            </a:fld>
            <a:endParaRPr lang="en-US" altLang="ko-KR"/>
          </a:p>
        </p:txBody>
      </p:sp>
      <p:sp>
        <p:nvSpPr>
          <p:cNvPr id="6" name="날짜 개체 틀 5"/>
          <p:cNvSpPr>
            <a:spLocks noGrp="1"/>
          </p:cNvSpPr>
          <p:nvPr>
            <p:ph type="dt" sz="half" idx="2"/>
          </p:nvPr>
        </p:nvSpPr>
        <p:spPr/>
        <p:txBody>
          <a:bodyPr/>
          <a:lstStyle/>
          <a:p>
            <a:pPr>
              <a:defRPr/>
            </a:pPr>
            <a:r>
              <a:rPr lang="en-US" smtClean="0"/>
              <a:t>March 2018</a:t>
            </a:r>
            <a:endParaRPr lang="en-US" dirty="0"/>
          </a:p>
        </p:txBody>
      </p:sp>
    </p:spTree>
    <p:extLst>
      <p:ext uri="{BB962C8B-B14F-4D97-AF65-F5344CB8AC3E}">
        <p14:creationId xmlns:p14="http://schemas.microsoft.com/office/powerpoint/2010/main" val="29503824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Straw Poll #1</a:t>
            </a:r>
            <a:endParaRPr lang="ko-KR" altLang="en-US"/>
          </a:p>
        </p:txBody>
      </p:sp>
      <p:sp>
        <p:nvSpPr>
          <p:cNvPr id="3" name="내용 개체 틀 2"/>
          <p:cNvSpPr>
            <a:spLocks noGrp="1"/>
          </p:cNvSpPr>
          <p:nvPr>
            <p:ph idx="1"/>
          </p:nvPr>
        </p:nvSpPr>
        <p:spPr/>
        <p:txBody>
          <a:bodyPr/>
          <a:lstStyle/>
          <a:p>
            <a:r>
              <a:rPr lang="en-US" altLang="ko-KR" dirty="0" smtClean="0"/>
              <a:t>Do you agree to add the following in the </a:t>
            </a:r>
            <a:r>
              <a:rPr lang="en-US" altLang="ko-KR" dirty="0" err="1" smtClean="0"/>
              <a:t>TGba</a:t>
            </a:r>
            <a:r>
              <a:rPr lang="en-US" altLang="ko-KR" dirty="0" smtClean="0"/>
              <a:t> SFD?</a:t>
            </a:r>
          </a:p>
          <a:p>
            <a:pPr lvl="1"/>
            <a:r>
              <a:rPr lang="en-US" altLang="ko-KR" dirty="0" smtClean="0"/>
              <a:t>Partial OOK which shortens the on-signal </a:t>
            </a:r>
            <a:r>
              <a:rPr lang="en-US" altLang="ko-KR" smtClean="0"/>
              <a:t>duration by </a:t>
            </a:r>
            <a:r>
              <a:rPr lang="en-US" altLang="ko-KR" dirty="0" smtClean="0"/>
              <a:t>a half length may be applied to the WUR Data field</a:t>
            </a:r>
          </a:p>
          <a:p>
            <a:pPr lvl="2"/>
            <a:r>
              <a:rPr lang="en-US" altLang="ko-KR" dirty="0" smtClean="0"/>
              <a:t>Power of the </a:t>
            </a:r>
            <a:r>
              <a:rPr lang="en-US" altLang="ko-KR" dirty="0"/>
              <a:t>shortened on-signal duration </a:t>
            </a:r>
            <a:r>
              <a:rPr lang="en-US" altLang="ko-KR" dirty="0" smtClean="0"/>
              <a:t>can be boosted up to two times</a:t>
            </a:r>
            <a:endParaRPr lang="ko-KR" altLang="en-US"/>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8</a:t>
            </a:fld>
            <a:endParaRPr lang="en-US" altLang="ko-KR"/>
          </a:p>
        </p:txBody>
      </p:sp>
      <p:sp>
        <p:nvSpPr>
          <p:cNvPr id="6" name="날짜 개체 틀 5"/>
          <p:cNvSpPr>
            <a:spLocks noGrp="1"/>
          </p:cNvSpPr>
          <p:nvPr>
            <p:ph type="dt" sz="half" idx="2"/>
          </p:nvPr>
        </p:nvSpPr>
        <p:spPr/>
        <p:txBody>
          <a:bodyPr/>
          <a:lstStyle/>
          <a:p>
            <a:pPr>
              <a:defRPr/>
            </a:pPr>
            <a:r>
              <a:rPr lang="en-US" smtClean="0"/>
              <a:t>March 2018</a:t>
            </a:r>
            <a:endParaRPr lang="en-US" dirty="0"/>
          </a:p>
        </p:txBody>
      </p:sp>
    </p:spTree>
    <p:extLst>
      <p:ext uri="{BB962C8B-B14F-4D97-AF65-F5344CB8AC3E}">
        <p14:creationId xmlns:p14="http://schemas.microsoft.com/office/powerpoint/2010/main" val="17109944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References</a:t>
            </a:r>
            <a:endParaRPr lang="ko-KR" altLang="en-US"/>
          </a:p>
        </p:txBody>
      </p:sp>
      <p:sp>
        <p:nvSpPr>
          <p:cNvPr id="3" name="내용 개체 틀 2"/>
          <p:cNvSpPr>
            <a:spLocks noGrp="1"/>
          </p:cNvSpPr>
          <p:nvPr>
            <p:ph idx="1"/>
          </p:nvPr>
        </p:nvSpPr>
        <p:spPr/>
        <p:txBody>
          <a:bodyPr/>
          <a:lstStyle/>
          <a:p>
            <a:pPr marL="0" indent="0">
              <a:buNone/>
            </a:pPr>
            <a:r>
              <a:rPr lang="en-US" altLang="ko-KR" dirty="0"/>
              <a:t>[1] IEEE </a:t>
            </a:r>
            <a:r>
              <a:rPr lang="en-US" altLang="ko-KR" dirty="0" smtClean="0"/>
              <a:t>802.11-18/0071r0 Performance Investigation on Partial OOK</a:t>
            </a:r>
          </a:p>
          <a:p>
            <a:pPr marL="0" indent="0">
              <a:buNone/>
            </a:pPr>
            <a:r>
              <a:rPr lang="en-US" altLang="ko-KR" dirty="0" smtClean="0"/>
              <a:t>[2] IEEE 802.11-17/0965r2 </a:t>
            </a:r>
            <a:r>
              <a:rPr lang="en-US" altLang="ko-KR" dirty="0">
                <a:ea typeface="굴림" panose="020B0600000101010101" pitchFamily="50" charset="-127"/>
              </a:rPr>
              <a:t>Data Rate for Range Requirement in 11ba</a:t>
            </a:r>
            <a:endParaRPr lang="en-US" altLang="ko-KR" dirty="0"/>
          </a:p>
          <a:p>
            <a:endParaRPr lang="ko-KR" altLang="en-US"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9</a:t>
            </a:fld>
            <a:endParaRPr lang="en-US" altLang="ko-KR"/>
          </a:p>
        </p:txBody>
      </p:sp>
      <p:sp>
        <p:nvSpPr>
          <p:cNvPr id="6" name="날짜 개체 틀 5"/>
          <p:cNvSpPr>
            <a:spLocks noGrp="1"/>
          </p:cNvSpPr>
          <p:nvPr>
            <p:ph type="dt" sz="half" idx="2"/>
          </p:nvPr>
        </p:nvSpPr>
        <p:spPr/>
        <p:txBody>
          <a:bodyPr/>
          <a:lstStyle/>
          <a:p>
            <a:pPr>
              <a:defRPr/>
            </a:pPr>
            <a:r>
              <a:rPr lang="en-US" smtClean="0"/>
              <a:t>March 2018</a:t>
            </a:r>
            <a:endParaRPr lang="en-US" dirty="0"/>
          </a:p>
        </p:txBody>
      </p:sp>
    </p:spTree>
    <p:extLst>
      <p:ext uri="{BB962C8B-B14F-4D97-AF65-F5344CB8AC3E}">
        <p14:creationId xmlns:p14="http://schemas.microsoft.com/office/powerpoint/2010/main" val="4028027893"/>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203787</TotalTime>
  <Words>840</Words>
  <Application>Microsoft Office PowerPoint</Application>
  <PresentationFormat>화면 슬라이드 쇼(4:3)</PresentationFormat>
  <Paragraphs>133</Paragraphs>
  <Slides>12</Slides>
  <Notes>1</Notes>
  <HiddenSlides>0</HiddenSlides>
  <MMClips>0</MMClips>
  <ScaleCrop>false</ScaleCrop>
  <HeadingPairs>
    <vt:vector size="6" baseType="variant">
      <vt:variant>
        <vt:lpstr>사용한 글꼴</vt:lpstr>
      </vt:variant>
      <vt:variant>
        <vt:i4>4</vt:i4>
      </vt:variant>
      <vt:variant>
        <vt:lpstr>테마</vt:lpstr>
      </vt:variant>
      <vt:variant>
        <vt:i4>1</vt:i4>
      </vt:variant>
      <vt:variant>
        <vt:lpstr>슬라이드 제목</vt:lpstr>
      </vt:variant>
      <vt:variant>
        <vt:i4>12</vt:i4>
      </vt:variant>
    </vt:vector>
  </HeadingPairs>
  <TitlesOfParts>
    <vt:vector size="17" baseType="lpstr">
      <vt:lpstr>굴림</vt:lpstr>
      <vt:lpstr>맑은 고딕</vt:lpstr>
      <vt:lpstr>Arial</vt:lpstr>
      <vt:lpstr>Times New Roman</vt:lpstr>
      <vt:lpstr>802-11-Submission</vt:lpstr>
      <vt:lpstr>Performance Investigation on Partial OOK Follow-up</vt:lpstr>
      <vt:lpstr>Introduction</vt:lpstr>
      <vt:lpstr>Recap on Partial OOK Structures in [1]</vt:lpstr>
      <vt:lpstr>Simulation Assumption</vt:lpstr>
      <vt:lpstr>Simulation Results</vt:lpstr>
      <vt:lpstr>Simulation Results</vt:lpstr>
      <vt:lpstr>Discussion</vt:lpstr>
      <vt:lpstr>Straw Poll #1</vt:lpstr>
      <vt:lpstr>References</vt:lpstr>
      <vt:lpstr>Appendix</vt:lpstr>
      <vt:lpstr>Appendix</vt:lpstr>
      <vt:lpstr>Appendix</vt:lpstr>
    </vt:vector>
  </TitlesOfParts>
  <Company>LG Electronics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Information update procedure</dc:title>
  <dc:creator>Giwon Park</dc:creator>
  <cp:lastModifiedBy>박은성/선임연구원/차세대표준(연)ICS팀(esung.park@lge.com)</cp:lastModifiedBy>
  <cp:revision>3960</cp:revision>
  <cp:lastPrinted>2017-07-07T02:11:09Z</cp:lastPrinted>
  <dcterms:created xsi:type="dcterms:W3CDTF">2007-05-21T21:00:37Z</dcterms:created>
  <dcterms:modified xsi:type="dcterms:W3CDTF">2018-02-28T01:34:37Z</dcterms:modified>
</cp:coreProperties>
</file>