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799" r:id="rId3"/>
    <p:sldId id="803" r:id="rId4"/>
    <p:sldId id="805" r:id="rId5"/>
    <p:sldId id="800" r:id="rId6"/>
    <p:sldId id="804" r:id="rId7"/>
    <p:sldId id="807" r:id="rId8"/>
    <p:sldId id="806" r:id="rId9"/>
    <p:sldId id="808" r:id="rId10"/>
    <p:sldId id="812" r:id="rId11"/>
    <p:sldId id="814" r:id="rId12"/>
    <p:sldId id="801"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5034" autoAdjust="0"/>
  </p:normalViewPr>
  <p:slideViewPr>
    <p:cSldViewPr>
      <p:cViewPr varScale="1">
        <p:scale>
          <a:sx n="92" d="100"/>
          <a:sy n="92" d="100"/>
        </p:scale>
        <p:origin x="1170"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612620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802.11-18/0421r0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ny.chun@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s.choi@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182055" cy="276999"/>
          </a:xfrm>
        </p:spPr>
        <p:txBody>
          <a:bodyPr/>
          <a:lstStyle/>
          <a:p>
            <a:pPr>
              <a:defRPr/>
            </a:pPr>
            <a:r>
              <a:rPr lang="en-US" altLang="ko-KR" dirty="0" smtClean="0"/>
              <a:t>March 2018</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OOK Waveform </a:t>
            </a:r>
            <a:r>
              <a:rPr lang="en-US" altLang="ko-KR" smtClean="0">
                <a:solidFill>
                  <a:schemeClr val="tx1"/>
                </a:solidFill>
                <a:ea typeface="굴림" panose="020B0600000101010101" pitchFamily="50" charset="-127"/>
              </a:rPr>
              <a:t>Generation Follow-up</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2018-03-05</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520920244"/>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jiny.chun@lge.com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4"/>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to </a:t>
            </a:r>
            <a:r>
              <a:rPr lang="en-US" altLang="ko-KR" dirty="0"/>
              <a:t>the </a:t>
            </a:r>
            <a:r>
              <a:rPr lang="en-US" altLang="ko-KR" dirty="0" err="1"/>
              <a:t>TGba</a:t>
            </a:r>
            <a:r>
              <a:rPr lang="en-US" altLang="ko-KR" dirty="0"/>
              <a:t> SFD?</a:t>
            </a:r>
          </a:p>
          <a:p>
            <a:pPr lvl="1"/>
            <a:r>
              <a:rPr lang="en-US" altLang="ko-KR" dirty="0" smtClean="0"/>
              <a:t>The following sequences are examples of 7 length sequence used to generate 2us on-signal for the high data rate</a:t>
            </a:r>
          </a:p>
          <a:p>
            <a:pPr lvl="2"/>
            <a:r>
              <a:rPr lang="en-US" altLang="ko-KR" dirty="0"/>
              <a:t>[1, 1, 1, 0, -1, 1, -</a:t>
            </a:r>
            <a:r>
              <a:rPr lang="en-US" altLang="ko-KR" dirty="0" smtClean="0"/>
              <a:t>1]</a:t>
            </a:r>
          </a:p>
          <a:p>
            <a:pPr lvl="2"/>
            <a:r>
              <a:rPr lang="en-US" altLang="ko-KR" dirty="0" smtClean="0"/>
              <a:t>[</a:t>
            </a:r>
            <a:r>
              <a:rPr lang="en-US" altLang="ko-KR" dirty="0"/>
              <a:t>1+j, 1+j, 1+j, 0, -1-j, 1+j, -1-j</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232402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to </a:t>
            </a:r>
            <a:r>
              <a:rPr lang="en-US" altLang="ko-KR" dirty="0"/>
              <a:t>the </a:t>
            </a:r>
            <a:r>
              <a:rPr lang="en-US" altLang="ko-KR" dirty="0" err="1"/>
              <a:t>TGba</a:t>
            </a:r>
            <a:r>
              <a:rPr lang="en-US" altLang="ko-KR" dirty="0"/>
              <a:t> SFD?</a:t>
            </a:r>
          </a:p>
          <a:p>
            <a:pPr lvl="1"/>
            <a:r>
              <a:rPr lang="en-US" altLang="ko-KR" dirty="0"/>
              <a:t>The following </a:t>
            </a:r>
            <a:r>
              <a:rPr lang="en-US" altLang="ko-KR" dirty="0" smtClean="0"/>
              <a:t>sequences are examples </a:t>
            </a:r>
            <a:r>
              <a:rPr lang="en-US" altLang="ko-KR" dirty="0"/>
              <a:t>of </a:t>
            </a:r>
            <a:r>
              <a:rPr lang="en-US" altLang="ko-KR" dirty="0" smtClean="0"/>
              <a:t>13 </a:t>
            </a:r>
            <a:r>
              <a:rPr lang="en-US" altLang="ko-KR" dirty="0"/>
              <a:t>length sequence used to </a:t>
            </a:r>
            <a:r>
              <a:rPr lang="en-US" altLang="ko-KR" dirty="0" smtClean="0"/>
              <a:t>generate 4us on-signal for the high data rate</a:t>
            </a:r>
          </a:p>
          <a:p>
            <a:pPr lvl="2"/>
            <a:r>
              <a:rPr lang="en-US" altLang="ko-KR" dirty="0"/>
              <a:t>[1, 1, 1, -1, -1, -1, 0, -1, 1, -1, -1, 1, -1</a:t>
            </a:r>
            <a:r>
              <a:rPr lang="en-US" altLang="ko-KR" dirty="0" smtClean="0"/>
              <a:t>]</a:t>
            </a:r>
          </a:p>
          <a:p>
            <a:pPr lvl="2"/>
            <a:r>
              <a:rPr lang="en-US" altLang="ko-KR" dirty="0"/>
              <a:t>[1+j, 1+j, 1+j, -1-j, -1-j, -1-j, 0, -1-j, 1+j, -1-j, -1-j, 1+j, -</a:t>
            </a:r>
            <a:r>
              <a:rPr lang="en-US" altLang="ko-KR" dirty="0" smtClean="0"/>
              <a:t>1-j]</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717138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smtClean="0"/>
              <a:t>[1] </a:t>
            </a:r>
            <a:r>
              <a:rPr lang="en-US" altLang="ko-KR" dirty="0"/>
              <a:t>IEEE </a:t>
            </a:r>
            <a:r>
              <a:rPr lang="en-US" altLang="ko-KR" dirty="0" smtClean="0"/>
              <a:t>802.11-18/0072r0 OOK Waveform Generation</a:t>
            </a:r>
          </a:p>
          <a:p>
            <a:pPr marL="0" indent="0">
              <a:buNone/>
            </a:pPr>
            <a:r>
              <a:rPr lang="en-US" altLang="ko-KR" dirty="0" smtClean="0"/>
              <a:t>[2] IEEE 802.11-18/0097r0 2us OOK Pulse for High Rate</a:t>
            </a:r>
          </a:p>
          <a:p>
            <a:pPr marL="0" indent="0">
              <a:buNone/>
            </a:pPr>
            <a:r>
              <a:rPr lang="en-US" altLang="ko-KR" dirty="0" smtClean="0"/>
              <a:t>[3] IEEE 802.11-18/0143r2 OOK Symbol Design</a:t>
            </a:r>
          </a:p>
          <a:p>
            <a:pPr marL="0" indent="0">
              <a:buNone/>
            </a:pPr>
            <a:r>
              <a:rPr lang="en-US" altLang="ko-KR" dirty="0" smtClean="0"/>
              <a:t>[4] IEEE 802.11-18/0156r4 Waveform Design for SYNC Field</a:t>
            </a:r>
          </a:p>
          <a:p>
            <a:pPr marL="0" indent="0">
              <a:buNone/>
            </a:pPr>
            <a:r>
              <a:rPr lang="en-US" altLang="ko-KR" dirty="0" smtClean="0"/>
              <a:t>[5] IEEE 802.11-17/0326r0 WUR Phase Noise Model Follow-Up</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7572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600" dirty="0" smtClean="0"/>
              <a:t>In [1], 2us and 4us on-signal generation methods were proposed for high and low data rates, respectively</a:t>
            </a:r>
          </a:p>
          <a:p>
            <a:pPr lvl="1"/>
            <a:r>
              <a:rPr lang="en-US" altLang="ko-KR" sz="1400" dirty="0"/>
              <a:t>64 point (or 32 point) IFFT based method with </a:t>
            </a:r>
            <a:r>
              <a:rPr lang="en-US" altLang="ko-KR" sz="1400" dirty="0" smtClean="0"/>
              <a:t>7 length sequence and Masking based method with 13 length sequence for 2us on-signal generation</a:t>
            </a:r>
          </a:p>
          <a:p>
            <a:pPr lvl="1"/>
            <a:r>
              <a:rPr lang="en-US" altLang="ko-KR" sz="1400" dirty="0" smtClean="0"/>
              <a:t>64 point IFFT based method with 13 length sequence for 4us on-signal generation</a:t>
            </a:r>
          </a:p>
          <a:p>
            <a:r>
              <a:rPr lang="en-US" altLang="ko-KR" sz="1600" dirty="0" smtClean="0"/>
              <a:t>The authors of [2] verified </a:t>
            </a:r>
            <a:r>
              <a:rPr lang="en-US" altLang="ko-KR" sz="1600" dirty="0"/>
              <a:t>PER varies according to the 7 length </a:t>
            </a:r>
            <a:r>
              <a:rPr lang="en-US" altLang="ko-KR" sz="1600" dirty="0" smtClean="0"/>
              <a:t>sequence and the 32 point IFFT based method can be better than the masking based method in terms of PER</a:t>
            </a:r>
          </a:p>
          <a:p>
            <a:r>
              <a:rPr lang="en-US" altLang="ko-KR" sz="1600" dirty="0" smtClean="0"/>
              <a:t>The </a:t>
            </a:r>
            <a:r>
              <a:rPr lang="en-US" altLang="ko-KR" sz="1600" dirty="0"/>
              <a:t>authors </a:t>
            </a:r>
            <a:r>
              <a:rPr lang="en-US" altLang="ko-KR" sz="1600" dirty="0" smtClean="0"/>
              <a:t>of [</a:t>
            </a:r>
            <a:r>
              <a:rPr lang="en-US" altLang="ko-KR" sz="1600" dirty="0"/>
              <a:t>3</a:t>
            </a:r>
            <a:r>
              <a:rPr lang="en-US" altLang="ko-KR" sz="1600" dirty="0" smtClean="0"/>
              <a:t>] verified OOK symbols </a:t>
            </a:r>
            <a:r>
              <a:rPr lang="en-US" altLang="ko-KR" sz="1600" smtClean="0"/>
              <a:t>with </a:t>
            </a:r>
            <a:r>
              <a:rPr lang="en-US" altLang="ko-KR" sz="1600" smtClean="0"/>
              <a:t>low </a:t>
            </a:r>
            <a:r>
              <a:rPr lang="en-US" altLang="ko-KR" sz="1600" dirty="0" smtClean="0"/>
              <a:t>PAPR have good performance</a:t>
            </a:r>
          </a:p>
          <a:p>
            <a:r>
              <a:rPr lang="en-US" altLang="ko-KR" sz="1600" dirty="0" smtClean="0"/>
              <a:t>In [4], a high modulation level (256 QAM) was used for coefficients of 13 length sequence</a:t>
            </a:r>
          </a:p>
          <a:p>
            <a:r>
              <a:rPr lang="en-US" altLang="ko-KR" sz="1600" dirty="0" smtClean="0"/>
              <a:t>In this contribution, we consider the following methods</a:t>
            </a:r>
          </a:p>
          <a:p>
            <a:pPr lvl="1"/>
            <a:r>
              <a:rPr lang="en-US" altLang="ko-KR" sz="1400" dirty="0" smtClean="0"/>
              <a:t>64 point IFFT based method with 7 length sequence for 2us on-signal generation</a:t>
            </a:r>
          </a:p>
          <a:p>
            <a:pPr lvl="1"/>
            <a:r>
              <a:rPr lang="en-US" altLang="ko-KR" sz="1400" dirty="0" smtClean="0"/>
              <a:t>64 point IFFT based method with 13 length sequence for 4us on-signal generation</a:t>
            </a:r>
          </a:p>
          <a:p>
            <a:r>
              <a:rPr lang="en-US" altLang="ko-KR" sz="1600" dirty="0" smtClean="0"/>
              <a:t>We investigate performance for high and low data rates by applying various modulation levels to the coefficients of 7 and 13 length sequences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04821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for 7 / 13 Length Sequences (1/2)</a:t>
            </a:r>
            <a:endParaRPr lang="ko-KR" altLang="en-US"/>
          </a:p>
        </p:txBody>
      </p:sp>
      <p:sp>
        <p:nvSpPr>
          <p:cNvPr id="3" name="내용 개체 틀 2"/>
          <p:cNvSpPr>
            <a:spLocks noGrp="1"/>
          </p:cNvSpPr>
          <p:nvPr>
            <p:ph idx="1"/>
          </p:nvPr>
        </p:nvSpPr>
        <p:spPr/>
        <p:txBody>
          <a:bodyPr/>
          <a:lstStyle/>
          <a:p>
            <a:r>
              <a:rPr lang="en-US" altLang="ko-KR" sz="2000" dirty="0" smtClean="0"/>
              <a:t>We consider modulation levels used in 11ac to build up sequences</a:t>
            </a:r>
          </a:p>
          <a:p>
            <a:pPr lvl="1"/>
            <a:r>
              <a:rPr lang="en-US" altLang="ko-KR" sz="1800" dirty="0" smtClean="0"/>
              <a:t>BPSK, QPSK, 16QAM, 64QAM, 256 QAM</a:t>
            </a:r>
          </a:p>
          <a:p>
            <a:r>
              <a:rPr lang="en-US" altLang="ko-KR" sz="2000" dirty="0"/>
              <a:t>T</a:t>
            </a:r>
            <a:r>
              <a:rPr lang="en-US" altLang="ko-KR" sz="2000" dirty="0" smtClean="0"/>
              <a:t>wo approaches are applied to select coefficients</a:t>
            </a:r>
          </a:p>
          <a:p>
            <a:pPr lvl="1"/>
            <a:r>
              <a:rPr lang="en-US" altLang="ko-KR" sz="1800" dirty="0" smtClean="0"/>
              <a:t>Approach 1 : Random approach</a:t>
            </a:r>
          </a:p>
          <a:p>
            <a:pPr lvl="1"/>
            <a:r>
              <a:rPr lang="en-US" altLang="ko-KR" sz="1800" dirty="0" smtClean="0"/>
              <a:t>Approach 2 : PAPR minimization approach</a:t>
            </a:r>
          </a:p>
          <a:p>
            <a:r>
              <a:rPr lang="en-US" altLang="ko-KR" sz="2000" dirty="0"/>
              <a:t>T</a:t>
            </a:r>
            <a:r>
              <a:rPr lang="en-US" altLang="ko-KR" sz="2000" dirty="0" smtClean="0"/>
              <a:t>wo options are employed for PAPR minimization approach</a:t>
            </a:r>
          </a:p>
          <a:p>
            <a:pPr lvl="1"/>
            <a:r>
              <a:rPr lang="en-US" altLang="ko-KR" sz="1800" dirty="0" smtClean="0"/>
              <a:t>Option 1 : exhaustive search</a:t>
            </a:r>
          </a:p>
          <a:p>
            <a:pPr lvl="1"/>
            <a:r>
              <a:rPr lang="en-US" altLang="ko-KR" sz="1800" dirty="0" smtClean="0"/>
              <a:t>Option 2 : fix one coefficient, then add next one coefficient which minimizes PAPR and repeat </a:t>
            </a:r>
            <a:r>
              <a:rPr lang="en-US" altLang="ko-KR" dirty="0" smtClean="0"/>
              <a:t>until sequences are constructed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604411791"/>
              </p:ext>
            </p:extLst>
          </p:nvPr>
        </p:nvGraphicFramePr>
        <p:xfrm>
          <a:off x="876299" y="4953000"/>
          <a:ext cx="7391401" cy="1005840"/>
        </p:xfrm>
        <a:graphic>
          <a:graphicData uri="http://schemas.openxmlformats.org/drawingml/2006/table">
            <a:tbl>
              <a:tblPr firstRow="1" bandRow="1">
                <a:tableStyleId>{5940675A-B579-460E-94D1-54222C63F5DA}</a:tableStyleId>
              </a:tblPr>
              <a:tblGrid>
                <a:gridCol w="2053167"/>
                <a:gridCol w="2669117"/>
                <a:gridCol w="2669117"/>
              </a:tblGrid>
              <a:tr h="0">
                <a:tc>
                  <a:txBody>
                    <a:bodyPr/>
                    <a:lstStyle/>
                    <a:p>
                      <a:pPr algn="ctr" latinLnBrk="1"/>
                      <a:endParaRPr lang="ko-KR" altLang="en-US" sz="1600" dirty="0"/>
                    </a:p>
                  </a:txBody>
                  <a:tcPr anchor="ctr"/>
                </a:tc>
                <a:tc>
                  <a:txBody>
                    <a:bodyPr/>
                    <a:lstStyle/>
                    <a:p>
                      <a:pPr algn="ctr" latinLnBrk="1"/>
                      <a:r>
                        <a:rPr lang="en-US" altLang="ko-KR" sz="1600" dirty="0" smtClean="0"/>
                        <a:t>Option 1</a:t>
                      </a:r>
                      <a:endParaRPr lang="ko-KR" altLang="en-US" sz="1600" dirty="0"/>
                    </a:p>
                  </a:txBody>
                  <a:tcPr anchor="ctr"/>
                </a:tc>
                <a:tc>
                  <a:txBody>
                    <a:bodyPr/>
                    <a:lstStyle/>
                    <a:p>
                      <a:pPr algn="ctr" latinLnBrk="1"/>
                      <a:r>
                        <a:rPr lang="en-US" altLang="ko-KR" sz="1600" dirty="0" smtClean="0"/>
                        <a:t>Option 2</a:t>
                      </a:r>
                      <a:endParaRPr lang="ko-KR" altLang="en-US" sz="1600" dirty="0"/>
                    </a:p>
                  </a:txBody>
                  <a:tcPr anchor="ctr"/>
                </a:tc>
              </a:tr>
              <a:tr h="0">
                <a:tc>
                  <a:txBody>
                    <a:bodyPr/>
                    <a:lstStyle/>
                    <a:p>
                      <a:pPr algn="ctr" latinLnBrk="1"/>
                      <a:r>
                        <a:rPr lang="en-US" altLang="ko-KR" sz="1600" dirty="0" smtClean="0"/>
                        <a:t>7</a:t>
                      </a:r>
                      <a:r>
                        <a:rPr lang="en-US" altLang="ko-KR" sz="1600" baseline="0" dirty="0" smtClean="0"/>
                        <a:t> length sequence</a:t>
                      </a:r>
                      <a:endParaRPr lang="ko-KR" altLang="en-US" sz="1600"/>
                    </a:p>
                  </a:txBody>
                  <a:tcPr anchor="ctr"/>
                </a:tc>
                <a:tc>
                  <a:txBody>
                    <a:bodyPr/>
                    <a:lstStyle/>
                    <a:p>
                      <a:pPr algn="ctr" latinLnBrk="1"/>
                      <a:r>
                        <a:rPr lang="en-US" altLang="ko-KR" sz="1600" dirty="0" smtClean="0"/>
                        <a:t>BPSK, QPSK, 16QAM</a:t>
                      </a:r>
                      <a:endParaRPr lang="ko-KR" altLang="en-US" sz="1600"/>
                    </a:p>
                  </a:txBody>
                  <a:tcPr anchor="ctr"/>
                </a:tc>
                <a:tc>
                  <a:txBody>
                    <a:bodyPr/>
                    <a:lstStyle/>
                    <a:p>
                      <a:pPr algn="ctr" latinLnBrk="1"/>
                      <a:r>
                        <a:rPr lang="en-US" altLang="ko-KR" sz="1600" dirty="0" smtClean="0"/>
                        <a:t>64QAM,</a:t>
                      </a:r>
                      <a:r>
                        <a:rPr lang="en-US" altLang="ko-KR" sz="1600" baseline="0" dirty="0" smtClean="0"/>
                        <a:t> 256QAM</a:t>
                      </a:r>
                      <a:endParaRPr lang="ko-KR" altLang="en-US" sz="1600" dirty="0"/>
                    </a:p>
                  </a:txBody>
                  <a:tcPr anchor="ctr"/>
                </a:tc>
              </a:tr>
              <a:tr h="0">
                <a:tc>
                  <a:txBody>
                    <a:bodyPr/>
                    <a:lstStyle/>
                    <a:p>
                      <a:pPr algn="ctr" latinLnBrk="1"/>
                      <a:r>
                        <a:rPr lang="en-US" altLang="ko-KR" sz="1600" dirty="0" smtClean="0"/>
                        <a:t>13 length</a:t>
                      </a:r>
                      <a:r>
                        <a:rPr lang="en-US" altLang="ko-KR" sz="1600" baseline="0" dirty="0" smtClean="0"/>
                        <a:t> sequence</a:t>
                      </a:r>
                      <a:endParaRPr lang="ko-KR" altLang="en-US" sz="16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BPSK, QPSK</a:t>
                      </a:r>
                      <a:endParaRPr lang="ko-KR" altLang="en-US" sz="16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16QAM, </a:t>
                      </a:r>
                      <a:r>
                        <a:rPr lang="en-US" altLang="ko-KR" sz="1600" dirty="0" smtClean="0"/>
                        <a:t>64QAM,</a:t>
                      </a:r>
                      <a:r>
                        <a:rPr lang="en-US" altLang="ko-KR" sz="1600" baseline="0" dirty="0" smtClean="0"/>
                        <a:t> 256QAM</a:t>
                      </a:r>
                      <a:endParaRPr lang="ko-KR" altLang="en-US" sz="1600" dirty="0"/>
                    </a:p>
                  </a:txBody>
                  <a:tcPr anchor="ctr"/>
                </a:tc>
              </a:tr>
            </a:tbl>
          </a:graphicData>
        </a:graphic>
      </p:graphicFrame>
    </p:spTree>
    <p:extLst>
      <p:ext uri="{BB962C8B-B14F-4D97-AF65-F5344CB8AC3E}">
        <p14:creationId xmlns:p14="http://schemas.microsoft.com/office/powerpoint/2010/main" val="327949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Design </a:t>
            </a:r>
            <a:r>
              <a:rPr lang="en-US" altLang="ko-KR" dirty="0" smtClean="0"/>
              <a:t>for </a:t>
            </a:r>
            <a:r>
              <a:rPr lang="en-US" altLang="ko-KR" dirty="0"/>
              <a:t>7 / 13 Length Sequences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lstStyle/>
          <a:p>
            <a:r>
              <a:rPr lang="en-US" altLang="ko-KR" sz="1800" dirty="0" smtClean="0"/>
              <a:t>7 length sequence for approach 2</a:t>
            </a:r>
          </a:p>
          <a:p>
            <a:pPr lvl="1"/>
            <a:r>
              <a:rPr lang="en-US" altLang="ko-KR" sz="1600" dirty="0" smtClean="0"/>
              <a:t>BPSK : [1, 1, 1, 0, -1, 1, -1] (PAPR : 2.2377dB)</a:t>
            </a:r>
          </a:p>
          <a:p>
            <a:pPr lvl="1"/>
            <a:r>
              <a:rPr lang="en-US" altLang="ko-KR" sz="1600" dirty="0" smtClean="0"/>
              <a:t>QPSK : [1+j, 1+j, 1+j, 0, -1-j, 1+j, -1-j] </a:t>
            </a:r>
            <a:r>
              <a:rPr lang="en-US" altLang="ko-KR" sz="1600" dirty="0"/>
              <a:t>(PAPR : 2.2377dB)</a:t>
            </a:r>
            <a:endParaRPr lang="en-US" altLang="ko-KR" sz="1600" dirty="0" smtClean="0"/>
          </a:p>
          <a:p>
            <a:pPr lvl="1"/>
            <a:r>
              <a:rPr lang="en-US" altLang="ko-KR" sz="1600" dirty="0" smtClean="0"/>
              <a:t>16QAM : </a:t>
            </a:r>
            <a:r>
              <a:rPr lang="en-US" altLang="ko-KR" sz="1600" dirty="0"/>
              <a:t>[1+j, </a:t>
            </a:r>
            <a:r>
              <a:rPr lang="en-US" altLang="ko-KR" sz="1600" dirty="0" smtClean="0"/>
              <a:t>3+j</a:t>
            </a:r>
            <a:r>
              <a:rPr lang="en-US" altLang="ko-KR" sz="1600" dirty="0"/>
              <a:t>, </a:t>
            </a:r>
            <a:r>
              <a:rPr lang="en-US" altLang="ko-KR" sz="1600" dirty="0" smtClean="0"/>
              <a:t>3-j</a:t>
            </a:r>
            <a:r>
              <a:rPr lang="en-US" altLang="ko-KR" sz="1600" dirty="0"/>
              <a:t>, 0, -</a:t>
            </a:r>
            <a:r>
              <a:rPr lang="en-US" altLang="ko-KR" sz="1600" dirty="0" smtClean="0"/>
              <a:t>1+3j</a:t>
            </a:r>
            <a:r>
              <a:rPr lang="en-US" altLang="ko-KR" sz="1600" dirty="0"/>
              <a:t>, </a:t>
            </a:r>
            <a:r>
              <a:rPr lang="en-US" altLang="ko-KR" sz="1600" dirty="0" smtClean="0"/>
              <a:t>-1-3j</a:t>
            </a:r>
            <a:r>
              <a:rPr lang="en-US" altLang="ko-KR" sz="1600" dirty="0"/>
              <a:t>, </a:t>
            </a:r>
            <a:r>
              <a:rPr lang="en-US" altLang="ko-KR" sz="1600" dirty="0" smtClean="0"/>
              <a:t>1+j</a:t>
            </a:r>
            <a:r>
              <a:rPr lang="en-US" altLang="ko-KR" sz="1600" dirty="0"/>
              <a:t>] (PAPR : </a:t>
            </a:r>
            <a:r>
              <a:rPr lang="en-US" altLang="ko-KR" sz="1600" dirty="0" smtClean="0"/>
              <a:t>0.7329dB</a:t>
            </a:r>
            <a:r>
              <a:rPr lang="en-US" altLang="ko-KR" sz="1600" dirty="0"/>
              <a:t>)</a:t>
            </a:r>
            <a:endParaRPr lang="en-US" altLang="ko-KR" sz="1600" dirty="0" smtClean="0"/>
          </a:p>
          <a:p>
            <a:pPr lvl="1"/>
            <a:r>
              <a:rPr lang="en-US" altLang="ko-KR" sz="1600" dirty="0" smtClean="0"/>
              <a:t>64QAM : [7+7j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0, -</a:t>
            </a:r>
            <a:r>
              <a:rPr lang="en-US" altLang="ko-KR" sz="1600" dirty="0" smtClean="0"/>
              <a:t>1-j</a:t>
            </a:r>
            <a:r>
              <a:rPr lang="en-US" altLang="ko-KR" sz="1600" dirty="0"/>
              <a:t>, -</a:t>
            </a:r>
            <a:r>
              <a:rPr lang="en-US" altLang="ko-KR" sz="1600" dirty="0" smtClean="0"/>
              <a:t>1+j</a:t>
            </a:r>
            <a:r>
              <a:rPr lang="en-US" altLang="ko-KR" sz="1600" dirty="0"/>
              <a:t>, 1+j] (PAPR : </a:t>
            </a:r>
            <a:r>
              <a:rPr lang="en-US" altLang="ko-KR" sz="1600" dirty="0" smtClean="0"/>
              <a:t>1.4432dB</a:t>
            </a:r>
            <a:r>
              <a:rPr lang="en-US" altLang="ko-KR" sz="1600" dirty="0"/>
              <a:t>)</a:t>
            </a:r>
            <a:endParaRPr lang="en-US" altLang="ko-KR" sz="1600" dirty="0" smtClean="0"/>
          </a:p>
          <a:p>
            <a:pPr lvl="1"/>
            <a:r>
              <a:rPr lang="en-US" altLang="ko-KR" sz="1600" dirty="0" smtClean="0"/>
              <a:t>256QAM : [15+15j</a:t>
            </a:r>
            <a:r>
              <a:rPr lang="en-US" altLang="ko-KR" sz="1600" dirty="0"/>
              <a:t>, -1+j, 1+j, 0, -1-j, -1+j, 1+j] (PAPR : </a:t>
            </a:r>
            <a:r>
              <a:rPr lang="en-US" altLang="ko-KR" sz="1600" dirty="0" smtClean="0"/>
              <a:t>0.8123dB)</a:t>
            </a:r>
          </a:p>
          <a:p>
            <a:r>
              <a:rPr lang="en-US" altLang="ko-KR" sz="1800" dirty="0" smtClean="0"/>
              <a:t>13 length sequence for approach 2</a:t>
            </a:r>
          </a:p>
          <a:p>
            <a:pPr lvl="1"/>
            <a:r>
              <a:rPr lang="en-US" altLang="ko-KR" sz="1600" dirty="0"/>
              <a:t>BPSK : [1, 1, 1</a:t>
            </a:r>
            <a:r>
              <a:rPr lang="en-US" altLang="ko-KR" sz="1600" dirty="0" smtClean="0"/>
              <a:t>, -1, -1, -1, 0</a:t>
            </a:r>
            <a:r>
              <a:rPr lang="en-US" altLang="ko-KR" sz="1600" dirty="0"/>
              <a:t>, -1, 1, -</a:t>
            </a:r>
            <a:r>
              <a:rPr lang="en-US" altLang="ko-KR" sz="1600" dirty="0" smtClean="0"/>
              <a:t>1, -1, 1, -1] </a:t>
            </a:r>
            <a:r>
              <a:rPr lang="en-US" altLang="ko-KR" sz="1600" dirty="0"/>
              <a:t>(PAPR : </a:t>
            </a:r>
            <a:r>
              <a:rPr lang="en-US" altLang="ko-KR" sz="1600" dirty="0" smtClean="0"/>
              <a:t>2.0589dB)</a:t>
            </a:r>
            <a:endParaRPr lang="en-US" altLang="ko-KR" sz="1600" dirty="0"/>
          </a:p>
          <a:p>
            <a:pPr lvl="1"/>
            <a:r>
              <a:rPr lang="en-US" altLang="ko-KR" sz="1600" dirty="0"/>
              <a:t>QPSK </a:t>
            </a:r>
            <a:r>
              <a:rPr lang="en-US" altLang="ko-KR" sz="1600" dirty="0" smtClean="0"/>
              <a:t>: [1+j, 1+j, 1+j, -1-j, -1-j, -1-j, 0, -1-j, 1+j, -1-j, -1-j, 1+j, -1-j] </a:t>
            </a:r>
            <a:r>
              <a:rPr lang="en-US" altLang="ko-KR" sz="1600" dirty="0"/>
              <a:t>(PAPR : 2.0589dB)</a:t>
            </a:r>
          </a:p>
          <a:p>
            <a:pPr lvl="1"/>
            <a:r>
              <a:rPr lang="en-US" altLang="ko-KR" sz="1600" dirty="0"/>
              <a:t>16QAM : [</a:t>
            </a:r>
            <a:r>
              <a:rPr lang="en-US" altLang="ko-KR" sz="1600" dirty="0" smtClean="0"/>
              <a:t>1+3j</a:t>
            </a:r>
            <a:r>
              <a:rPr lang="en-US" altLang="ko-KR" sz="1600" dirty="0"/>
              <a:t>, 1+j, </a:t>
            </a:r>
            <a:r>
              <a:rPr lang="en-US" altLang="ko-KR" sz="1600" dirty="0" smtClean="0"/>
              <a:t>-1-j</a:t>
            </a:r>
            <a:r>
              <a:rPr lang="en-US" altLang="ko-KR" sz="1600" dirty="0"/>
              <a:t>, </a:t>
            </a:r>
            <a:r>
              <a:rPr lang="en-US" altLang="ko-KR" sz="1600" dirty="0" smtClean="0"/>
              <a:t>3+j</a:t>
            </a:r>
            <a:r>
              <a:rPr lang="en-US" altLang="ko-KR" sz="1600" dirty="0"/>
              <a:t>, </a:t>
            </a:r>
            <a:r>
              <a:rPr lang="en-US" altLang="ko-KR" sz="1600" dirty="0" smtClean="0"/>
              <a:t>1+j</a:t>
            </a:r>
            <a:r>
              <a:rPr lang="en-US" altLang="ko-KR" sz="1600" dirty="0"/>
              <a:t>, </a:t>
            </a:r>
            <a:r>
              <a:rPr lang="en-US" altLang="ko-KR" sz="1600" dirty="0" smtClean="0"/>
              <a:t>1-3j</a:t>
            </a:r>
            <a:r>
              <a:rPr lang="en-US" altLang="ko-KR" sz="1600" dirty="0"/>
              <a:t>, 0, </a:t>
            </a:r>
            <a:r>
              <a:rPr lang="en-US" altLang="ko-KR" sz="1600" dirty="0" smtClean="0"/>
              <a:t>1+j</a:t>
            </a:r>
            <a:r>
              <a:rPr lang="en-US" altLang="ko-KR" sz="1600" dirty="0"/>
              <a:t>, </a:t>
            </a:r>
            <a:r>
              <a:rPr lang="en-US" altLang="ko-KR" sz="1600" dirty="0" smtClean="0"/>
              <a:t>1+3j</a:t>
            </a:r>
            <a:r>
              <a:rPr lang="en-US" altLang="ko-KR" sz="1600" dirty="0"/>
              <a:t>, -</a:t>
            </a:r>
            <a:r>
              <a:rPr lang="en-US" altLang="ko-KR" sz="1600" dirty="0" smtClean="0"/>
              <a:t>1+3j</a:t>
            </a:r>
            <a:r>
              <a:rPr lang="en-US" altLang="ko-KR" sz="1600" dirty="0"/>
              <a:t>, </a:t>
            </a:r>
            <a:r>
              <a:rPr lang="en-US" altLang="ko-KR" sz="1600" dirty="0" smtClean="0"/>
              <a:t>1-j</a:t>
            </a:r>
            <a:r>
              <a:rPr lang="en-US" altLang="ko-KR" sz="1600" dirty="0"/>
              <a:t>, </a:t>
            </a:r>
            <a:r>
              <a:rPr lang="en-US" altLang="ko-KR" sz="1600" dirty="0" smtClean="0"/>
              <a:t>-3+j</a:t>
            </a:r>
            <a:r>
              <a:rPr lang="en-US" altLang="ko-KR" sz="1600" dirty="0"/>
              <a:t>, </a:t>
            </a:r>
            <a:r>
              <a:rPr lang="en-US" altLang="ko-KR" sz="1600" dirty="0" smtClean="0"/>
              <a:t>1-j</a:t>
            </a:r>
            <a:r>
              <a:rPr lang="en-US" altLang="ko-KR" sz="1600" dirty="0"/>
              <a:t>] (PAPR : </a:t>
            </a:r>
            <a:r>
              <a:rPr lang="en-US" altLang="ko-KR" sz="1600" dirty="0" smtClean="0"/>
              <a:t>3.2936dB)</a:t>
            </a:r>
            <a:endParaRPr lang="en-US" altLang="ko-KR" sz="1600" dirty="0"/>
          </a:p>
          <a:p>
            <a:pPr lvl="1"/>
            <a:r>
              <a:rPr lang="en-US" altLang="ko-KR" sz="1600" dirty="0"/>
              <a:t>64QAM : </a:t>
            </a:r>
            <a:r>
              <a:rPr lang="en-US" altLang="ko-KR" sz="1600" dirty="0" smtClean="0"/>
              <a:t>[7+7j</a:t>
            </a:r>
            <a:r>
              <a:rPr lang="en-US" altLang="ko-KR" sz="1600" dirty="0"/>
              <a:t>, </a:t>
            </a:r>
            <a:r>
              <a:rPr lang="en-US" altLang="ko-KR" sz="1600" dirty="0" smtClean="0"/>
              <a:t>-1-j</a:t>
            </a:r>
            <a:r>
              <a:rPr lang="en-US" altLang="ko-KR" sz="1600" dirty="0"/>
              <a:t>, -1-j,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0,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a:t>
            </a:r>
            <a:r>
              <a:rPr lang="en-US" altLang="ko-KR" sz="1600" dirty="0" smtClean="0"/>
              <a:t>1+j</a:t>
            </a:r>
            <a:r>
              <a:rPr lang="en-US" altLang="ko-KR" sz="1600" dirty="0"/>
              <a:t>] (PAPR : </a:t>
            </a:r>
            <a:r>
              <a:rPr lang="en-US" altLang="ko-KR" sz="1600" dirty="0" smtClean="0"/>
              <a:t>2.4671dB)</a:t>
            </a:r>
            <a:endParaRPr lang="en-US" altLang="ko-KR" sz="1600" dirty="0"/>
          </a:p>
          <a:p>
            <a:pPr lvl="1"/>
            <a:r>
              <a:rPr lang="en-US" altLang="ko-KR" sz="1600" dirty="0"/>
              <a:t>256QAM : </a:t>
            </a:r>
            <a:r>
              <a:rPr lang="en-US" altLang="ko-KR" sz="1600" dirty="0" smtClean="0"/>
              <a:t>[15+15j</a:t>
            </a:r>
            <a:r>
              <a:rPr lang="en-US" altLang="ko-KR" sz="1600" dirty="0"/>
              <a:t>, </a:t>
            </a:r>
            <a:r>
              <a:rPr lang="en-US" altLang="ko-KR" sz="1600" dirty="0" smtClean="0"/>
              <a:t>1+j</a:t>
            </a:r>
            <a:r>
              <a:rPr lang="en-US" altLang="ko-KR" sz="1600" dirty="0"/>
              <a:t>, -1-j, </a:t>
            </a:r>
            <a:r>
              <a:rPr lang="en-US" altLang="ko-KR" sz="1600" dirty="0" smtClean="0"/>
              <a:t>1+j</a:t>
            </a:r>
            <a:r>
              <a:rPr lang="en-US" altLang="ko-KR" sz="1600" dirty="0"/>
              <a:t>, -1-j, </a:t>
            </a:r>
            <a:r>
              <a:rPr lang="en-US" altLang="ko-KR" sz="1600" dirty="0" smtClean="0"/>
              <a:t>1+j</a:t>
            </a:r>
            <a:r>
              <a:rPr lang="en-US" altLang="ko-KR" sz="1600" dirty="0"/>
              <a:t>, 0, </a:t>
            </a:r>
            <a:r>
              <a:rPr lang="en-US" altLang="ko-KR" sz="1600" dirty="0" smtClean="0"/>
              <a:t>1+j</a:t>
            </a:r>
            <a:r>
              <a:rPr lang="en-US" altLang="ko-KR" sz="1600" dirty="0"/>
              <a:t>, -1-j, </a:t>
            </a:r>
            <a:r>
              <a:rPr lang="en-US" altLang="ko-KR" sz="1600" dirty="0" smtClean="0"/>
              <a:t>1+j</a:t>
            </a:r>
            <a:r>
              <a:rPr lang="en-US" altLang="ko-KR" sz="1600" dirty="0"/>
              <a:t>, -1-j, </a:t>
            </a:r>
            <a:r>
              <a:rPr lang="en-US" altLang="ko-KR" sz="1600" dirty="0" smtClean="0"/>
              <a:t>1+j</a:t>
            </a:r>
            <a:r>
              <a:rPr lang="en-US" altLang="ko-KR" sz="1600" dirty="0"/>
              <a:t>, </a:t>
            </a:r>
            <a:r>
              <a:rPr lang="en-US" altLang="ko-KR" sz="1600" dirty="0" smtClean="0"/>
              <a:t>-1-j</a:t>
            </a:r>
            <a:r>
              <a:rPr lang="en-US" altLang="ko-KR" sz="1600" dirty="0"/>
              <a:t>] (PAPR : </a:t>
            </a:r>
            <a:r>
              <a:rPr lang="en-US" altLang="ko-KR" sz="1600" dirty="0" smtClean="0"/>
              <a:t>1.3904dB</a:t>
            </a:r>
            <a:r>
              <a:rPr lang="en-US" altLang="ko-KR" sz="1600" dirty="0"/>
              <a:t>)</a:t>
            </a:r>
          </a:p>
          <a:p>
            <a:pPr lvl="1"/>
            <a:endParaRPr lang="en-US" altLang="ko-KR" sz="1600" dirty="0"/>
          </a:p>
          <a:p>
            <a:pPr lvl="1"/>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오른쪽 중괄호 6"/>
          <p:cNvSpPr/>
          <p:nvPr/>
        </p:nvSpPr>
        <p:spPr bwMode="auto">
          <a:xfrm>
            <a:off x="6858000" y="2057400"/>
            <a:ext cx="45719" cy="83820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6903719" y="2338000"/>
            <a:ext cx="914400" cy="276999"/>
          </a:xfrm>
          <a:prstGeom prst="rect">
            <a:avLst/>
          </a:prstGeom>
          <a:noFill/>
        </p:spPr>
        <p:txBody>
          <a:bodyPr wrap="square" rtlCol="0">
            <a:spAutoFit/>
          </a:bodyPr>
          <a:lstStyle/>
          <a:p>
            <a:r>
              <a:rPr lang="en-US" altLang="ko-KR" dirty="0" smtClean="0"/>
              <a:t>Option 1</a:t>
            </a:r>
            <a:endParaRPr lang="ko-KR" altLang="en-US"/>
          </a:p>
        </p:txBody>
      </p:sp>
      <p:sp>
        <p:nvSpPr>
          <p:cNvPr id="9" name="오른쪽 중괄호 8"/>
          <p:cNvSpPr/>
          <p:nvPr/>
        </p:nvSpPr>
        <p:spPr bwMode="auto">
          <a:xfrm>
            <a:off x="7288876" y="3036908"/>
            <a:ext cx="45719" cy="392092"/>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7319356" y="3094454"/>
            <a:ext cx="788324" cy="276999"/>
          </a:xfrm>
          <a:prstGeom prst="rect">
            <a:avLst/>
          </a:prstGeom>
          <a:noFill/>
        </p:spPr>
        <p:txBody>
          <a:bodyPr wrap="square" rtlCol="0">
            <a:spAutoFit/>
          </a:bodyPr>
          <a:lstStyle/>
          <a:p>
            <a:r>
              <a:rPr lang="en-US" altLang="ko-KR" dirty="0" smtClean="0"/>
              <a:t>Option 2</a:t>
            </a:r>
            <a:endParaRPr lang="ko-KR" altLang="en-US"/>
          </a:p>
        </p:txBody>
      </p:sp>
      <p:sp>
        <p:nvSpPr>
          <p:cNvPr id="11" name="오른쪽 중괄호 10"/>
          <p:cNvSpPr/>
          <p:nvPr/>
        </p:nvSpPr>
        <p:spPr bwMode="auto">
          <a:xfrm>
            <a:off x="7955281" y="3962400"/>
            <a:ext cx="45719" cy="68580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8001000" y="4164998"/>
            <a:ext cx="914400" cy="276999"/>
          </a:xfrm>
          <a:prstGeom prst="rect">
            <a:avLst/>
          </a:prstGeom>
          <a:noFill/>
        </p:spPr>
        <p:txBody>
          <a:bodyPr wrap="square" rtlCol="0">
            <a:spAutoFit/>
          </a:bodyPr>
          <a:lstStyle/>
          <a:p>
            <a:r>
              <a:rPr lang="en-US" altLang="ko-KR" dirty="0" smtClean="0"/>
              <a:t>Option 1</a:t>
            </a:r>
            <a:endParaRPr lang="ko-KR" altLang="en-US"/>
          </a:p>
        </p:txBody>
      </p:sp>
      <p:sp>
        <p:nvSpPr>
          <p:cNvPr id="13" name="오른쪽 중괄호 12"/>
          <p:cNvSpPr/>
          <p:nvPr/>
        </p:nvSpPr>
        <p:spPr bwMode="auto">
          <a:xfrm>
            <a:off x="8386157" y="4821410"/>
            <a:ext cx="45719" cy="1579390"/>
          </a:xfrm>
          <a:prstGeom prst="rightBrac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8431876" y="5472605"/>
            <a:ext cx="788324" cy="276999"/>
          </a:xfrm>
          <a:prstGeom prst="rect">
            <a:avLst/>
          </a:prstGeom>
          <a:noFill/>
        </p:spPr>
        <p:txBody>
          <a:bodyPr wrap="square" rtlCol="0">
            <a:spAutoFit/>
          </a:bodyPr>
          <a:lstStyle/>
          <a:p>
            <a:r>
              <a:rPr lang="en-US" altLang="ko-KR" dirty="0" smtClean="0"/>
              <a:t>Option 2</a:t>
            </a:r>
            <a:endParaRPr lang="ko-KR" altLang="en-US"/>
          </a:p>
        </p:txBody>
      </p:sp>
    </p:spTree>
    <p:extLst>
      <p:ext uri="{BB962C8B-B14F-4D97-AF65-F5344CB8AC3E}">
        <p14:creationId xmlns:p14="http://schemas.microsoft.com/office/powerpoint/2010/main" val="2395844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Assumption</a:t>
            </a:r>
            <a:endParaRPr lang="ko-KR" altLang="en-US"/>
          </a:p>
        </p:txBody>
      </p:sp>
      <p:sp>
        <p:nvSpPr>
          <p:cNvPr id="3" name="내용 개체 틀 2"/>
          <p:cNvSpPr>
            <a:spLocks noGrp="1"/>
          </p:cNvSpPr>
          <p:nvPr>
            <p:ph idx="1"/>
          </p:nvPr>
        </p:nvSpPr>
        <p:spPr/>
        <p:txBody>
          <a:bodyPr/>
          <a:lstStyle/>
          <a:p>
            <a:r>
              <a:rPr lang="en-US" altLang="ko-KR" sz="1800" dirty="0" smtClean="0"/>
              <a:t>Sync </a:t>
            </a:r>
            <a:r>
              <a:rPr lang="en-US" altLang="ko-KR" sz="1800" dirty="0"/>
              <a:t>preamble </a:t>
            </a:r>
            <a:r>
              <a:rPr lang="en-US" altLang="ko-KR" sz="1800" dirty="0" smtClean="0"/>
              <a:t>for </a:t>
            </a:r>
            <a:r>
              <a:rPr lang="en-US" altLang="ko-KR" sz="1800" dirty="0"/>
              <a:t>data rate signaling as well as packet detection and timing recovery</a:t>
            </a:r>
          </a:p>
          <a:p>
            <a:r>
              <a:rPr lang="en-US" altLang="ko-KR" sz="1800" dirty="0" smtClean="0"/>
              <a:t>CFO of 200ppm</a:t>
            </a:r>
          </a:p>
          <a:p>
            <a:r>
              <a:rPr lang="en-US" altLang="ko-KR" sz="1800" dirty="0" smtClean="0"/>
              <a:t>phase noise for 20uW power consumption as in [5]</a:t>
            </a:r>
            <a:endParaRPr lang="en-US" altLang="ko-KR" sz="1800" dirty="0"/>
          </a:p>
          <a:p>
            <a:r>
              <a:rPr lang="en-US" altLang="ko-KR" sz="1800" dirty="0">
                <a:ea typeface="굴림" panose="020B0600000101010101" pitchFamily="50" charset="-127"/>
              </a:rPr>
              <a:t>Butterworth </a:t>
            </a:r>
            <a:r>
              <a:rPr lang="en-US" altLang="ko-KR" sz="1800" dirty="0" smtClean="0">
                <a:ea typeface="굴림" panose="020B0600000101010101" pitchFamily="50" charset="-127"/>
              </a:rPr>
              <a:t>filter with 2.5MHz </a:t>
            </a:r>
            <a:r>
              <a:rPr lang="en-US" altLang="ko-KR" sz="1800" dirty="0">
                <a:ea typeface="굴림" panose="020B0600000101010101" pitchFamily="50" charset="-127"/>
              </a:rPr>
              <a:t>cut off frequency, second order</a:t>
            </a:r>
          </a:p>
          <a:p>
            <a:r>
              <a:rPr lang="en-US" altLang="ko-KR" sz="1800" dirty="0" smtClean="0">
                <a:ea typeface="굴림" panose="020B0600000101010101" pitchFamily="50" charset="-127"/>
              </a:rPr>
              <a:t>4MHz </a:t>
            </a:r>
            <a:r>
              <a:rPr lang="en-US" altLang="ko-KR" sz="1800" dirty="0">
                <a:ea typeface="굴림" panose="020B0600000101010101" pitchFamily="50" charset="-127"/>
              </a:rPr>
              <a:t>sampling rate and </a:t>
            </a:r>
            <a:r>
              <a:rPr lang="en-US" altLang="ko-KR" sz="1800" dirty="0" smtClean="0">
                <a:ea typeface="굴림" panose="020B0600000101010101" pitchFamily="50" charset="-127"/>
              </a:rPr>
              <a:t>SNR </a:t>
            </a:r>
            <a:r>
              <a:rPr lang="en-US" altLang="ko-KR" sz="1800" dirty="0">
                <a:ea typeface="굴림" panose="020B0600000101010101" pitchFamily="50" charset="-127"/>
              </a:rPr>
              <a:t>defined in 20MHz bandwidth</a:t>
            </a:r>
          </a:p>
          <a:p>
            <a:r>
              <a:rPr lang="en-US" altLang="ko-KR" sz="1800" dirty="0" err="1">
                <a:ea typeface="굴림" panose="020B0600000101010101" pitchFamily="50" charset="-127"/>
              </a:rPr>
              <a:t>TGnD</a:t>
            </a:r>
            <a:r>
              <a:rPr lang="en-US" altLang="ko-KR" sz="1800" dirty="0">
                <a:ea typeface="굴림" panose="020B0600000101010101" pitchFamily="50" charset="-127"/>
              </a:rPr>
              <a:t> and </a:t>
            </a:r>
            <a:r>
              <a:rPr lang="en-US" altLang="ko-KR" sz="1800" dirty="0" err="1">
                <a:ea typeface="굴림" panose="020B0600000101010101" pitchFamily="50" charset="-127"/>
              </a:rPr>
              <a:t>UMi</a:t>
            </a:r>
            <a:r>
              <a:rPr lang="en-US" altLang="ko-KR" sz="1800" dirty="0">
                <a:ea typeface="굴림" panose="020B0600000101010101" pitchFamily="50" charset="-127"/>
              </a:rPr>
              <a:t> </a:t>
            </a:r>
            <a:r>
              <a:rPr lang="en-US" altLang="ko-KR" sz="1800" dirty="0" err="1">
                <a:ea typeface="굴림" panose="020B0600000101010101" pitchFamily="50" charset="-127"/>
              </a:rPr>
              <a:t>NLoS</a:t>
            </a:r>
            <a:r>
              <a:rPr lang="en-US" altLang="ko-KR" sz="1800" dirty="0">
                <a:ea typeface="굴림" panose="020B0600000101010101" pitchFamily="50" charset="-127"/>
              </a:rPr>
              <a:t> channels in 2.4GHz</a:t>
            </a:r>
            <a:endParaRPr lang="ko-KR" altLang="en-US"/>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2869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a:p>
        </p:txBody>
      </p:sp>
      <p:sp>
        <p:nvSpPr>
          <p:cNvPr id="3" name="내용 개체 틀 2"/>
          <p:cNvSpPr>
            <a:spLocks noGrp="1"/>
          </p:cNvSpPr>
          <p:nvPr>
            <p:ph idx="1"/>
          </p:nvPr>
        </p:nvSpPr>
        <p:spPr/>
        <p:txBody>
          <a:bodyPr/>
          <a:lstStyle/>
          <a:p>
            <a:r>
              <a:rPr lang="en-US" altLang="ko-KR" dirty="0" smtClean="0"/>
              <a:t>7 length sequence</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10" name="그림 9"/>
          <p:cNvPicPr>
            <a:picLocks noChangeAspect="1"/>
          </p:cNvPicPr>
          <p:nvPr/>
        </p:nvPicPr>
        <p:blipFill>
          <a:blip r:embed="rId2"/>
          <a:stretch>
            <a:fillRect/>
          </a:stretch>
        </p:blipFill>
        <p:spPr>
          <a:xfrm>
            <a:off x="388723" y="2317762"/>
            <a:ext cx="4271455" cy="3213073"/>
          </a:xfrm>
          <a:prstGeom prst="rect">
            <a:avLst/>
          </a:prstGeom>
        </p:spPr>
      </p:pic>
      <p:pic>
        <p:nvPicPr>
          <p:cNvPr id="11" name="그림 10"/>
          <p:cNvPicPr>
            <a:picLocks noChangeAspect="1"/>
          </p:cNvPicPr>
          <p:nvPr/>
        </p:nvPicPr>
        <p:blipFill>
          <a:blip r:embed="rId3"/>
          <a:stretch>
            <a:fillRect/>
          </a:stretch>
        </p:blipFill>
        <p:spPr>
          <a:xfrm>
            <a:off x="4670569" y="2317761"/>
            <a:ext cx="4271455" cy="3213073"/>
          </a:xfrm>
          <a:prstGeom prst="rect">
            <a:avLst/>
          </a:prstGeom>
        </p:spPr>
      </p:pic>
    </p:spTree>
    <p:extLst>
      <p:ext uri="{BB962C8B-B14F-4D97-AF65-F5344CB8AC3E}">
        <p14:creationId xmlns:p14="http://schemas.microsoft.com/office/powerpoint/2010/main" val="3758754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Simulation Results</a:t>
            </a:r>
            <a:endParaRPr lang="ko-KR" altLang="en-US"/>
          </a:p>
        </p:txBody>
      </p:sp>
      <p:sp>
        <p:nvSpPr>
          <p:cNvPr id="3" name="내용 개체 틀 2"/>
          <p:cNvSpPr>
            <a:spLocks noGrp="1"/>
          </p:cNvSpPr>
          <p:nvPr>
            <p:ph idx="1"/>
          </p:nvPr>
        </p:nvSpPr>
        <p:spPr/>
        <p:txBody>
          <a:bodyPr/>
          <a:lstStyle/>
          <a:p>
            <a:r>
              <a:rPr lang="en-US" altLang="ko-KR" dirty="0" smtClean="0"/>
              <a:t>13 length sequence</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380134" y="2317763"/>
            <a:ext cx="4271455" cy="3213073"/>
          </a:xfrm>
          <a:prstGeom prst="rect">
            <a:avLst/>
          </a:prstGeom>
        </p:spPr>
      </p:pic>
      <p:pic>
        <p:nvPicPr>
          <p:cNvPr id="8" name="그림 7"/>
          <p:cNvPicPr>
            <a:picLocks noChangeAspect="1"/>
          </p:cNvPicPr>
          <p:nvPr/>
        </p:nvPicPr>
        <p:blipFill>
          <a:blip r:embed="rId3"/>
          <a:stretch>
            <a:fillRect/>
          </a:stretch>
        </p:blipFill>
        <p:spPr>
          <a:xfrm>
            <a:off x="4670569" y="2317762"/>
            <a:ext cx="4271455" cy="3213073"/>
          </a:xfrm>
          <a:prstGeom prst="rect">
            <a:avLst/>
          </a:prstGeom>
        </p:spPr>
      </p:pic>
    </p:spTree>
    <p:extLst>
      <p:ext uri="{BB962C8B-B14F-4D97-AF65-F5344CB8AC3E}">
        <p14:creationId xmlns:p14="http://schemas.microsoft.com/office/powerpoint/2010/main" val="3096793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p:txBody>
          <a:bodyPr/>
          <a:lstStyle/>
          <a:p>
            <a:r>
              <a:rPr lang="en-US" altLang="ko-KR" sz="2000" dirty="0" smtClean="0"/>
              <a:t>We have shown PER performance for various 7/13 length sequences based on modulation levels used in 11ac</a:t>
            </a:r>
          </a:p>
          <a:p>
            <a:r>
              <a:rPr lang="en-US" altLang="ko-KR" sz="2000" dirty="0" smtClean="0"/>
              <a:t>It seems that there is no performance difference among modulation levels when focusing on the random approach</a:t>
            </a:r>
          </a:p>
          <a:p>
            <a:r>
              <a:rPr lang="en-US" altLang="ko-KR" sz="2000" dirty="0" smtClean="0"/>
              <a:t>However, for the PAPR minimization approach, we have verified that sequences computed by high modulation levels such as 64QAM and 256QAM can degrade the performance although it can further reduce the PAPR</a:t>
            </a:r>
          </a:p>
          <a:p>
            <a:r>
              <a:rPr lang="en-US" altLang="ko-KR" sz="2000" dirty="0" smtClean="0"/>
              <a:t>Given the relatively high PAPR for the L-SIG, </a:t>
            </a:r>
            <a:r>
              <a:rPr lang="en-US" altLang="ko-KR" sz="2000" dirty="0"/>
              <a:t>the WUR data </a:t>
            </a:r>
            <a:r>
              <a:rPr lang="en-US" altLang="ko-KR" sz="2000" dirty="0" smtClean="0"/>
              <a:t>field does not need to have </a:t>
            </a:r>
            <a:r>
              <a:rPr lang="en-US" altLang="ko-KR" sz="2000" dirty="0"/>
              <a:t>a quite low </a:t>
            </a:r>
            <a:r>
              <a:rPr lang="en-US" altLang="ko-KR" sz="2000" dirty="0" smtClean="0"/>
              <a:t>PAPR, i.e., PAPRs for the sequences based on BPSK or QPSK may be</a:t>
            </a:r>
            <a:r>
              <a:rPr lang="ko-KR" altLang="en-US" sz="2000" smtClean="0"/>
              <a:t> </a:t>
            </a:r>
            <a:r>
              <a:rPr lang="en-US" altLang="ko-KR" sz="2000" dirty="0" smtClean="0"/>
              <a:t>sufficient</a:t>
            </a:r>
            <a:endParaRPr lang="en-US" altLang="ko-KR" sz="2000" dirty="0"/>
          </a:p>
          <a:p>
            <a:r>
              <a:rPr lang="en-US" altLang="ko-KR" sz="2000" dirty="0" smtClean="0"/>
              <a:t>Thus, BPSK or QPSK may be</a:t>
            </a:r>
            <a:r>
              <a:rPr lang="ko-KR" altLang="en-US" sz="2000" smtClean="0"/>
              <a:t> </a:t>
            </a:r>
            <a:r>
              <a:rPr lang="en-US" altLang="ko-KR" sz="2000" dirty="0" smtClean="0"/>
              <a:t>proper for coefficients of 7/13 length sequences in consideration of their good PER and reasonable PAPR</a:t>
            </a:r>
          </a:p>
          <a:p>
            <a:pPr lvl="1"/>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317433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to the </a:t>
            </a:r>
            <a:r>
              <a:rPr lang="en-US" altLang="ko-KR" dirty="0" err="1" smtClean="0"/>
              <a:t>TGba</a:t>
            </a:r>
            <a:r>
              <a:rPr lang="en-US" altLang="ko-KR" dirty="0" smtClean="0"/>
              <a:t> SFD?</a:t>
            </a:r>
          </a:p>
          <a:p>
            <a:pPr lvl="1"/>
            <a:r>
              <a:rPr lang="en-US" altLang="ko-KR" dirty="0" smtClean="0"/>
              <a:t>The following process is applied to generate 2us on-signal for the high data rate</a:t>
            </a:r>
          </a:p>
          <a:p>
            <a:pPr lvl="2"/>
            <a:r>
              <a:rPr lang="en-US" altLang="ko-KR" dirty="0"/>
              <a:t>Apply </a:t>
            </a:r>
            <a:r>
              <a:rPr lang="en-US" altLang="ko-KR" dirty="0" smtClean="0"/>
              <a:t>a 7-length </a:t>
            </a:r>
            <a:r>
              <a:rPr lang="en-US" altLang="ko-KR" dirty="0"/>
              <a:t>sequence to every other subcarrier in contiguous 13 subcarriers, i.e. 1</a:t>
            </a:r>
            <a:r>
              <a:rPr lang="en-US" altLang="ko-KR" baseline="30000" dirty="0"/>
              <a:t>st</a:t>
            </a:r>
            <a:r>
              <a:rPr lang="en-US" altLang="ko-KR" dirty="0"/>
              <a:t>,3</a:t>
            </a:r>
            <a:r>
              <a:rPr lang="en-US" altLang="ko-KR" baseline="30000" dirty="0"/>
              <a:t>rd</a:t>
            </a:r>
            <a:r>
              <a:rPr lang="en-US" altLang="ko-KR" dirty="0"/>
              <a:t>,5</a:t>
            </a:r>
            <a:r>
              <a:rPr lang="en-US" altLang="ko-KR" baseline="30000" dirty="0"/>
              <a:t>th</a:t>
            </a:r>
            <a:r>
              <a:rPr lang="en-US" altLang="ko-KR" dirty="0"/>
              <a:t>,7</a:t>
            </a:r>
            <a:r>
              <a:rPr lang="en-US" altLang="ko-KR" baseline="30000" dirty="0"/>
              <a:t>th</a:t>
            </a:r>
            <a:r>
              <a:rPr lang="en-US" altLang="ko-KR" dirty="0"/>
              <a:t>,9</a:t>
            </a:r>
            <a:r>
              <a:rPr lang="en-US" altLang="ko-KR" baseline="30000" dirty="0"/>
              <a:t>th</a:t>
            </a:r>
            <a:r>
              <a:rPr lang="en-US" altLang="ko-KR" dirty="0"/>
              <a:t>,11</a:t>
            </a:r>
            <a:r>
              <a:rPr lang="en-US" altLang="ko-KR" baseline="30000" dirty="0"/>
              <a:t>th</a:t>
            </a:r>
            <a:r>
              <a:rPr lang="en-US" altLang="ko-KR" dirty="0"/>
              <a:t> and 13</a:t>
            </a:r>
            <a:r>
              <a:rPr lang="en-US" altLang="ko-KR" baseline="30000" dirty="0"/>
              <a:t>th</a:t>
            </a:r>
            <a:r>
              <a:rPr lang="en-US" altLang="ko-KR" dirty="0"/>
              <a:t> subcarriers and set the others to zero</a:t>
            </a:r>
          </a:p>
          <a:p>
            <a:pPr lvl="3"/>
            <a:r>
              <a:rPr lang="en-US" altLang="ko-KR" dirty="0" smtClean="0"/>
              <a:t>The center coefficient of 7 length sequence is zero</a:t>
            </a:r>
          </a:p>
          <a:p>
            <a:pPr lvl="2"/>
            <a:r>
              <a:rPr lang="en-US" altLang="ko-KR" dirty="0" smtClean="0"/>
              <a:t>Perform </a:t>
            </a:r>
            <a:r>
              <a:rPr lang="en-US" altLang="ko-KR" dirty="0"/>
              <a:t>64-point IFFT and choose either the first or second 1.6us signal in a 3.2us signal with 1.6us periodicity</a:t>
            </a:r>
          </a:p>
          <a:p>
            <a:pPr lvl="2"/>
            <a:r>
              <a:rPr lang="en-US" altLang="ko-KR" dirty="0"/>
              <a:t>Prepend 0.4us </a:t>
            </a:r>
            <a:r>
              <a:rPr lang="en-US" altLang="ko-KR" dirty="0" smtClean="0"/>
              <a:t>GI</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3981197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200618</TotalTime>
  <Words>1324</Words>
  <Application>Microsoft Office PowerPoint</Application>
  <PresentationFormat>화면 슬라이드 쇼(4:3)</PresentationFormat>
  <Paragraphs>151</Paragraphs>
  <Slides>12</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맑은 고딕</vt:lpstr>
      <vt:lpstr>Arial</vt:lpstr>
      <vt:lpstr>Times New Roman</vt:lpstr>
      <vt:lpstr>802-11-Submission</vt:lpstr>
      <vt:lpstr>OOK Waveform Generation Follow-up</vt:lpstr>
      <vt:lpstr>Introduction</vt:lpstr>
      <vt:lpstr>Design for 7 / 13 Length Sequences (1/2)</vt:lpstr>
      <vt:lpstr>Design for 7 / 13 Length Sequences (2/2)</vt:lpstr>
      <vt:lpstr>Simulation Assumption</vt:lpstr>
      <vt:lpstr>Simulation Results</vt:lpstr>
      <vt:lpstr>Simulation Results</vt:lpstr>
      <vt:lpstr>Conclusions</vt:lpstr>
      <vt:lpstr>Straw Poll #1</vt:lpstr>
      <vt:lpstr>Straw Poll #2</vt:lpstr>
      <vt:lpstr>Straw Poll #3</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3816</cp:revision>
  <cp:lastPrinted>2017-07-07T02:11:09Z</cp:lastPrinted>
  <dcterms:created xsi:type="dcterms:W3CDTF">2007-05-21T21:00:37Z</dcterms:created>
  <dcterms:modified xsi:type="dcterms:W3CDTF">2018-03-04T11:07:08Z</dcterms:modified>
</cp:coreProperties>
</file>