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5" r:id="rId6"/>
    <p:sldId id="274" r:id="rId7"/>
    <p:sldId id="276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1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6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984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218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26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98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0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99193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0" y="6475413"/>
            <a:ext cx="1710405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18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33520" y="6475413"/>
            <a:ext cx="171040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802.11-18/0412r3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 2018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BSSID Information in FCS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55602"/>
            <a:ext cx="955390" cy="55399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Mar 2018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2018-02-28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914400" y="1975540"/>
          <a:ext cx="7239000" cy="90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Recap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following WUR frames are defined for 11ba:</a:t>
            </a:r>
          </a:p>
          <a:p>
            <a:pPr lvl="1"/>
            <a:r>
              <a:rPr lang="en-US" sz="1600" b="0" dirty="0" smtClean="0"/>
              <a:t>Beacon.</a:t>
            </a:r>
            <a:r>
              <a:rPr lang="en-US" sz="1400" dirty="0" smtClean="0"/>
              <a:t> 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Waking up.</a:t>
            </a:r>
          </a:p>
          <a:p>
            <a:pPr lvl="1"/>
            <a:r>
              <a:rPr lang="en-US" sz="1600" b="0" dirty="0" smtClean="0"/>
              <a:t>Discovery.</a:t>
            </a:r>
            <a:endParaRPr lang="en-US" sz="1400" b="0" dirty="0" smtClean="0"/>
          </a:p>
          <a:p>
            <a:pPr lvl="1"/>
            <a:r>
              <a:rPr lang="en-US" sz="1600" b="0" dirty="0" smtClean="0"/>
              <a:t>Vendor Specific.</a:t>
            </a:r>
          </a:p>
          <a:p>
            <a:r>
              <a:rPr lang="en-US" sz="1600" b="0" dirty="0" smtClean="0"/>
              <a:t>In order to save the medium time, BSSID is not really transmitted. </a:t>
            </a:r>
            <a:endParaRPr lang="en-US" sz="1600" b="0" dirty="0"/>
          </a:p>
          <a:p>
            <a:pPr lvl="1"/>
            <a:r>
              <a:rPr lang="en-US" sz="1600" b="0" dirty="0" smtClean="0"/>
              <a:t>The STA and AP add the Embedded BSSID when calculating CRC.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28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Issue of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30480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The WUR frame can be either frame transmitted inside BSS or outside of BSS:</a:t>
            </a:r>
          </a:p>
          <a:p>
            <a:pPr lvl="1"/>
            <a:r>
              <a:rPr lang="en-US" sz="1600" b="0" dirty="0" smtClean="0"/>
              <a:t>The frames inside the BSS include Beacon, Wakeup, Vendor Specific.</a:t>
            </a:r>
          </a:p>
          <a:p>
            <a:pPr lvl="1"/>
            <a:r>
              <a:rPr lang="en-US" sz="1600" b="0" dirty="0" smtClean="0"/>
              <a:t>The frames outside the BSS include Discovery, possibly include Vender Specific or Beacon frame.</a:t>
            </a:r>
          </a:p>
          <a:p>
            <a:r>
              <a:rPr lang="en-US" sz="1600" b="0" dirty="0" smtClean="0"/>
              <a:t>The receivers can’t figure out the BSSID if the frames are outside of BSS. </a:t>
            </a:r>
            <a:endParaRPr lang="en-US" sz="1600" b="0" dirty="0"/>
          </a:p>
          <a:p>
            <a:pPr lvl="1"/>
            <a:r>
              <a:rPr lang="en-US" sz="1600" b="0" dirty="0" smtClean="0"/>
              <a:t>The frame </a:t>
            </a:r>
            <a:r>
              <a:rPr lang="en-US" sz="1600" b="0" dirty="0" err="1" smtClean="0"/>
              <a:t>Tx</a:t>
            </a:r>
            <a:r>
              <a:rPr lang="en-US" sz="1600" b="0" dirty="0" smtClean="0"/>
              <a:t> and Rx per the Embedded BSSID doesn’t work for the frames out side of BSS.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56388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4250795" y="58215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326793" y="54102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98604" y="56310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355212" y="54102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1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Refined WUR (Low Power Wakeup) Frame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If the Frame Type can be used to decide whether a frame is inside BSS or outside BSS, the Frame Type can decide whether Embedded BSSID is used for FCS calculation.</a:t>
            </a:r>
          </a:p>
          <a:p>
            <a:pPr lvl="1"/>
            <a:r>
              <a:rPr lang="en-US" sz="1400" b="0" dirty="0" smtClean="0"/>
              <a:t>If a frame is outside BSS, the frame format and FCS configuration is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121196" y="30480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 flipV="1">
            <a:off x="3924191" y="32307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00189" y="28194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72000" y="30402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28608" y="28194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0800" y="21757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667000" y="19050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13" name="Content Placeholder 6"/>
          <p:cNvSpPr txBox="1">
            <a:spLocks/>
          </p:cNvSpPr>
          <p:nvPr/>
        </p:nvSpPr>
        <p:spPr bwMode="auto">
          <a:xfrm>
            <a:off x="13952" y="25908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14" name="Content Placeholder 6"/>
          <p:cNvSpPr txBox="1">
            <a:spLocks/>
          </p:cNvSpPr>
          <p:nvPr/>
        </p:nvSpPr>
        <p:spPr bwMode="auto">
          <a:xfrm>
            <a:off x="10732" y="3661422"/>
            <a:ext cx="9144000" cy="875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b="0" kern="0" dirty="0" smtClean="0"/>
              <a:t>If the Frame Type can’t be used to decide whether a frame is inside BSS or outside BSS, e.g. a vendor specific frame may be transmitted to an associated STA/AP or to an unassociated STA/AP, one bit in Frame Control field or other bit in the frame can decide whether Embedded BSSID is used for FCS calculation.</a:t>
            </a:r>
          </a:p>
          <a:p>
            <a:pPr lvl="1"/>
            <a:r>
              <a:rPr lang="en-US" sz="1400" b="0" kern="0" dirty="0" smtClean="0"/>
              <a:t>If a frame is outside BSS, the frame format and FCS configuration is 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="" xmlns:a16="http://schemas.microsoft.com/office/drawing/2014/main" id="{F4BFCFA4-88A3-498D-B246-119E71299B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850641"/>
              </p:ext>
            </p:extLst>
          </p:nvPr>
        </p:nvGraphicFramePr>
        <p:xfrm>
          <a:off x="1183444" y="5791200"/>
          <a:ext cx="2782887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704850">
                  <a:extLst>
                    <a:ext uri="{9D8B030D-6E8A-4147-A177-3AD203B41FA5}">
                      <a16:colId xmlns="" xmlns:a16="http://schemas.microsoft.com/office/drawing/2014/main" val="3643920532"/>
                    </a:ext>
                  </a:extLst>
                </a:gridCol>
                <a:gridCol w="538162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Embedded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BSSID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="" xmlns:a16="http://schemas.microsoft.com/office/drawing/2014/main" id="{C256CA1D-29C9-49CB-917E-47F0A414726B}"/>
              </a:ext>
            </a:extLst>
          </p:cNvPr>
          <p:cNvCxnSpPr>
            <a:cxnSpLocks/>
            <a:endCxn id="18" idx="1"/>
          </p:cNvCxnSpPr>
          <p:nvPr/>
        </p:nvCxnSpPr>
        <p:spPr bwMode="auto">
          <a:xfrm flipV="1">
            <a:off x="3986439" y="5973952"/>
            <a:ext cx="647809" cy="346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062437" y="5562600"/>
            <a:ext cx="10198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CRC</a:t>
            </a:r>
          </a:p>
        </p:txBody>
      </p:sp>
      <p:graphicFrame>
        <p:nvGraphicFramePr>
          <p:cNvPr id="18" name="Table 17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657734"/>
              </p:ext>
            </p:extLst>
          </p:nvPr>
        </p:nvGraphicFramePr>
        <p:xfrm>
          <a:off x="4634248" y="5783452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C8D72665-2EC1-468A-97BA-3F954A19CC4B}"/>
              </a:ext>
            </a:extLst>
          </p:cNvPr>
          <p:cNvSpPr txBox="1"/>
          <p:nvPr/>
        </p:nvSpPr>
        <p:spPr>
          <a:xfrm>
            <a:off x="5090856" y="5562600"/>
            <a:ext cx="141897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Transmit WUR frame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="" xmlns:a16="http://schemas.microsoft.com/office/drawing/2014/main" id="{F25E1D7C-BED8-483E-8CD3-50CD0A1D70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525318"/>
              </p:ext>
            </p:extLst>
          </p:nvPr>
        </p:nvGraphicFramePr>
        <p:xfrm>
          <a:off x="2653048" y="4918933"/>
          <a:ext cx="2510846" cy="381000"/>
        </p:xfrm>
        <a:graphic>
          <a:graphicData uri="http://schemas.openxmlformats.org/drawingml/2006/table">
            <a:tbl>
              <a:tblPr/>
              <a:tblGrid>
                <a:gridCol w="509588">
                  <a:extLst>
                    <a:ext uri="{9D8B030D-6E8A-4147-A177-3AD203B41FA5}">
                      <a16:colId xmlns="" xmlns:a16="http://schemas.microsoft.com/office/drawing/2014/main" val="1818157759"/>
                    </a:ext>
                  </a:extLst>
                </a:gridCol>
                <a:gridCol w="555625">
                  <a:extLst>
                    <a:ext uri="{9D8B030D-6E8A-4147-A177-3AD203B41FA5}">
                      <a16:colId xmlns="" xmlns:a16="http://schemas.microsoft.com/office/drawing/2014/main" val="1109455629"/>
                    </a:ext>
                  </a:extLst>
                </a:gridCol>
                <a:gridCol w="509588">
                  <a:extLst>
                    <a:ext uri="{9D8B030D-6E8A-4147-A177-3AD203B41FA5}">
                      <a16:colId xmlns="" xmlns:a16="http://schemas.microsoft.com/office/drawing/2014/main" val="311079992"/>
                    </a:ext>
                  </a:extLst>
                </a:gridCol>
                <a:gridCol w="474662">
                  <a:extLst>
                    <a:ext uri="{9D8B030D-6E8A-4147-A177-3AD203B41FA5}">
                      <a16:colId xmlns="" xmlns:a16="http://schemas.microsoft.com/office/drawing/2014/main" val="3511521431"/>
                    </a:ext>
                  </a:extLst>
                </a:gridCol>
                <a:gridCol w="461383">
                  <a:extLst>
                    <a:ext uri="{9D8B030D-6E8A-4147-A177-3AD203B41FA5}">
                      <a16:colId xmlns="" xmlns:a16="http://schemas.microsoft.com/office/drawing/2014/main" val="3176360308"/>
                    </a:ext>
                  </a:extLst>
                </a:gridCol>
              </a:tblGrid>
              <a:tr h="30853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 </a:t>
                      </a:r>
                    </a:p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Address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TD</a:t>
                      </a:r>
                      <a:r>
                        <a:rPr lang="en-US" sz="800" kern="1200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Control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Frame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 Body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FCS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+mn-cs"/>
                        </a:rPr>
                        <a:t>(CRC)</a:t>
                      </a:r>
                    </a:p>
                  </a:txBody>
                  <a:tcPr marL="76200" marR="76200" marT="101600" marB="762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69869784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77019101-C807-4A94-A0E3-D9632AD2DE7A}"/>
              </a:ext>
            </a:extLst>
          </p:cNvPr>
          <p:cNvSpPr txBox="1"/>
          <p:nvPr/>
        </p:nvSpPr>
        <p:spPr>
          <a:xfrm>
            <a:off x="2729248" y="4648200"/>
            <a:ext cx="24689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highlight>
                  <a:srgbClr val="00FF00"/>
                </a:highlight>
              </a:rPr>
              <a:t>Compute </a:t>
            </a:r>
            <a:r>
              <a:rPr lang="en-US" sz="1100" dirty="0" smtClean="0">
                <a:solidFill>
                  <a:srgbClr val="FF0000"/>
                </a:solidFill>
                <a:highlight>
                  <a:srgbClr val="00FF00"/>
                </a:highlight>
              </a:rPr>
              <a:t>CRC and Transmit WUR frame</a:t>
            </a:r>
            <a:endParaRPr lang="en-US" sz="1100" dirty="0">
              <a:solidFill>
                <a:srgbClr val="FF0000"/>
              </a:solidFill>
              <a:highlight>
                <a:srgbClr val="00FF00"/>
              </a:highlight>
            </a:endParaRPr>
          </a:p>
        </p:txBody>
      </p:sp>
      <p:sp>
        <p:nvSpPr>
          <p:cNvPr id="22" name="Content Placeholder 6"/>
          <p:cNvSpPr txBox="1">
            <a:spLocks/>
          </p:cNvSpPr>
          <p:nvPr/>
        </p:nvSpPr>
        <p:spPr bwMode="auto">
          <a:xfrm>
            <a:off x="76200" y="5334000"/>
            <a:ext cx="9144000" cy="36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en-US" sz="1400" b="0" kern="0" dirty="0" smtClean="0"/>
              <a:t>If a frame is inside BSS, the frame format and FCS configuration is </a:t>
            </a:r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6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1752600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agree that </a:t>
            </a:r>
          </a:p>
          <a:p>
            <a:pPr lvl="1"/>
            <a:r>
              <a:rPr lang="en-US" sz="1400" dirty="0" smtClean="0"/>
              <a:t>in </a:t>
            </a:r>
            <a:r>
              <a:rPr lang="en-US" sz="1400" dirty="0"/>
              <a:t>Beacon, </a:t>
            </a:r>
            <a:r>
              <a:rPr lang="en-US" sz="1400" dirty="0" smtClean="0"/>
              <a:t>Wakeup frame, </a:t>
            </a:r>
            <a:r>
              <a:rPr lang="en-US" sz="1400" b="0" dirty="0" smtClean="0"/>
              <a:t>the embedded BSSID is used </a:t>
            </a:r>
            <a:r>
              <a:rPr lang="en-US" sz="1400" dirty="0" smtClean="0"/>
              <a:t>for </a:t>
            </a:r>
            <a:r>
              <a:rPr lang="en-US" sz="1400" b="0" dirty="0" smtClean="0"/>
              <a:t>the FCS calculation, </a:t>
            </a:r>
          </a:p>
          <a:p>
            <a:pPr lvl="1"/>
            <a:r>
              <a:rPr lang="en-US" sz="1400" dirty="0"/>
              <a:t>i</a:t>
            </a:r>
            <a:r>
              <a:rPr lang="en-US" sz="1400" dirty="0" smtClean="0"/>
              <a:t>n Discovery frame, </a:t>
            </a:r>
            <a:r>
              <a:rPr lang="en-US" sz="1400" dirty="0"/>
              <a:t>the embedded BSSID is not used for the FCS </a:t>
            </a:r>
            <a:r>
              <a:rPr lang="en-US" sz="1400" dirty="0" smtClean="0"/>
              <a:t>calculation,</a:t>
            </a:r>
          </a:p>
          <a:p>
            <a:pPr lvl="1"/>
            <a:r>
              <a:rPr lang="en-US" sz="1400" dirty="0" smtClean="0"/>
              <a:t>In Vendor Specific frame, it is up to the vendor to decide how to define the FCS calculation rules</a:t>
            </a:r>
            <a:endParaRPr lang="en-US" sz="14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Straw Poll 2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875731"/>
          </a:xfrm>
        </p:spPr>
        <p:txBody>
          <a:bodyPr>
            <a:normAutofit/>
          </a:bodyPr>
          <a:lstStyle/>
          <a:p>
            <a:r>
              <a:rPr lang="en-US" sz="1600" b="0" dirty="0" smtClean="0"/>
              <a:t>Do you support </a:t>
            </a:r>
            <a:r>
              <a:rPr lang="en-US" sz="1600" dirty="0"/>
              <a:t>to indicate whether the embedded BSSID is used for the FCS calculation in WUR </a:t>
            </a:r>
            <a:r>
              <a:rPr lang="en-US" sz="1600" dirty="0" smtClean="0"/>
              <a:t>frame through 1), </a:t>
            </a:r>
            <a:r>
              <a:rPr lang="en-US" sz="1600" b="0" dirty="0" smtClean="0"/>
              <a:t>the Frame Type field when the Frame Type is not Vender Specific frame or 2), a specific </a:t>
            </a:r>
            <a:r>
              <a:rPr lang="en-US" sz="1600" dirty="0"/>
              <a:t>field when the Frame Type is </a:t>
            </a:r>
            <a:r>
              <a:rPr lang="en-US" sz="1600" dirty="0" smtClean="0"/>
              <a:t>Vender </a:t>
            </a:r>
            <a:r>
              <a:rPr lang="en-US" sz="1600" dirty="0"/>
              <a:t>Specific </a:t>
            </a:r>
            <a:r>
              <a:rPr lang="en-US" sz="1600" dirty="0" smtClean="0"/>
              <a:t>frame?</a:t>
            </a:r>
            <a:endParaRPr lang="en-US" sz="1600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73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r>
              <a:rPr lang="en-US" sz="2400" dirty="0" smtClean="0"/>
              <a:t>Motion 1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-12879" y="1143000"/>
            <a:ext cx="9144000" cy="3733800"/>
          </a:xfrm>
        </p:spPr>
        <p:txBody>
          <a:bodyPr>
            <a:noAutofit/>
          </a:bodyPr>
          <a:lstStyle/>
          <a:p>
            <a:r>
              <a:rPr lang="en-US" sz="1800" b="0" dirty="0" smtClean="0"/>
              <a:t>Move to add the following text to 11ba SFD</a:t>
            </a:r>
            <a:endParaRPr lang="en-US" sz="1800" b="0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Beacon, </a:t>
            </a:r>
            <a:r>
              <a:rPr lang="en-US" dirty="0" smtClean="0"/>
              <a:t>Wakeup frame, </a:t>
            </a:r>
            <a:r>
              <a:rPr lang="en-US" b="0" dirty="0" smtClean="0"/>
              <a:t>the embedded BSSID is used </a:t>
            </a:r>
            <a:r>
              <a:rPr lang="en-US" dirty="0" smtClean="0"/>
              <a:t>for </a:t>
            </a:r>
            <a:r>
              <a:rPr lang="en-US" b="0" dirty="0" smtClean="0"/>
              <a:t>the FCS calculation, 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 Discovery frame, </a:t>
            </a:r>
            <a:r>
              <a:rPr lang="en-US" dirty="0"/>
              <a:t>the embedded BSSID is not used for the FCS </a:t>
            </a:r>
            <a:r>
              <a:rPr lang="en-US" dirty="0" smtClean="0"/>
              <a:t>calculation,</a:t>
            </a:r>
          </a:p>
          <a:p>
            <a:pPr lvl="1"/>
            <a:r>
              <a:rPr lang="en-US" dirty="0" smtClean="0"/>
              <a:t>In Vendor Specific frame, it is up to the vendor to decide </a:t>
            </a:r>
            <a:r>
              <a:rPr lang="en-US" dirty="0" smtClean="0"/>
              <a:t>whether to include or not the embedded BSSID in </a:t>
            </a:r>
            <a:r>
              <a:rPr lang="en-US" dirty="0" smtClean="0"/>
              <a:t>the FCS </a:t>
            </a:r>
            <a:r>
              <a:rPr lang="en-US" dirty="0" smtClean="0"/>
              <a:t>calculation</a:t>
            </a:r>
            <a:endParaRPr lang="en-US" b="0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b="0" dirty="0" smtClean="0"/>
              <a:t>Move: Liwen Chu               Second</a:t>
            </a:r>
            <a:r>
              <a:rPr lang="en-US" b="0" smtClean="0"/>
              <a:t>: Alfred</a:t>
            </a:r>
            <a:endParaRPr lang="en-US" dirty="0"/>
          </a:p>
          <a:p>
            <a:pPr marL="457200" lvl="1" indent="0">
              <a:buNone/>
            </a:pPr>
            <a:endParaRPr lang="en-US" b="0" dirty="0" smtClean="0"/>
          </a:p>
          <a:p>
            <a:pPr marL="457200" lvl="1" indent="0">
              <a:buNone/>
            </a:pPr>
            <a:r>
              <a:rPr lang="en-US" dirty="0"/>
              <a:t>Motion passed by unanimous consent.</a:t>
            </a:r>
          </a:p>
          <a:p>
            <a:pPr marL="457200" lvl="1" indent="0">
              <a:buNone/>
            </a:pPr>
            <a:endParaRPr lang="en-US" b="0" dirty="0" smtClean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33521" y="6475413"/>
            <a:ext cx="1710404" cy="18466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ko-KR" dirty="0" smtClean="0"/>
              <a:t>Liwen Chu,  Marvell, et. al.</a:t>
            </a:r>
            <a:endParaRPr lang="en-US" altLang="ko-KR" dirty="0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 smtClean="0"/>
              <a:t>Slide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84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123831</TotalTime>
  <Words>805</Words>
  <Application>Microsoft Office PowerPoint</Application>
  <PresentationFormat>On-screen Show (4:3)</PresentationFormat>
  <Paragraphs>190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BSSID Information in FCS</vt:lpstr>
      <vt:lpstr>Recap of WUR (Low Power Wakeup) Frame</vt:lpstr>
      <vt:lpstr>Issue of WUR (Low Power Wakeup) Frame</vt:lpstr>
      <vt:lpstr>Refined WUR (Low Power Wakeup) Frame</vt:lpstr>
      <vt:lpstr>Straw Poll 1</vt:lpstr>
      <vt:lpstr>Straw Poll 2</vt:lpstr>
      <vt:lpstr>Motion 1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16QAM DCM Mapping</dc:title>
  <dc:creator>Sudhir Srinivasa</dc:creator>
  <cp:lastModifiedBy>Liwen Chu</cp:lastModifiedBy>
  <cp:revision>1964</cp:revision>
  <cp:lastPrinted>1998-02-10T13:28:06Z</cp:lastPrinted>
  <dcterms:created xsi:type="dcterms:W3CDTF">2007-05-21T21:00:37Z</dcterms:created>
  <dcterms:modified xsi:type="dcterms:W3CDTF">2018-03-08T17:42:00Z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