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9" r:id="rId2"/>
    <p:sldId id="270" r:id="rId3"/>
    <p:sldId id="284" r:id="rId4"/>
    <p:sldId id="294" r:id="rId5"/>
    <p:sldId id="295" r:id="rId6"/>
    <p:sldId id="297" r:id="rId7"/>
    <p:sldId id="296" r:id="rId8"/>
    <p:sldId id="303" r:id="rId9"/>
    <p:sldId id="304" r:id="rId10"/>
    <p:sldId id="285" r:id="rId11"/>
    <p:sldId id="281" r:id="rId12"/>
    <p:sldId id="299" r:id="rId13"/>
    <p:sldId id="300" r:id="rId14"/>
    <p:sldId id="302" r:id="rId15"/>
    <p:sldId id="301" r:id="rId16"/>
    <p:sldId id="298" r:id="rId17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666FF"/>
    <a:srgbClr val="7F7F7F"/>
    <a:srgbClr val="008D95"/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38" y="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3528" y="-35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4\system\RADAR_Materials\Traces\New%20Traces\All%2060G,%20V%20po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r4\system\RADAR_Materials\Traces\New%20Traces\V%20&amp;%20H%20pol,%2060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Material Attenuation as Function of Angle for Different Materials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Sheet1!$C$14</c:f>
              <c:strCache>
                <c:ptCount val="1"/>
                <c:pt idx="0">
                  <c:v>Thick Carpet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Sheet1!$C$15:$C$23</c:f>
              <c:numCache>
                <c:formatCode>General</c:formatCode>
                <c:ptCount val="9"/>
                <c:pt idx="0">
                  <c:v>10.839465917224629</c:v>
                </c:pt>
                <c:pt idx="1">
                  <c:v>9.6963228167535362</c:v>
                </c:pt>
                <c:pt idx="2">
                  <c:v>9.7997818393815805</c:v>
                </c:pt>
                <c:pt idx="3">
                  <c:v>9.7572760525744968</c:v>
                </c:pt>
                <c:pt idx="4">
                  <c:v>9.8471811467096444</c:v>
                </c:pt>
                <c:pt idx="5">
                  <c:v>14.302961585932792</c:v>
                </c:pt>
                <c:pt idx="6">
                  <c:v>25.176049197594068</c:v>
                </c:pt>
                <c:pt idx="7">
                  <c:v>13.378026503589538</c:v>
                </c:pt>
                <c:pt idx="8">
                  <c:v>8.6049199136146797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A9-46CE-8FC6-6F38E3695A78}"/>
            </c:ext>
          </c:extLst>
        </c:ser>
        <c:ser>
          <c:idx val="0"/>
          <c:order val="1"/>
          <c:tx>
            <c:strRef>
              <c:f>Sheet1!$B$14</c:f>
              <c:strCache>
                <c:ptCount val="1"/>
                <c:pt idx="0">
                  <c:v>Wood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Sheet1!$B$15:$B$23</c:f>
              <c:numCache>
                <c:formatCode>General</c:formatCode>
                <c:ptCount val="9"/>
                <c:pt idx="0">
                  <c:v>12.85367093775281</c:v>
                </c:pt>
                <c:pt idx="1">
                  <c:v>12.063976082061743</c:v>
                </c:pt>
                <c:pt idx="2">
                  <c:v>10.505117767600638</c:v>
                </c:pt>
                <c:pt idx="3">
                  <c:v>9.6388521926437249</c:v>
                </c:pt>
                <c:pt idx="4">
                  <c:v>9.2507867253435734</c:v>
                </c:pt>
                <c:pt idx="5">
                  <c:v>7.2191090592933875</c:v>
                </c:pt>
                <c:pt idx="6">
                  <c:v>5.8823218670104609</c:v>
                </c:pt>
                <c:pt idx="7">
                  <c:v>5.0745864021310183</c:v>
                </c:pt>
                <c:pt idx="8">
                  <c:v>4.6075465967424947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A9-46CE-8FC6-6F38E3695A78}"/>
            </c:ext>
          </c:extLst>
        </c:ser>
        <c:ser>
          <c:idx val="2"/>
          <c:order val="2"/>
          <c:tx>
            <c:strRef>
              <c:f>Sheet1!$D$14</c:f>
              <c:strCache>
                <c:ptCount val="1"/>
                <c:pt idx="0">
                  <c:v>Wallpaper</c:v>
                </c:pt>
              </c:strCache>
            </c:strRef>
          </c:tx>
          <c:spPr>
            <a:ln w="28575" cap="rnd">
              <a:solidFill>
                <a:srgbClr val="33993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Sheet1!$D$15:$D$23</c:f>
              <c:numCache>
                <c:formatCode>General</c:formatCode>
                <c:ptCount val="9"/>
                <c:pt idx="0">
                  <c:v>13.482843411424426</c:v>
                </c:pt>
                <c:pt idx="1">
                  <c:v>11.461797563607419</c:v>
                </c:pt>
                <c:pt idx="2">
                  <c:v>9.8647908080223061</c:v>
                </c:pt>
                <c:pt idx="3">
                  <c:v>9.176594011558123</c:v>
                </c:pt>
                <c:pt idx="4">
                  <c:v>9.0979634174073993</c:v>
                </c:pt>
                <c:pt idx="5">
                  <c:v>9.2290211617159059</c:v>
                </c:pt>
                <c:pt idx="6">
                  <c:v>10.834583560535521</c:v>
                </c:pt>
                <c:pt idx="7">
                  <c:v>20.582281784963698</c:v>
                </c:pt>
                <c:pt idx="8">
                  <c:v>16.305066167578246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A9-46CE-8FC6-6F38E3695A78}"/>
            </c:ext>
          </c:extLst>
        </c:ser>
        <c:ser>
          <c:idx val="3"/>
          <c:order val="3"/>
          <c:tx>
            <c:strRef>
              <c:f>Sheet1!$E$14</c:f>
              <c:strCache>
                <c:ptCount val="1"/>
                <c:pt idx="0">
                  <c:v>Cubicle Wall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Sheet1!$E$15:$E$23</c:f>
              <c:numCache>
                <c:formatCode>General</c:formatCode>
                <c:ptCount val="9"/>
                <c:pt idx="0">
                  <c:v>2.9410248395418392</c:v>
                </c:pt>
                <c:pt idx="1">
                  <c:v>2.0375355112707894</c:v>
                </c:pt>
                <c:pt idx="2">
                  <c:v>1.1897781161714391</c:v>
                </c:pt>
                <c:pt idx="3">
                  <c:v>0.79661053925713077</c:v>
                </c:pt>
                <c:pt idx="4">
                  <c:v>0.88375071186762</c:v>
                </c:pt>
                <c:pt idx="5">
                  <c:v>2.1431774500155143</c:v>
                </c:pt>
                <c:pt idx="6">
                  <c:v>2.9224745781369137</c:v>
                </c:pt>
                <c:pt idx="7">
                  <c:v>0.10732147884581877</c:v>
                </c:pt>
                <c:pt idx="8">
                  <c:v>1.7120886751012279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A9-46CE-8FC6-6F38E3695A78}"/>
            </c:ext>
          </c:extLst>
        </c:ser>
        <c:ser>
          <c:idx val="5"/>
          <c:order val="4"/>
          <c:tx>
            <c:strRef>
              <c:f>Sheet1!$G$14</c:f>
              <c:strCache>
                <c:ptCount val="1"/>
                <c:pt idx="0">
                  <c:v>Metal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Sheet1!$G$15:$G$23</c:f>
              <c:numCache>
                <c:formatCode>General</c:formatCode>
                <c:ptCount val="9"/>
                <c:pt idx="0">
                  <c:v>0.33090192130586615</c:v>
                </c:pt>
                <c:pt idx="1">
                  <c:v>0.22641957221630093</c:v>
                </c:pt>
                <c:pt idx="2">
                  <c:v>-0.10946165419514386</c:v>
                </c:pt>
                <c:pt idx="3">
                  <c:v>-0.10802020950073654</c:v>
                </c:pt>
                <c:pt idx="4">
                  <c:v>0.21447920830244982</c:v>
                </c:pt>
                <c:pt idx="5">
                  <c:v>0.38378386063523351</c:v>
                </c:pt>
                <c:pt idx="6">
                  <c:v>0.18436873501887874</c:v>
                </c:pt>
                <c:pt idx="7">
                  <c:v>0.19548091011094471</c:v>
                </c:pt>
                <c:pt idx="8">
                  <c:v>1.6657525441898144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A9-46CE-8FC6-6F38E3695A78}"/>
            </c:ext>
          </c:extLst>
        </c:ser>
        <c:ser>
          <c:idx val="6"/>
          <c:order val="5"/>
          <c:tx>
            <c:strRef>
              <c:f>Sheet1!$H$14</c:f>
              <c:strCache>
                <c:ptCount val="1"/>
                <c:pt idx="0">
                  <c:v>Melamine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Sheet1!$H$15:$H$23</c:f>
              <c:numCache>
                <c:formatCode>General</c:formatCode>
                <c:ptCount val="9"/>
                <c:pt idx="0">
                  <c:v>10.970982344657571</c:v>
                </c:pt>
                <c:pt idx="1">
                  <c:v>10.485996011624849</c:v>
                </c:pt>
                <c:pt idx="2">
                  <c:v>9.7757825688962754</c:v>
                </c:pt>
                <c:pt idx="3">
                  <c:v>9.2481239416754306</c:v>
                </c:pt>
                <c:pt idx="4">
                  <c:v>9.215102522849179</c:v>
                </c:pt>
                <c:pt idx="5">
                  <c:v>9.6595498016012584</c:v>
                </c:pt>
                <c:pt idx="6">
                  <c:v>10.0092760039783</c:v>
                </c:pt>
                <c:pt idx="7">
                  <c:v>9.7249067476858784</c:v>
                </c:pt>
                <c:pt idx="8">
                  <c:v>8.184045251787623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1A9-46CE-8FC6-6F38E3695A78}"/>
            </c:ext>
          </c:extLst>
        </c:ser>
        <c:ser>
          <c:idx val="7"/>
          <c:order val="6"/>
          <c:tx>
            <c:strRef>
              <c:f>Sheet1!$I$14</c:f>
              <c:strCache>
                <c:ptCount val="1"/>
                <c:pt idx="0">
                  <c:v>Marble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Sheet1!$I$15:$I$23</c:f>
              <c:numCache>
                <c:formatCode>General</c:formatCode>
                <c:ptCount val="9"/>
                <c:pt idx="0">
                  <c:v>7.7778694548949545</c:v>
                </c:pt>
                <c:pt idx="1">
                  <c:v>7.2471888071630133</c:v>
                </c:pt>
                <c:pt idx="2">
                  <c:v>7.3872080616485647</c:v>
                </c:pt>
                <c:pt idx="3">
                  <c:v>7.2540813228527412</c:v>
                </c:pt>
                <c:pt idx="4">
                  <c:v>6.992576503908694</c:v>
                </c:pt>
                <c:pt idx="5">
                  <c:v>6.5017199567166557</c:v>
                </c:pt>
                <c:pt idx="6">
                  <c:v>6.2280659043184698</c:v>
                </c:pt>
                <c:pt idx="7">
                  <c:v>5.810536855942118</c:v>
                </c:pt>
                <c:pt idx="8">
                  <c:v>5.1347261534285735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1A9-46CE-8FC6-6F38E3695A78}"/>
            </c:ext>
          </c:extLst>
        </c:ser>
        <c:ser>
          <c:idx val="8"/>
          <c:order val="7"/>
          <c:tx>
            <c:strRef>
              <c:f>Sheet1!$J$14</c:f>
              <c:strCache>
                <c:ptCount val="1"/>
                <c:pt idx="0">
                  <c:v>Formica</c:v>
                </c:pt>
              </c:strCache>
            </c:strRef>
          </c:tx>
          <c:spPr>
            <a:ln w="28575" cap="rnd">
              <a:solidFill>
                <a:srgbClr val="FF00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Sheet1!$J$15:$J$23</c:f>
              <c:numCache>
                <c:formatCode>General</c:formatCode>
                <c:ptCount val="9"/>
                <c:pt idx="0">
                  <c:v>12.018094902764545</c:v>
                </c:pt>
                <c:pt idx="1">
                  <c:v>11.618651137091547</c:v>
                </c:pt>
                <c:pt idx="2">
                  <c:v>11.556855118623702</c:v>
                </c:pt>
                <c:pt idx="3">
                  <c:v>11.096633658527495</c:v>
                </c:pt>
                <c:pt idx="4">
                  <c:v>10.733810023817725</c:v>
                </c:pt>
                <c:pt idx="5">
                  <c:v>9.5787351968664325</c:v>
                </c:pt>
                <c:pt idx="6">
                  <c:v>8.8934325926034319</c:v>
                </c:pt>
                <c:pt idx="7">
                  <c:v>9.0451001897194772</c:v>
                </c:pt>
                <c:pt idx="8">
                  <c:v>8.5390136719418024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1A9-46CE-8FC6-6F38E3695A78}"/>
            </c:ext>
          </c:extLst>
        </c:ser>
        <c:ser>
          <c:idx val="9"/>
          <c:order val="8"/>
          <c:tx>
            <c:strRef>
              <c:f>Sheet1!$K$14</c:f>
              <c:strCache>
                <c:ptCount val="1"/>
                <c:pt idx="0">
                  <c:v>Suspended Ceiling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Sheet1!$K$15:$K$23</c:f>
              <c:numCache>
                <c:formatCode>General</c:formatCode>
                <c:ptCount val="9"/>
                <c:pt idx="0">
                  <c:v>15.889700621916944</c:v>
                </c:pt>
                <c:pt idx="1">
                  <c:v>14.167572727954166</c:v>
                </c:pt>
                <c:pt idx="2">
                  <c:v>12.527665943740942</c:v>
                </c:pt>
                <c:pt idx="3">
                  <c:v>12.438031617367216</c:v>
                </c:pt>
                <c:pt idx="4">
                  <c:v>12.644120653709905</c:v>
                </c:pt>
                <c:pt idx="5">
                  <c:v>14.923661637153913</c:v>
                </c:pt>
                <c:pt idx="6">
                  <c:v>12.559569215277008</c:v>
                </c:pt>
                <c:pt idx="7">
                  <c:v>10.780757673866276</c:v>
                </c:pt>
                <c:pt idx="8">
                  <c:v>11.152869181508834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1A9-46CE-8FC6-6F38E3695A78}"/>
            </c:ext>
          </c:extLst>
        </c:ser>
        <c:ser>
          <c:idx val="10"/>
          <c:order val="9"/>
          <c:tx>
            <c:strRef>
              <c:f>Sheet1!$L$14</c:f>
              <c:strCache>
                <c:ptCount val="1"/>
                <c:pt idx="0">
                  <c:v>ESD</c:v>
                </c:pt>
              </c:strCache>
            </c:strRef>
          </c:tx>
          <c:spPr>
            <a:ln w="2857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Sheet1!$L$15:$L$23</c:f>
              <c:numCache>
                <c:formatCode>General</c:formatCode>
                <c:ptCount val="9"/>
                <c:pt idx="0">
                  <c:v>5.6472208272459739</c:v>
                </c:pt>
                <c:pt idx="1">
                  <c:v>5.072965330910165</c:v>
                </c:pt>
                <c:pt idx="2">
                  <c:v>4.3891368509432311</c:v>
                </c:pt>
                <c:pt idx="3">
                  <c:v>4.0601711544378958</c:v>
                </c:pt>
                <c:pt idx="4">
                  <c:v>3.7871631444671578</c:v>
                </c:pt>
                <c:pt idx="5">
                  <c:v>3.0013449453128374</c:v>
                </c:pt>
                <c:pt idx="6">
                  <c:v>2.5044672986579428</c:v>
                </c:pt>
                <c:pt idx="7">
                  <c:v>2.0993137333106375</c:v>
                </c:pt>
                <c:pt idx="8">
                  <c:v>1.907961209958259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1A9-46CE-8FC6-6F38E3695A78}"/>
            </c:ext>
          </c:extLst>
        </c:ser>
        <c:ser>
          <c:idx val="11"/>
          <c:order val="10"/>
          <c:tx>
            <c:strRef>
              <c:f>Sheet1!$M$14</c:f>
              <c:strCache>
                <c:ptCount val="1"/>
                <c:pt idx="0">
                  <c:v>Drywall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Sheet1!$M$15:$M$23</c:f>
              <c:numCache>
                <c:formatCode>General</c:formatCode>
                <c:ptCount val="9"/>
                <c:pt idx="0">
                  <c:v>15.621385898385881</c:v>
                </c:pt>
                <c:pt idx="1">
                  <c:v>15.939627579568082</c:v>
                </c:pt>
                <c:pt idx="2">
                  <c:v>13.649741513311398</c:v>
                </c:pt>
                <c:pt idx="3">
                  <c:v>11.915987102276034</c:v>
                </c:pt>
                <c:pt idx="4">
                  <c:v>10.830564570420677</c:v>
                </c:pt>
                <c:pt idx="5">
                  <c:v>9.0137677292788112</c:v>
                </c:pt>
                <c:pt idx="6">
                  <c:v>8.0284537186313401</c:v>
                </c:pt>
                <c:pt idx="7">
                  <c:v>8.3881361835247787</c:v>
                </c:pt>
                <c:pt idx="8">
                  <c:v>9.9953863024236398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1A9-46CE-8FC6-6F38E3695A78}"/>
            </c:ext>
          </c:extLst>
        </c:ser>
        <c:ser>
          <c:idx val="12"/>
          <c:order val="11"/>
          <c:tx>
            <c:strRef>
              <c:f>Sheet1!$N$14</c:f>
              <c:strCache>
                <c:ptCount val="1"/>
                <c:pt idx="0">
                  <c:v>Ceramic</c:v>
                </c:pt>
              </c:strCache>
            </c:strRef>
          </c:tx>
          <c:spPr>
            <a:ln w="28575" cap="rnd">
              <a:solidFill>
                <a:srgbClr val="008D9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22.5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</c:numCache>
            </c:numRef>
          </c:cat>
          <c:val>
            <c:numRef>
              <c:f>Sheet1!$N$15:$N$23</c:f>
              <c:numCache>
                <c:formatCode>General</c:formatCode>
                <c:ptCount val="9"/>
                <c:pt idx="0">
                  <c:v>7.8811008233893034</c:v>
                </c:pt>
                <c:pt idx="1">
                  <c:v>7.7179720073427802</c:v>
                </c:pt>
                <c:pt idx="2">
                  <c:v>6.8698412947742895</c:v>
                </c:pt>
                <c:pt idx="3">
                  <c:v>6.5734760580271967</c:v>
                </c:pt>
                <c:pt idx="4">
                  <c:v>6.4486441587971086</c:v>
                </c:pt>
                <c:pt idx="5">
                  <c:v>5.3954649246290813</c:v>
                </c:pt>
                <c:pt idx="6">
                  <c:v>5.1080178053381786</c:v>
                </c:pt>
                <c:pt idx="7">
                  <c:v>4.673244873679451</c:v>
                </c:pt>
                <c:pt idx="8">
                  <c:v>4.3856044450281786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1A9-46CE-8FC6-6F38E3695A78}"/>
            </c:ext>
          </c:extLst>
        </c:ser>
        <c:ser>
          <c:idx val="4"/>
          <c:order val="12"/>
          <c:tx>
            <c:strRef>
              <c:f>Sheet1!$O$14</c:f>
              <c:strCache>
                <c:ptCount val="1"/>
                <c:pt idx="0">
                  <c:v>Carpet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Sheet1!$O$15:$O$23</c:f>
              <c:numCache>
                <c:formatCode>General</c:formatCode>
                <c:ptCount val="9"/>
                <c:pt idx="0">
                  <c:v>25.365997773854531</c:v>
                </c:pt>
                <c:pt idx="1">
                  <c:v>24.767261401396951</c:v>
                </c:pt>
                <c:pt idx="2">
                  <c:v>23.29710587169825</c:v>
                </c:pt>
                <c:pt idx="3">
                  <c:v>22.674541689277135</c:v>
                </c:pt>
                <c:pt idx="4">
                  <c:v>20.883884400433828</c:v>
                </c:pt>
                <c:pt idx="5">
                  <c:v>19.478945830532325</c:v>
                </c:pt>
                <c:pt idx="6">
                  <c:v>18.601735814829965</c:v>
                </c:pt>
                <c:pt idx="7">
                  <c:v>17.867121899450552</c:v>
                </c:pt>
                <c:pt idx="8">
                  <c:v>17.326249959099115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1A9-46CE-8FC6-6F38E3695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5587584"/>
        <c:axId val="875585288"/>
      </c:lineChart>
      <c:catAx>
        <c:axId val="875587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 [Degrees]</a:t>
                </a:r>
              </a:p>
            </c:rich>
          </c:tx>
          <c:layout>
            <c:manualLayout>
              <c:xMode val="edge"/>
              <c:yMode val="edge"/>
              <c:x val="0.42366216529709683"/>
              <c:y val="0.95206397248970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585288"/>
        <c:crosses val="autoZero"/>
        <c:auto val="1"/>
        <c:lblAlgn val="ctr"/>
        <c:lblOffset val="100"/>
        <c:noMultiLvlLbl val="0"/>
      </c:catAx>
      <c:valAx>
        <c:axId val="875585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Matterial Attenuation [dB]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558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566521197915934"/>
          <c:y val="0.29937038551643164"/>
          <c:w val="0.14826728634809735"/>
          <c:h val="0.4725076038806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Material Attenuation as Function of the Angle &amp; Vertical /</a:t>
            </a:r>
            <a:r>
              <a:rPr lang="en-US" baseline="0" dirty="0"/>
              <a:t> Horizontal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Metal Vertical</c:v>
          </c:tx>
          <c:spPr>
            <a:ln w="28575" cap="rnd">
              <a:solidFill>
                <a:srgbClr val="8F297C"/>
              </a:solidFill>
              <a:round/>
            </a:ln>
            <a:effectLst/>
          </c:spPr>
          <c:marker>
            <c:symbol val="none"/>
          </c:marker>
          <c:cat>
            <c:numRef>
              <c:f>Sheet1!$A$15:$A$23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Sheet1!$B$15:$B$23</c:f>
              <c:numCache>
                <c:formatCode>General</c:formatCode>
                <c:ptCount val="9"/>
                <c:pt idx="0">
                  <c:v>1.2204753575649345</c:v>
                </c:pt>
                <c:pt idx="1">
                  <c:v>1.5623126122623034</c:v>
                </c:pt>
                <c:pt idx="2">
                  <c:v>2.6434814569445635</c:v>
                </c:pt>
                <c:pt idx="3">
                  <c:v>2.4613483224405037</c:v>
                </c:pt>
                <c:pt idx="4">
                  <c:v>2.4120559070324639</c:v>
                </c:pt>
                <c:pt idx="5">
                  <c:v>2.5073206050362948</c:v>
                </c:pt>
                <c:pt idx="6">
                  <c:v>2.2440327314862536</c:v>
                </c:pt>
                <c:pt idx="7">
                  <c:v>1.4541542227667854</c:v>
                </c:pt>
                <c:pt idx="8">
                  <c:v>1.8239305527591441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AC-4458-9E48-169176F6A610}"/>
            </c:ext>
          </c:extLst>
        </c:ser>
        <c:ser>
          <c:idx val="4"/>
          <c:order val="1"/>
          <c:tx>
            <c:strRef>
              <c:f>Sheet1!$F$14</c:f>
              <c:strCache>
                <c:ptCount val="1"/>
                <c:pt idx="0">
                  <c:v>Metal Horizontal</c:v>
                </c:pt>
              </c:strCache>
            </c:strRef>
          </c:tx>
          <c:spPr>
            <a:ln w="28575" cap="rnd">
              <a:solidFill>
                <a:srgbClr val="8F297C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Sheet1!$A$15:$A$23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Sheet1!$F$15:$F$23</c:f>
              <c:numCache>
                <c:formatCode>General</c:formatCode>
                <c:ptCount val="9"/>
                <c:pt idx="0">
                  <c:v>0.33090192130586438</c:v>
                </c:pt>
                <c:pt idx="1">
                  <c:v>0.22641957221630449</c:v>
                </c:pt>
                <c:pt idx="2">
                  <c:v>-0.10946165419514564</c:v>
                </c:pt>
                <c:pt idx="3">
                  <c:v>-0.10802020950073477</c:v>
                </c:pt>
                <c:pt idx="4">
                  <c:v>0.21447920830245515</c:v>
                </c:pt>
                <c:pt idx="5">
                  <c:v>0.38378386063523529</c:v>
                </c:pt>
                <c:pt idx="6">
                  <c:v>0.18436873501888407</c:v>
                </c:pt>
                <c:pt idx="7">
                  <c:v>0.19548091011094471</c:v>
                </c:pt>
                <c:pt idx="8">
                  <c:v>1.6657525441898144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AC-4458-9E48-169176F6A610}"/>
            </c:ext>
          </c:extLst>
        </c:ser>
        <c:ser>
          <c:idx val="1"/>
          <c:order val="2"/>
          <c:tx>
            <c:strRef>
              <c:f>Sheet1!$C$14</c:f>
              <c:strCache>
                <c:ptCount val="1"/>
                <c:pt idx="0">
                  <c:v>Drywall Vertical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Sheet1!$A$15:$A$23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Sheet1!$C$15:$C$23</c:f>
              <c:numCache>
                <c:formatCode>General</c:formatCode>
                <c:ptCount val="9"/>
                <c:pt idx="0">
                  <c:v>19.073935310047894</c:v>
                </c:pt>
                <c:pt idx="1">
                  <c:v>16.487604843074525</c:v>
                </c:pt>
                <c:pt idx="2">
                  <c:v>14.538485837025476</c:v>
                </c:pt>
                <c:pt idx="3">
                  <c:v>13.038171258296245</c:v>
                </c:pt>
                <c:pt idx="4">
                  <c:v>12.470549515445313</c:v>
                </c:pt>
                <c:pt idx="5">
                  <c:v>11.489590033028115</c:v>
                </c:pt>
                <c:pt idx="6">
                  <c:v>11.517128526243564</c:v>
                </c:pt>
                <c:pt idx="7">
                  <c:v>14.002315575791524</c:v>
                </c:pt>
                <c:pt idx="8">
                  <c:v>18.647172873893794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AC-4458-9E48-169176F6A610}"/>
            </c:ext>
          </c:extLst>
        </c:ser>
        <c:ser>
          <c:idx val="5"/>
          <c:order val="3"/>
          <c:tx>
            <c:strRef>
              <c:f>Sheet1!$G$14</c:f>
              <c:strCache>
                <c:ptCount val="1"/>
                <c:pt idx="0">
                  <c:v>Drywall Horizontal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Sheet1!$A$15:$A$23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Sheet1!$G$15:$G$23</c:f>
              <c:numCache>
                <c:formatCode>General</c:formatCode>
                <c:ptCount val="9"/>
                <c:pt idx="0">
                  <c:v>15.621385898385885</c:v>
                </c:pt>
                <c:pt idx="1">
                  <c:v>15.939627579568086</c:v>
                </c:pt>
                <c:pt idx="2">
                  <c:v>13.649741513311405</c:v>
                </c:pt>
                <c:pt idx="3">
                  <c:v>11.915987102276034</c:v>
                </c:pt>
                <c:pt idx="4">
                  <c:v>10.830564570420684</c:v>
                </c:pt>
                <c:pt idx="5">
                  <c:v>9.0137677292788041</c:v>
                </c:pt>
                <c:pt idx="6">
                  <c:v>8.0284537186313436</c:v>
                </c:pt>
                <c:pt idx="7">
                  <c:v>8.3881361835247752</c:v>
                </c:pt>
                <c:pt idx="8">
                  <c:v>9.9953863024236362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7AC-4458-9E48-169176F6A610}"/>
            </c:ext>
          </c:extLst>
        </c:ser>
        <c:ser>
          <c:idx val="2"/>
          <c:order val="4"/>
          <c:tx>
            <c:strRef>
              <c:f>Sheet1!$D$14</c:f>
              <c:strCache>
                <c:ptCount val="1"/>
                <c:pt idx="0">
                  <c:v>Carpet Vertical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Sheet1!$A$15:$A$23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Sheet1!$D$15:$D$23</c:f>
              <c:numCache>
                <c:formatCode>General</c:formatCode>
                <c:ptCount val="9"/>
                <c:pt idx="0">
                  <c:v>15.754100314913625</c:v>
                </c:pt>
                <c:pt idx="1">
                  <c:v>16.129334707937193</c:v>
                </c:pt>
                <c:pt idx="2">
                  <c:v>15.609574814024064</c:v>
                </c:pt>
                <c:pt idx="3">
                  <c:v>15.091278665803866</c:v>
                </c:pt>
                <c:pt idx="4">
                  <c:v>14.864103192843334</c:v>
                </c:pt>
                <c:pt idx="5">
                  <c:v>14.782419448615155</c:v>
                </c:pt>
                <c:pt idx="6">
                  <c:v>15.845007863824435</c:v>
                </c:pt>
                <c:pt idx="7">
                  <c:v>16.059033427918063</c:v>
                </c:pt>
                <c:pt idx="8">
                  <c:v>18.178640280293742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7AC-4458-9E48-169176F6A610}"/>
            </c:ext>
          </c:extLst>
        </c:ser>
        <c:ser>
          <c:idx val="6"/>
          <c:order val="5"/>
          <c:tx>
            <c:strRef>
              <c:f>Sheet1!$H$14</c:f>
              <c:strCache>
                <c:ptCount val="1"/>
                <c:pt idx="0">
                  <c:v>Carpet Horizontal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Sheet1!$A$15:$A$23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Sheet1!$H$15:$H$23</c:f>
              <c:numCache>
                <c:formatCode>General</c:formatCode>
                <c:ptCount val="9"/>
                <c:pt idx="0">
                  <c:v>25.365997773854538</c:v>
                </c:pt>
                <c:pt idx="1">
                  <c:v>24.767261401396944</c:v>
                </c:pt>
                <c:pt idx="2">
                  <c:v>23.297105871698257</c:v>
                </c:pt>
                <c:pt idx="3">
                  <c:v>22.674541689277142</c:v>
                </c:pt>
                <c:pt idx="4">
                  <c:v>20.883884400433821</c:v>
                </c:pt>
                <c:pt idx="5">
                  <c:v>19.478945830532325</c:v>
                </c:pt>
                <c:pt idx="6">
                  <c:v>18.601735814829958</c:v>
                </c:pt>
                <c:pt idx="7">
                  <c:v>17.867121899450545</c:v>
                </c:pt>
                <c:pt idx="8">
                  <c:v>17.326249959099115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7AC-4458-9E48-169176F6A610}"/>
            </c:ext>
          </c:extLst>
        </c:ser>
        <c:ser>
          <c:idx val="3"/>
          <c:order val="6"/>
          <c:tx>
            <c:strRef>
              <c:f>Sheet1!$E$14</c:f>
              <c:strCache>
                <c:ptCount val="1"/>
                <c:pt idx="0">
                  <c:v>Ceramic Vertical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Sheet1!$A$15:$A$23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Sheet1!$E$15:$E$23</c:f>
              <c:numCache>
                <c:formatCode>General</c:formatCode>
                <c:ptCount val="9"/>
                <c:pt idx="0">
                  <c:v>8.9244702134032856</c:v>
                </c:pt>
                <c:pt idx="1">
                  <c:v>8.5892403028410165</c:v>
                </c:pt>
                <c:pt idx="2">
                  <c:v>8.0111681004432249</c:v>
                </c:pt>
                <c:pt idx="3">
                  <c:v>7.6042274248370738</c:v>
                </c:pt>
                <c:pt idx="4">
                  <c:v>7.5573230457910334</c:v>
                </c:pt>
                <c:pt idx="5">
                  <c:v>7.6528154749024857</c:v>
                </c:pt>
                <c:pt idx="6">
                  <c:v>7.8109861223653532</c:v>
                </c:pt>
                <c:pt idx="7">
                  <c:v>8.6947780831920731</c:v>
                </c:pt>
                <c:pt idx="8">
                  <c:v>10.603485441587473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7AC-4458-9E48-169176F6A610}"/>
            </c:ext>
          </c:extLst>
        </c:ser>
        <c:ser>
          <c:idx val="7"/>
          <c:order val="7"/>
          <c:tx>
            <c:strRef>
              <c:f>Sheet1!$I$14</c:f>
              <c:strCache>
                <c:ptCount val="1"/>
                <c:pt idx="0">
                  <c:v>Ceramic Horizontal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Sheet1!$A$15:$A$23</c:f>
              <c:numCache>
                <c:formatCode>General</c:formatCode>
                <c:ptCount val="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</c:numCache>
            </c:numRef>
          </c:cat>
          <c:val>
            <c:numRef>
              <c:f>Sheet1!$I$15:$I$23</c:f>
              <c:numCache>
                <c:formatCode>General</c:formatCode>
                <c:ptCount val="9"/>
                <c:pt idx="0">
                  <c:v>7.8811008233893034</c:v>
                </c:pt>
                <c:pt idx="1">
                  <c:v>7.7179720073427838</c:v>
                </c:pt>
                <c:pt idx="2">
                  <c:v>6.869841294774286</c:v>
                </c:pt>
                <c:pt idx="3">
                  <c:v>6.5734760580271931</c:v>
                </c:pt>
                <c:pt idx="4">
                  <c:v>6.4486441587971051</c:v>
                </c:pt>
                <c:pt idx="5">
                  <c:v>5.3954649246290849</c:v>
                </c:pt>
                <c:pt idx="6">
                  <c:v>5.1080178053381751</c:v>
                </c:pt>
                <c:pt idx="7">
                  <c:v>4.6732448736794545</c:v>
                </c:pt>
                <c:pt idx="8">
                  <c:v>4.3856044450281857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7AC-4458-9E48-169176F6A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7748408"/>
        <c:axId val="647749064"/>
      </c:lineChart>
      <c:catAx>
        <c:axId val="647748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Angle[degrees]</a:t>
                </a:r>
              </a:p>
            </c:rich>
          </c:tx>
          <c:layout>
            <c:manualLayout>
              <c:xMode val="edge"/>
              <c:yMode val="edge"/>
              <c:x val="0.41925285764263132"/>
              <c:y val="0.940300903915414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749064"/>
        <c:crosses val="autoZero"/>
        <c:auto val="1"/>
        <c:lblAlgn val="ctr"/>
        <c:lblOffset val="100"/>
        <c:noMultiLvlLbl val="0"/>
      </c:catAx>
      <c:valAx>
        <c:axId val="64774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Attenuation[dB]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748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May 2015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Edward Au (Marvell Semiconductor)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/>
            </a:lvl1pPr>
          </a:lstStyle>
          <a:p>
            <a:r>
              <a:rPr lang="en-US" altLang="en-US" dirty="0"/>
              <a:t>Page </a:t>
            </a:r>
            <a:fld id="{33E08E1E-6EC7-4C1A-A5A7-331760B4307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62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802.11-15/0496r5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May 2015</a:t>
            </a:r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Edward Au (Marvell Semiconductor)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/>
            </a:lvl1pPr>
          </a:lstStyle>
          <a:p>
            <a:r>
              <a:rPr lang="en-US" altLang="en-US" dirty="0"/>
              <a:t>Page </a:t>
            </a:r>
            <a:fld id="{A4C469B6-0354-4D64-BCEB-6541BE9EF06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682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/>
              <a:t>doc.: IEEE 802.11-15/0496r1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/>
              <a:t>May 2015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dirty="0"/>
              <a:t>Edward Au (Marvell Semiconductor)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/>
              <a:t>Page </a:t>
            </a:r>
            <a:fld id="{25A8AF81-4441-4602-A932-2E89D75D88E0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272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B92B35B7-A9DF-4AE0-90F3-BD9FCD6361E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358575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A8312614-8984-45B0-BDA0-077279777C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155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54A696A0-C84D-41CA-B897-D54EDAEB7A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4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0FF88134-36A3-492E-B6B5-2F4703E7674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18525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EA943724-5DA9-4183-9894-2B800CB4922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86619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68E78D52-B4C3-4C54-8879-630EF7253A6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355892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D311B223-DD3A-4F48-9311-03A92196BF2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594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BAA79A68-64D1-4CCC-816B-FF3FB7B89AE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593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F617D86-5CEF-4A7A-8BBC-1BE5E3A2734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85331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C8753CA-BECE-40D1-BB6F-2F442C98DD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045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July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5C5EEBB6-A40D-4F9D-A461-8A01C53D589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140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r>
              <a:rPr lang="en-US" altLang="en-US" dirty="0"/>
              <a:t>Slide </a:t>
            </a:r>
            <a:fld id="{6F1F6262-6948-42CD-BF7B-D2CB9D8BADE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46808" y="332601"/>
            <a:ext cx="39113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doc.: IEEE 802.11-18/0401-00-00ay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5" r:id="rId1"/>
    <p:sldLayoutId id="2147486136" r:id="rId2"/>
    <p:sldLayoutId id="2147486137" r:id="rId3"/>
    <p:sldLayoutId id="2147486138" r:id="rId4"/>
    <p:sldLayoutId id="2147486139" r:id="rId5"/>
    <p:sldLayoutId id="2147486140" r:id="rId6"/>
    <p:sldLayoutId id="2147486141" r:id="rId7"/>
    <p:sldLayoutId id="2147486142" r:id="rId8"/>
    <p:sldLayoutId id="2147486143" r:id="rId9"/>
    <p:sldLayoutId id="2147486144" r:id="rId10"/>
    <p:sldLayoutId id="214748614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53ABCD13-380B-4CB5-B9B1-96CEC68A8A42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762000"/>
            <a:ext cx="8381999" cy="1066800"/>
          </a:xfrm>
        </p:spPr>
        <p:txBody>
          <a:bodyPr/>
          <a:lstStyle/>
          <a:p>
            <a:r>
              <a:rPr lang="en-US" altLang="en-US" dirty="0"/>
              <a:t>Reflection measurements at 60GHz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2018-March-05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85800" y="2895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 Authors:</a:t>
            </a:r>
            <a:endParaRPr lang="en-US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9226"/>
              </p:ext>
            </p:extLst>
          </p:nvPr>
        </p:nvGraphicFramePr>
        <p:xfrm>
          <a:off x="381001" y="3545840"/>
          <a:ext cx="8305800" cy="1483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Alecsander Eitan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eitana@qti.qualcomm.com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Rotem Zamir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rzamir@qti.qualcomm.com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Amichai Sanderovich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Qualcomm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amichais@qti.qualcomm.com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05000"/>
                <a:ext cx="7772400" cy="44958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/>
                  <a:t>Free-Space Path-Loss (FSPL):</a:t>
                </a:r>
                <a:br>
                  <a:rPr lang="en-US" b="0" dirty="0"/>
                </a:br>
                <a:br>
                  <a:rPr lang="en-US" sz="1050" b="0" dirty="0"/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𝐹𝑆𝑃𝐿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𝑑𝐵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=20∗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+20∗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𝑀𝐻𝑧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−27.55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/>
                  <a:t>Material attenuation calculated by:</a:t>
                </a:r>
                <a:br>
                  <a:rPr lang="en-US" b="0" dirty="0"/>
                </a:br>
                <a:br>
                  <a:rPr lang="en-US" sz="1100" b="0" dirty="0"/>
                </a:b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𝐴𝑡𝑡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𝑑𝐵</m:t>
                        </m:r>
                      </m:e>
                    </m:d>
                    <m:r>
                      <a:rPr lang="en-US" sz="20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𝑑𝐵𝑖</m:t>
                        </m:r>
                      </m:e>
                    </m:d>
                    <m:r>
                      <a:rPr lang="en-US" sz="20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𝑑𝐵𝑖</m:t>
                        </m:r>
                      </m:e>
                    </m:d>
                    <m:r>
                      <a:rPr lang="en-US" sz="20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21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𝑑𝐵</m:t>
                        </m:r>
                      </m:e>
                    </m:d>
                    <m:r>
                      <a:rPr lang="en-US" sz="20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𝐹𝑆𝑃𝐿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2)[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05000"/>
                <a:ext cx="7772400" cy="4495800"/>
              </a:xfrm>
              <a:blipFill>
                <a:blip r:embed="rId2"/>
                <a:stretch>
                  <a:fillRect l="-1098" t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26162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E7D7EA-6C08-403E-A388-1A23AB638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06" y="1311699"/>
            <a:ext cx="8449788" cy="4785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44DD78-B7C8-492A-98E3-F64F02C9712D}"/>
              </a:ext>
            </a:extLst>
          </p:cNvPr>
          <p:cNvCxnSpPr/>
          <p:nvPr/>
        </p:nvCxnSpPr>
        <p:spPr bwMode="auto">
          <a:xfrm flipV="1">
            <a:off x="1219200" y="16764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241003-3C1A-4B7F-872C-85F0994544F8}"/>
              </a:ext>
            </a:extLst>
          </p:cNvPr>
          <p:cNvCxnSpPr/>
          <p:nvPr/>
        </p:nvCxnSpPr>
        <p:spPr bwMode="auto">
          <a:xfrm flipV="1">
            <a:off x="2819400" y="16764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671461-A394-4EC1-AF39-B8237C007EC1}"/>
              </a:ext>
            </a:extLst>
          </p:cNvPr>
          <p:cNvCxnSpPr/>
          <p:nvPr/>
        </p:nvCxnSpPr>
        <p:spPr bwMode="auto">
          <a:xfrm flipV="1">
            <a:off x="4344988" y="16764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646305-B5C9-47D4-82DC-654A4D134C20}"/>
              </a:ext>
            </a:extLst>
          </p:cNvPr>
          <p:cNvCxnSpPr/>
          <p:nvPr/>
        </p:nvCxnSpPr>
        <p:spPr bwMode="auto">
          <a:xfrm flipV="1">
            <a:off x="5797550" y="16764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5B24DB-B580-4A5E-943A-1B43EC6D50C9}"/>
              </a:ext>
            </a:extLst>
          </p:cNvPr>
          <p:cNvCxnSpPr/>
          <p:nvPr/>
        </p:nvCxnSpPr>
        <p:spPr bwMode="auto">
          <a:xfrm flipV="1">
            <a:off x="7239000" y="16764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7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3C1578-F759-4B8F-9551-406A7CEAE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3" y="1295400"/>
            <a:ext cx="8430774" cy="4785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007A2C-02E9-48FF-B929-676015167C60}"/>
              </a:ext>
            </a:extLst>
          </p:cNvPr>
          <p:cNvCxnSpPr/>
          <p:nvPr/>
        </p:nvCxnSpPr>
        <p:spPr bwMode="auto">
          <a:xfrm flipV="1">
            <a:off x="1066800" y="16002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AA8A82-D43D-4DCF-9432-27304BCD0F54}"/>
              </a:ext>
            </a:extLst>
          </p:cNvPr>
          <p:cNvCxnSpPr/>
          <p:nvPr/>
        </p:nvCxnSpPr>
        <p:spPr bwMode="auto">
          <a:xfrm flipV="1">
            <a:off x="2743200" y="16002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BA692B-F1E6-43F0-B5F8-EBAF06C8AB3E}"/>
              </a:ext>
            </a:extLst>
          </p:cNvPr>
          <p:cNvCxnSpPr/>
          <p:nvPr/>
        </p:nvCxnSpPr>
        <p:spPr bwMode="auto">
          <a:xfrm flipV="1">
            <a:off x="4343400" y="16002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1A7DE6-DCDF-465B-A5D0-97FC5ACF7A15}"/>
              </a:ext>
            </a:extLst>
          </p:cNvPr>
          <p:cNvCxnSpPr/>
          <p:nvPr/>
        </p:nvCxnSpPr>
        <p:spPr bwMode="auto">
          <a:xfrm flipV="1">
            <a:off x="5867400" y="16002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987DA7-6214-426B-8784-8A58A8ACCFEA}"/>
              </a:ext>
            </a:extLst>
          </p:cNvPr>
          <p:cNvCxnSpPr/>
          <p:nvPr/>
        </p:nvCxnSpPr>
        <p:spPr bwMode="auto">
          <a:xfrm flipV="1">
            <a:off x="7391400" y="16002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358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DE74A-D823-460B-A44C-A54ECBB27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87" y="1429131"/>
            <a:ext cx="7608467" cy="437730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0C91E-2439-4526-9530-A41502B542FF}"/>
              </a:ext>
            </a:extLst>
          </p:cNvPr>
          <p:cNvCxnSpPr/>
          <p:nvPr/>
        </p:nvCxnSpPr>
        <p:spPr bwMode="auto">
          <a:xfrm flipV="1">
            <a:off x="1447800" y="14478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81E9F3-D8F6-4F10-B477-C270F7969B06}"/>
              </a:ext>
            </a:extLst>
          </p:cNvPr>
          <p:cNvCxnSpPr/>
          <p:nvPr/>
        </p:nvCxnSpPr>
        <p:spPr bwMode="auto">
          <a:xfrm flipV="1">
            <a:off x="3200400" y="14478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B38E61-B99B-4818-8B3A-8F415924EA67}"/>
              </a:ext>
            </a:extLst>
          </p:cNvPr>
          <p:cNvCxnSpPr/>
          <p:nvPr/>
        </p:nvCxnSpPr>
        <p:spPr bwMode="auto">
          <a:xfrm flipV="1">
            <a:off x="4876800" y="14478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C48788-623A-4911-B957-12039906EC4A}"/>
              </a:ext>
            </a:extLst>
          </p:cNvPr>
          <p:cNvCxnSpPr/>
          <p:nvPr/>
        </p:nvCxnSpPr>
        <p:spPr bwMode="auto">
          <a:xfrm flipV="1">
            <a:off x="6477000" y="14478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30BE37-75F2-4210-93DD-20C2CBF4323B}"/>
              </a:ext>
            </a:extLst>
          </p:cNvPr>
          <p:cNvCxnSpPr/>
          <p:nvPr/>
        </p:nvCxnSpPr>
        <p:spPr bwMode="auto">
          <a:xfrm flipV="1">
            <a:off x="8077200" y="1447800"/>
            <a:ext cx="0" cy="37338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9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5E94579-B45A-473C-8CDD-D17D5AD07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777919"/>
              </p:ext>
            </p:extLst>
          </p:nvPr>
        </p:nvGraphicFramePr>
        <p:xfrm>
          <a:off x="789385" y="1408906"/>
          <a:ext cx="756523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06026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F78284F-3D58-4861-A100-3670F08A95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506694"/>
              </p:ext>
            </p:extLst>
          </p:nvPr>
        </p:nvGraphicFramePr>
        <p:xfrm>
          <a:off x="676275" y="1447800"/>
          <a:ext cx="81629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544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9514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 this presentation we detailed reflection measurements results at 60GHz.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measurements show that most tested materials reflection loss is ~0..12dB.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reflection loss is frequency dependent.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3 materials presented resonance behavior in frequency, </a:t>
            </a:r>
            <a:br>
              <a:rPr lang="en-US" b="0" dirty="0"/>
            </a:br>
            <a:r>
              <a:rPr lang="en-US" b="0" dirty="0"/>
              <a:t>and 2 materials presented resonance behavior in angle.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results show that 60GHz modem should handle frequency selective reflections.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95968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This submission presents results of lab measurements of the reflection from different materials at 60GHz band.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goals of the measurements: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Measuring the reflection attenuation of different materials, in different angles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Developing a suitable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Produce a material based reflection coefficient data-base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249799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/>
          <a:lstStyle/>
          <a:p>
            <a:r>
              <a:rPr lang="en-US" dirty="0"/>
              <a:t>The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2" y="1447800"/>
            <a:ext cx="3979226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2 Horn antennas, with 25dBi gain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VNA (R&amp;S ZVA67)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2 vises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2 antenna-cable connectors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2 60G cables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2 metal stands for the antenna, covered with black absorber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2 plastic boxes (Legos)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Reflecting materials</a:t>
            </a: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  <p:pic>
        <p:nvPicPr>
          <p:cNvPr id="8" name="Picture 7" descr="A picture containing indoor, table, ground, sitting&#10;&#10;Description generated with high confidence">
            <a:extLst>
              <a:ext uri="{FF2B5EF4-FFF2-40B4-BE49-F238E27FC236}">
                <a16:creationId xmlns:a16="http://schemas.microsoft.com/office/drawing/2014/main" id="{E9FCF50D-DDEE-4E8D-81F5-9BE727DF6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15" y="2669176"/>
            <a:ext cx="457200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1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/>
              <a:t>The Setup</a:t>
            </a:r>
            <a:br>
              <a:rPr lang="en-US" dirty="0"/>
            </a:br>
            <a:r>
              <a:rPr lang="en-US" dirty="0"/>
              <a:t>Procedures and Experiment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3" y="2057400"/>
            <a:ext cx="7685087" cy="4038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Calibrating the VNA for Pt of 10[dBm], including 60G cable 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Drawing the angles on the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Positioning the reflecting surface with the vises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Positioning the </a:t>
            </a:r>
            <a:r>
              <a:rPr lang="en-US" sz="2000" b="0" dirty="0" err="1"/>
              <a:t>Tx&amp;Rx</a:t>
            </a:r>
            <a:r>
              <a:rPr lang="en-US" sz="2000" b="0" dirty="0"/>
              <a:t> Horns in the correct angles, each at distance 34 cm from the reflecting surface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Saving the data from the VNA – S21[dB] for frequencies between 57GHz and 70GHz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350104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dirty="0"/>
              <a:t>Setup pictures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  <p:pic>
        <p:nvPicPr>
          <p:cNvPr id="9" name="Picture 8" descr="A picture containing indoor, table, floor, computer&#10;&#10;Description generated with high confidence">
            <a:extLst>
              <a:ext uri="{FF2B5EF4-FFF2-40B4-BE49-F238E27FC236}">
                <a16:creationId xmlns:a16="http://schemas.microsoft.com/office/drawing/2014/main" id="{4EEF2A30-A390-4BDD-B618-4C1EBF7BB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84" y="1413932"/>
            <a:ext cx="6581073" cy="49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dirty="0"/>
              <a:t>Setup pictures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  <p:pic>
        <p:nvPicPr>
          <p:cNvPr id="7" name="Picture 6" descr="A picture containing indoor, floor, table, sitting&#10;&#10;Description generated with very high confidence">
            <a:extLst>
              <a:ext uri="{FF2B5EF4-FFF2-40B4-BE49-F238E27FC236}">
                <a16:creationId xmlns:a16="http://schemas.microsoft.com/office/drawing/2014/main" id="{F0A62630-E77D-4195-93CC-3867F6314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84" y="1413932"/>
            <a:ext cx="6581073" cy="49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dirty="0"/>
              <a:t>Setup pictures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  <p:pic>
        <p:nvPicPr>
          <p:cNvPr id="7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AE19C36B-964A-4F5C-B0F8-4A63A744B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83" y="1413932"/>
            <a:ext cx="6581073" cy="49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0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800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Metal</a:t>
            </a:r>
            <a:r>
              <a:rPr lang="en-US" b="0" dirty="0"/>
              <a:t> – a flat metal plate used for reference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Absorber</a:t>
            </a:r>
            <a:r>
              <a:rPr lang="en-US" b="0" dirty="0"/>
              <a:t> – electric wave absorber sheet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Wood</a:t>
            </a:r>
            <a:r>
              <a:rPr lang="en-US" b="0" dirty="0"/>
              <a:t> – plate of solid wood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Thick carpet </a:t>
            </a:r>
            <a:r>
              <a:rPr lang="en-US" b="0" dirty="0"/>
              <a:t>– carpet with thick fibers, waved on synthetic platform, used for flooring.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Wallpaper</a:t>
            </a:r>
            <a:r>
              <a:rPr lang="en-US" b="0" dirty="0"/>
              <a:t> – drywall plate covered with flower patterned wallpaper, used for home decoration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Cubical wall </a:t>
            </a:r>
            <a:r>
              <a:rPr lang="en-US" b="0" dirty="0"/>
              <a:t>– plate of wall from a typical cubical office – a thin fabric covering a metal plate.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Parquet</a:t>
            </a:r>
            <a:r>
              <a:rPr lang="en-US" b="0" dirty="0"/>
              <a:t> – a beam of typical parquet flooring for home.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Melamine</a:t>
            </a:r>
            <a:r>
              <a:rPr lang="en-US" b="0" dirty="0"/>
              <a:t> – a beam of typical melamine used for tables (Ikea style).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35842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/>
              <a:t>Materials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9514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Marble</a:t>
            </a:r>
            <a:r>
              <a:rPr lang="en-US" b="0" dirty="0"/>
              <a:t> – used in home for kitchen worktop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Formica</a:t>
            </a:r>
            <a:r>
              <a:rPr lang="he-IL" b="0" dirty="0"/>
              <a:t> </a:t>
            </a:r>
            <a:r>
              <a:rPr lang="en-US" b="0" dirty="0"/>
              <a:t>– a beam of Formica, used in house furnishing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Suspended Ceiling </a:t>
            </a:r>
            <a:r>
              <a:rPr lang="en-US" b="0" dirty="0"/>
              <a:t>– typical office panel of suspended ceiling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ESD</a:t>
            </a:r>
            <a:r>
              <a:rPr lang="en-US" b="0" dirty="0"/>
              <a:t> – a piece of ESD floor which can be found in labs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Drywall</a:t>
            </a:r>
            <a:r>
              <a:rPr lang="en-US" b="0" dirty="0"/>
              <a:t> – a plate made of water resistant drywall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Ceramic</a:t>
            </a:r>
            <a:r>
              <a:rPr lang="en-US" b="0" dirty="0"/>
              <a:t> – a ceramic tile used for flooring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Carpet</a:t>
            </a:r>
            <a:r>
              <a:rPr lang="en-US" b="0" dirty="0"/>
              <a:t> – a piece of carpet used for office flooring. Short fibers, with a warp and weft pattern-like.</a:t>
            </a:r>
            <a:endParaRPr lang="en-US" b="0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dirty="0"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</p:spPr>
        <p:txBody>
          <a:bodyPr/>
          <a:lstStyle/>
          <a:p>
            <a:pPr>
              <a:defRPr/>
            </a:pPr>
            <a:r>
              <a:rPr lang="en-US" dirty="0"/>
              <a:t>Alecsander Eitan (Qualcomm)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0FF88134-36A3-492E-B6B5-2F4703E76746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15557999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35215</TotalTime>
  <Words>633</Words>
  <Application>Microsoft Office PowerPoint</Application>
  <PresentationFormat>On-screen Show (4:3)</PresentationFormat>
  <Paragraphs>135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Cambria Math</vt:lpstr>
      <vt:lpstr>Times New Roman</vt:lpstr>
      <vt:lpstr>802-11-Submission</vt:lpstr>
      <vt:lpstr>Reflection measurements at 60GHz</vt:lpstr>
      <vt:lpstr>Introduction</vt:lpstr>
      <vt:lpstr>The Setup</vt:lpstr>
      <vt:lpstr>The Setup Procedures and Experiment course</vt:lpstr>
      <vt:lpstr>Setup pictures</vt:lpstr>
      <vt:lpstr>Setup pictures</vt:lpstr>
      <vt:lpstr>Setup pictures</vt:lpstr>
      <vt:lpstr>Materials</vt:lpstr>
      <vt:lpstr>Materials (cont)</vt:lpstr>
      <vt:lpstr>Analysis</vt:lpstr>
      <vt:lpstr>Results</vt:lpstr>
      <vt:lpstr>Results</vt:lpstr>
      <vt:lpstr>Results</vt:lpstr>
      <vt:lpstr>Results</vt:lpstr>
      <vt:lpstr>Results</vt:lpstr>
      <vt:lpstr>Summary</vt:lpstr>
    </vt:vector>
  </TitlesOfParts>
  <Manager/>
  <Company>Marvell Semiconductor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15/0718r8</dc:title>
  <dc:subject>Task Group AY July 2015 Meeting Agenda</dc:subject>
  <dc:creator>carlos.cordeiro@intel.com</dc:creator>
  <cp:keywords/>
  <dc:description/>
  <cp:lastModifiedBy>Alecsander Eitan</cp:lastModifiedBy>
  <cp:revision>2058</cp:revision>
  <cp:lastPrinted>2014-11-04T15:04:57Z</cp:lastPrinted>
  <dcterms:created xsi:type="dcterms:W3CDTF">2007-04-17T18:10:23Z</dcterms:created>
  <dcterms:modified xsi:type="dcterms:W3CDTF">2018-03-05T19:40:43Z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sflag">
    <vt:lpwstr>1431634268</vt:lpwstr>
  </property>
</Properties>
</file>