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5"/>
  </p:notesMasterIdLst>
  <p:handoutMasterIdLst>
    <p:handoutMasterId r:id="rId16"/>
  </p:handoutMasterIdLst>
  <p:sldIdLst>
    <p:sldId id="269" r:id="rId2"/>
    <p:sldId id="317" r:id="rId3"/>
    <p:sldId id="318" r:id="rId4"/>
    <p:sldId id="319" r:id="rId5"/>
    <p:sldId id="320" r:id="rId6"/>
    <p:sldId id="321" r:id="rId7"/>
    <p:sldId id="322" r:id="rId8"/>
    <p:sldId id="323" r:id="rId9"/>
    <p:sldId id="325" r:id="rId10"/>
    <p:sldId id="324" r:id="rId11"/>
    <p:sldId id="327" r:id="rId12"/>
    <p:sldId id="326" r:id="rId13"/>
    <p:sldId id="328" r:id="rId14"/>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9" autoAdjust="0"/>
    <p:restoredTop sz="86380" autoAdjust="0"/>
  </p:normalViewPr>
  <p:slideViewPr>
    <p:cSldViewPr>
      <p:cViewPr varScale="1">
        <p:scale>
          <a:sx n="71" d="100"/>
          <a:sy n="71" d="100"/>
        </p:scale>
        <p:origin x="1268" y="40"/>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4209269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(SR Technologies)</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1045158" cy="276999"/>
          </a:xfrm>
        </p:spPr>
        <p:txBody>
          <a:bodyPr/>
          <a:lstStyle/>
          <a:p>
            <a:pPr>
              <a:defRPr/>
            </a:pPr>
            <a:r>
              <a:rPr lang="en-US" smtClean="0"/>
              <a:t>Feb 2018</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1045158" cy="276999"/>
          </a:xfrm>
        </p:spPr>
        <p:txBody>
          <a:bodyPr/>
          <a:lstStyle/>
          <a:p>
            <a:pPr>
              <a:defRPr/>
            </a:pPr>
            <a:r>
              <a:rPr lang="en-US" smtClean="0"/>
              <a:t>Feb 2018</a:t>
            </a:r>
            <a:endParaRPr lang="en-US" dirty="0"/>
          </a:p>
        </p:txBody>
      </p:sp>
      <p:sp>
        <p:nvSpPr>
          <p:cNvPr id="9" name="Footer Placeholder 8"/>
          <p:cNvSpPr>
            <a:spLocks noGrp="1"/>
          </p:cNvSpPr>
          <p:nvPr>
            <p:ph type="ftr" sz="quarter" idx="11"/>
          </p:nvPr>
        </p:nvSpPr>
        <p:spPr/>
        <p:txBody>
          <a:bodyPr/>
          <a:lstStyle/>
          <a:p>
            <a:pPr>
              <a:defRPr/>
            </a:pPr>
            <a:r>
              <a:rPr lang="en-US" smtClean="0"/>
              <a:t>Graham Smith (SR Technologies)</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Feb 2018</a:t>
            </a:r>
            <a:endParaRPr lang="en-US" dirty="0"/>
          </a:p>
        </p:txBody>
      </p:sp>
      <p:sp>
        <p:nvSpPr>
          <p:cNvPr id="1029" name="Rectangle 5"/>
          <p:cNvSpPr>
            <a:spLocks noGrp="1" noChangeArrowheads="1"/>
          </p:cNvSpPr>
          <p:nvPr>
            <p:ph type="ftr" sz="quarter" idx="3"/>
          </p:nvPr>
        </p:nvSpPr>
        <p:spPr bwMode="auto">
          <a:xfrm>
            <a:off x="6518434" y="6475413"/>
            <a:ext cx="20254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Graham Smith (SR Technologies)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802.11-18/0391r1</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Feb 2018</a:t>
            </a:r>
            <a:endParaRPr lang="en-US" sz="1800" dirty="0" smtClean="0"/>
          </a:p>
        </p:txBody>
      </p:sp>
      <p:sp>
        <p:nvSpPr>
          <p:cNvPr id="3077" name="Rectangle 2"/>
          <p:cNvSpPr>
            <a:spLocks noGrp="1" noChangeArrowheads="1"/>
          </p:cNvSpPr>
          <p:nvPr>
            <p:ph type="title"/>
          </p:nvPr>
        </p:nvSpPr>
        <p:spPr>
          <a:xfrm>
            <a:off x="685800" y="838200"/>
            <a:ext cx="7772400" cy="1066800"/>
          </a:xfrm>
          <a:noFill/>
        </p:spPr>
        <p:txBody>
          <a:bodyPr/>
          <a:lstStyle/>
          <a:p>
            <a:r>
              <a:rPr lang="en-US" sz="2400" dirty="0" smtClean="0"/>
              <a:t>TG ax</a:t>
            </a:r>
            <a:br>
              <a:rPr lang="en-US" sz="2400" dirty="0" smtClean="0"/>
            </a:br>
            <a:r>
              <a:rPr lang="en-US" sz="2400" dirty="0" smtClean="0"/>
              <a:t>CID 11775 Should be re-considered </a:t>
            </a:r>
          </a:p>
        </p:txBody>
      </p:sp>
      <p:sp>
        <p:nvSpPr>
          <p:cNvPr id="3078" name="Rectangle 6"/>
          <p:cNvSpPr>
            <a:spLocks noGrp="1" noChangeArrowheads="1"/>
          </p:cNvSpPr>
          <p:nvPr>
            <p:ph type="body" idx="1"/>
          </p:nvPr>
        </p:nvSpPr>
        <p:spPr>
          <a:xfrm>
            <a:off x="685800" y="2133600"/>
            <a:ext cx="7772400" cy="381000"/>
          </a:xfrm>
          <a:noFill/>
        </p:spPr>
        <p:txBody>
          <a:bodyPr/>
          <a:lstStyle/>
          <a:p>
            <a:pPr algn="ctr">
              <a:lnSpc>
                <a:spcPct val="90000"/>
              </a:lnSpc>
              <a:buFontTx/>
              <a:buNone/>
            </a:pPr>
            <a:r>
              <a:rPr lang="en-US" sz="2000" dirty="0" smtClean="0"/>
              <a:t>Date:</a:t>
            </a:r>
            <a:r>
              <a:rPr lang="en-US" sz="2000" b="0" dirty="0" smtClean="0"/>
              <a:t> 2018-02</a:t>
            </a:r>
          </a:p>
        </p:txBody>
      </p:sp>
      <p:sp>
        <p:nvSpPr>
          <p:cNvPr id="3080" name="Rectangle 12"/>
          <p:cNvSpPr>
            <a:spLocks noChangeArrowheads="1"/>
          </p:cNvSpPr>
          <p:nvPr/>
        </p:nvSpPr>
        <p:spPr bwMode="auto">
          <a:xfrm>
            <a:off x="569976" y="25908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2492718796"/>
              </p:ext>
            </p:extLst>
          </p:nvPr>
        </p:nvGraphicFramePr>
        <p:xfrm>
          <a:off x="531813" y="3125787"/>
          <a:ext cx="8383588" cy="3036115"/>
        </p:xfrm>
        <a:graphic>
          <a:graphicData uri="http://schemas.openxmlformats.org/presentationml/2006/ole">
            <mc:AlternateContent xmlns:mc="http://schemas.openxmlformats.org/markup-compatibility/2006">
              <mc:Choice xmlns:v="urn:schemas-microsoft-com:vml" Requires="v">
                <p:oleObj spid="_x0000_s3417" name="Document" r:id="rId4" imgW="8290429" imgH="2787961" progId="Word.Document.8">
                  <p:embed/>
                </p:oleObj>
              </mc:Choice>
              <mc:Fallback>
                <p:oleObj name="Document" r:id="rId4" imgW="8290429" imgH="2787961" progId="Word.Document.8">
                  <p:embed/>
                  <p:pic>
                    <p:nvPicPr>
                      <p:cNvPr id="0" name="Object 1"/>
                      <p:cNvPicPr>
                        <a:picLocks noChangeAspect="1" noChangeArrowheads="1"/>
                      </p:cNvPicPr>
                      <p:nvPr/>
                    </p:nvPicPr>
                    <p:blipFill>
                      <a:blip r:embed="rId5"/>
                      <a:srcRect/>
                      <a:stretch>
                        <a:fillRect/>
                      </a:stretch>
                    </p:blipFill>
                    <p:spPr bwMode="auto">
                      <a:xfrm>
                        <a:off x="531813" y="3125787"/>
                        <a:ext cx="8383588" cy="3036115"/>
                      </a:xfrm>
                      <a:prstGeom prst="rect">
                        <a:avLst/>
                      </a:prstGeom>
                      <a:noFill/>
                      <a:ln>
                        <a:noFill/>
                      </a:ln>
                      <a:effectLs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dirty="0" smtClean="0"/>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47800"/>
            <a:ext cx="7772400" cy="4648200"/>
          </a:xfrm>
        </p:spPr>
        <p:txBody>
          <a:bodyPr/>
          <a:lstStyle/>
          <a:p>
            <a:r>
              <a:rPr lang="en-US" dirty="0" smtClean="0"/>
              <a:t>Comment CID 11775 was rejected with flawed reasoning.  </a:t>
            </a:r>
          </a:p>
          <a:p>
            <a:r>
              <a:rPr lang="en-US" dirty="0" smtClean="0"/>
              <a:t>SR is widely seen as an immature part of the 11ax Spec and we need to get it better</a:t>
            </a:r>
          </a:p>
          <a:p>
            <a:pPr marL="0" indent="0">
              <a:buNone/>
            </a:pPr>
            <a:endParaRPr lang="en-US" dirty="0" smtClean="0"/>
          </a:p>
          <a:p>
            <a:pPr marL="0" indent="0">
              <a:buNone/>
            </a:pPr>
            <a:r>
              <a:rPr lang="en-US" dirty="0" smtClean="0"/>
              <a:t>In addition - </a:t>
            </a:r>
          </a:p>
          <a:p>
            <a:r>
              <a:rPr lang="en-US" dirty="0" smtClean="0"/>
              <a:t>Under </a:t>
            </a:r>
            <a:r>
              <a:rPr lang="en-US" dirty="0" smtClean="0"/>
              <a:t>most circumstances </a:t>
            </a:r>
            <a:r>
              <a:rPr lang="en-US" dirty="0"/>
              <a:t>DSC (proposed in 2013) would have been accepted </a:t>
            </a:r>
            <a:r>
              <a:rPr lang="en-US" dirty="0" smtClean="0"/>
              <a:t>at </a:t>
            </a:r>
            <a:r>
              <a:rPr lang="en-US" dirty="0"/>
              <a:t>the onset and there is no </a:t>
            </a:r>
            <a:r>
              <a:rPr lang="en-US" dirty="0" smtClean="0"/>
              <a:t>real reason </a:t>
            </a:r>
            <a:r>
              <a:rPr lang="en-US" dirty="0"/>
              <a:t>why it should not be in the </a:t>
            </a:r>
            <a:r>
              <a:rPr lang="en-US" dirty="0" smtClean="0"/>
              <a:t>Draft; at least as an optional scheme as per 17/1003</a:t>
            </a:r>
            <a:endParaRPr lang="en-US" dirty="0" smtClean="0"/>
          </a:p>
          <a:p>
            <a:pPr marL="0" indent="0">
              <a:buNone/>
            </a:pPr>
            <a:endParaRPr lang="en-US" dirty="0" smtClean="0"/>
          </a:p>
          <a:p>
            <a:endParaRPr lang="en-US" dirty="0"/>
          </a:p>
          <a:p>
            <a:pPr marL="0" indent="0">
              <a:buNone/>
            </a:pPr>
            <a:r>
              <a:rPr lang="en-US" dirty="0" smtClean="0"/>
              <a:t>  </a:t>
            </a:r>
            <a:endParaRPr lang="en-US" dirty="0"/>
          </a:p>
          <a:p>
            <a:endParaRPr lang="en-US" dirty="0"/>
          </a:p>
        </p:txBody>
      </p:sp>
      <p:sp>
        <p:nvSpPr>
          <p:cNvPr id="3" name="Title 2"/>
          <p:cNvSpPr>
            <a:spLocks noGrp="1"/>
          </p:cNvSpPr>
          <p:nvPr>
            <p:ph type="title"/>
          </p:nvPr>
        </p:nvSpPr>
        <p:spPr>
          <a:xfrm>
            <a:off x="685800" y="685800"/>
            <a:ext cx="7772400" cy="533400"/>
          </a:xfrm>
        </p:spPr>
        <p:txBody>
          <a:bodyPr/>
          <a:lstStyle/>
          <a:p>
            <a:r>
              <a:rPr lang="en-US" dirty="0" smtClean="0"/>
              <a:t>Conclusions</a:t>
            </a:r>
            <a:endParaRPr lang="en-US" dirty="0"/>
          </a:p>
        </p:txBody>
      </p:sp>
      <p:sp>
        <p:nvSpPr>
          <p:cNvPr id="4" name="Date Placeholder 3"/>
          <p:cNvSpPr>
            <a:spLocks noGrp="1"/>
          </p:cNvSpPr>
          <p:nvPr>
            <p:ph type="dt" sz="half" idx="10"/>
          </p:nvPr>
        </p:nvSpPr>
        <p:spPr/>
        <p:txBody>
          <a:bodyPr/>
          <a:lstStyle/>
          <a:p>
            <a:pPr>
              <a:defRPr/>
            </a:pPr>
            <a:r>
              <a:rPr lang="en-US" smtClean="0"/>
              <a:t>Feb 2018</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dirty="0"/>
          </a:p>
        </p:txBody>
      </p:sp>
    </p:spTree>
    <p:extLst>
      <p:ext uri="{BB962C8B-B14F-4D97-AF65-F5344CB8AC3E}">
        <p14:creationId xmlns:p14="http://schemas.microsoft.com/office/powerpoint/2010/main" val="1973172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990601"/>
            <a:ext cx="7772400" cy="5484812"/>
          </a:xfrm>
        </p:spPr>
        <p:txBody>
          <a:bodyPr/>
          <a:lstStyle/>
          <a:p>
            <a:r>
              <a:rPr lang="en-US" sz="1100" dirty="0" smtClean="0"/>
              <a:t>13/1012 Dynamic Sensitivity Control</a:t>
            </a:r>
          </a:p>
          <a:p>
            <a:r>
              <a:rPr lang="en-US" sz="1100" dirty="0" smtClean="0"/>
              <a:t>13/1290 Dynamic Sensitivity Control for HEW</a:t>
            </a:r>
          </a:p>
          <a:p>
            <a:r>
              <a:rPr lang="en-US" sz="1100" dirty="0" smtClean="0"/>
              <a:t>13/1487 Dense apartment Complex Capacity improvements with Channel Selection and DSC</a:t>
            </a:r>
          </a:p>
          <a:p>
            <a:r>
              <a:rPr lang="en-US" sz="1100" dirty="0" smtClean="0"/>
              <a:t>13/1489 Airport Capacity Analysis</a:t>
            </a:r>
          </a:p>
          <a:p>
            <a:r>
              <a:rPr lang="en-US" sz="1100" dirty="0" smtClean="0"/>
              <a:t>14/0045 E Education Analysis</a:t>
            </a:r>
          </a:p>
          <a:p>
            <a:r>
              <a:rPr lang="en-US" sz="1100" dirty="0" smtClean="0"/>
              <a:t>14/0058 Pico Cell Use Case analysis</a:t>
            </a:r>
          </a:p>
          <a:p>
            <a:r>
              <a:rPr lang="en-US" sz="1100" dirty="0" smtClean="0"/>
              <a:t>14/0294 DSC Channel Selection and Legacy Sharing</a:t>
            </a:r>
          </a:p>
          <a:p>
            <a:r>
              <a:rPr lang="en-US" sz="1100" dirty="0" smtClean="0"/>
              <a:t>14/0365 DSC Implementation</a:t>
            </a:r>
          </a:p>
          <a:p>
            <a:r>
              <a:rPr lang="en-US" sz="1100" dirty="0" smtClean="0"/>
              <a:t>14/0523 MAC simulation results for DSC and TPC</a:t>
            </a:r>
          </a:p>
          <a:p>
            <a:r>
              <a:rPr lang="en-US" sz="1100" dirty="0" smtClean="0"/>
              <a:t>14/2014 DSC Implementation</a:t>
            </a:r>
          </a:p>
          <a:p>
            <a:r>
              <a:rPr lang="en-US" sz="1100" dirty="0" smtClean="0"/>
              <a:t>14/0779 DSC Practical Usage</a:t>
            </a:r>
          </a:p>
          <a:p>
            <a:r>
              <a:rPr lang="en-US" sz="1100" dirty="0" smtClean="0"/>
              <a:t>15/0025 DSC and Roaming</a:t>
            </a:r>
          </a:p>
          <a:p>
            <a:r>
              <a:rPr lang="en-US" sz="1100" dirty="0" smtClean="0"/>
              <a:t>15/0027 Simulation based evaluation of DSC in residential scenario</a:t>
            </a:r>
          </a:p>
          <a:p>
            <a:r>
              <a:rPr lang="en-US" sz="1100" dirty="0" smtClean="0"/>
              <a:t>15/0548 Enterprise Scenario and DSC</a:t>
            </a:r>
          </a:p>
          <a:p>
            <a:r>
              <a:rPr lang="en-US" sz="1100" dirty="0" smtClean="0"/>
              <a:t>15/0804 Outdoor Enterprise Scenario and DSC</a:t>
            </a:r>
          </a:p>
          <a:p>
            <a:r>
              <a:rPr lang="en-US" sz="1100" dirty="0" smtClean="0"/>
              <a:t>15/0807 DSC Summary</a:t>
            </a:r>
          </a:p>
          <a:p>
            <a:r>
              <a:rPr lang="en-US" sz="1100" dirty="0" smtClean="0"/>
              <a:t>16/0121 Adjustment of sensitivity and or CCA</a:t>
            </a:r>
          </a:p>
          <a:p>
            <a:r>
              <a:rPr lang="en-US" sz="1100" dirty="0" smtClean="0"/>
              <a:t>16/0212 Enterprise Scenario DSC and Color</a:t>
            </a:r>
          </a:p>
          <a:p>
            <a:r>
              <a:rPr lang="en-US" sz="1100" dirty="0" smtClean="0"/>
              <a:t>16/0350 Enterprise Scenario TPC and DSC</a:t>
            </a:r>
          </a:p>
          <a:p>
            <a:r>
              <a:rPr lang="en-US" sz="1100" dirty="0" smtClean="0"/>
              <a:t>16/0597 Indoor Enterprise Scenarios Color, DSC and TPC</a:t>
            </a:r>
          </a:p>
          <a:p>
            <a:r>
              <a:rPr lang="en-US" sz="1100" dirty="0" smtClean="0"/>
              <a:t>16/0604 Simulation Based evaluation of DSC in enterprise scenario</a:t>
            </a:r>
          </a:p>
          <a:p>
            <a:r>
              <a:rPr lang="en-US" sz="1100" dirty="0" smtClean="0"/>
              <a:t>16/1064 Unified SR approach DSC, ATPC and Inter-BSS</a:t>
            </a:r>
          </a:p>
          <a:p>
            <a:r>
              <a:rPr lang="en-US" sz="1100" dirty="0" smtClean="0"/>
              <a:t>16/1567 Proposal for DSC, ATPC Inter-BSS with responses to comments</a:t>
            </a:r>
          </a:p>
          <a:p>
            <a:r>
              <a:rPr lang="en-US" sz="1100" dirty="0" smtClean="0"/>
              <a:t>17/0163 DSC as OBSS_PD</a:t>
            </a:r>
          </a:p>
          <a:p>
            <a:r>
              <a:rPr lang="en-US" sz="1100" dirty="0" smtClean="0"/>
              <a:t>17/1063 Unified SR Text DSC ATPC Inter-BSS</a:t>
            </a:r>
          </a:p>
          <a:p>
            <a:r>
              <a:rPr lang="en-US" sz="1100" dirty="0" smtClean="0"/>
              <a:t>17/0582 OBSS_PD/TPC Examined</a:t>
            </a:r>
          </a:p>
          <a:p>
            <a:r>
              <a:rPr lang="en-US" sz="1100" dirty="0" smtClean="0"/>
              <a:t>17/1003 DSC CCAT OBSS_PD Resolve SR comments</a:t>
            </a:r>
          </a:p>
          <a:p>
            <a:endParaRPr lang="en-US" dirty="0"/>
          </a:p>
        </p:txBody>
      </p:sp>
      <p:sp>
        <p:nvSpPr>
          <p:cNvPr id="3" name="Title 2"/>
          <p:cNvSpPr>
            <a:spLocks noGrp="1"/>
          </p:cNvSpPr>
          <p:nvPr>
            <p:ph type="title"/>
          </p:nvPr>
        </p:nvSpPr>
        <p:spPr>
          <a:xfrm>
            <a:off x="685800" y="685800"/>
            <a:ext cx="7772400" cy="228600"/>
          </a:xfrm>
        </p:spPr>
        <p:txBody>
          <a:bodyPr/>
          <a:lstStyle/>
          <a:p>
            <a:r>
              <a:rPr lang="en-US" sz="2400" dirty="0" smtClean="0"/>
              <a:t>References</a:t>
            </a:r>
            <a:endParaRPr lang="en-US" sz="2400" dirty="0"/>
          </a:p>
        </p:txBody>
      </p:sp>
      <p:sp>
        <p:nvSpPr>
          <p:cNvPr id="4" name="Date Placeholder 3"/>
          <p:cNvSpPr>
            <a:spLocks noGrp="1"/>
          </p:cNvSpPr>
          <p:nvPr>
            <p:ph type="dt" sz="half" idx="10"/>
          </p:nvPr>
        </p:nvSpPr>
        <p:spPr/>
        <p:txBody>
          <a:bodyPr/>
          <a:lstStyle/>
          <a:p>
            <a:pPr>
              <a:defRPr/>
            </a:pPr>
            <a:r>
              <a:rPr lang="en-US" smtClean="0"/>
              <a:t>Feb 2018</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dirty="0"/>
          </a:p>
        </p:txBody>
      </p:sp>
    </p:spTree>
    <p:extLst>
      <p:ext uri="{BB962C8B-B14F-4D97-AF65-F5344CB8AC3E}">
        <p14:creationId xmlns:p14="http://schemas.microsoft.com/office/powerpoint/2010/main" val="19739755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772400" cy="4267200"/>
          </a:xfrm>
        </p:spPr>
        <p:txBody>
          <a:bodyPr/>
          <a:lstStyle/>
          <a:p>
            <a:pPr marL="0" indent="0">
              <a:buNone/>
            </a:pPr>
            <a:r>
              <a:rPr lang="en-US" dirty="0" smtClean="0"/>
              <a:t>The TG ax amendment </a:t>
            </a:r>
            <a:r>
              <a:rPr lang="en-US" dirty="0" smtClean="0"/>
              <a:t>should include </a:t>
            </a:r>
            <a:r>
              <a:rPr lang="en-US" dirty="0" smtClean="0"/>
              <a:t>specification(s) to insure that SR </a:t>
            </a:r>
            <a:r>
              <a:rPr lang="en-US" dirty="0"/>
              <a:t>is used fairly and </a:t>
            </a:r>
            <a:r>
              <a:rPr lang="en-US" dirty="0" smtClean="0"/>
              <a:t>consistently.</a:t>
            </a:r>
            <a:br>
              <a:rPr lang="en-US" dirty="0" smtClean="0"/>
            </a:br>
            <a:endParaRPr lang="en-US" dirty="0"/>
          </a:p>
          <a:p>
            <a:r>
              <a:rPr lang="en-US" dirty="0" smtClean="0"/>
              <a:t>Proposed: Graham Smith</a:t>
            </a:r>
          </a:p>
          <a:p>
            <a:r>
              <a:rPr lang="en-US" dirty="0" smtClean="0"/>
              <a:t>Seconded:</a:t>
            </a:r>
          </a:p>
          <a:p>
            <a:r>
              <a:rPr lang="en-US" dirty="0" smtClean="0"/>
              <a:t>Y</a:t>
            </a:r>
          </a:p>
          <a:p>
            <a:r>
              <a:rPr lang="en-US" dirty="0" smtClean="0"/>
              <a:t>N</a:t>
            </a:r>
          </a:p>
          <a:p>
            <a:r>
              <a:rPr lang="en-US" dirty="0"/>
              <a:t>A</a:t>
            </a:r>
          </a:p>
        </p:txBody>
      </p:sp>
      <p:sp>
        <p:nvSpPr>
          <p:cNvPr id="3" name="Title 2"/>
          <p:cNvSpPr>
            <a:spLocks noGrp="1"/>
          </p:cNvSpPr>
          <p:nvPr>
            <p:ph type="title"/>
          </p:nvPr>
        </p:nvSpPr>
        <p:spPr/>
        <p:txBody>
          <a:bodyPr/>
          <a:lstStyle/>
          <a:p>
            <a:r>
              <a:rPr lang="en-US" dirty="0" smtClean="0"/>
              <a:t>Motion A</a:t>
            </a:r>
            <a:endParaRPr lang="en-US" dirty="0"/>
          </a:p>
        </p:txBody>
      </p:sp>
      <p:sp>
        <p:nvSpPr>
          <p:cNvPr id="4" name="Date Placeholder 3"/>
          <p:cNvSpPr>
            <a:spLocks noGrp="1"/>
          </p:cNvSpPr>
          <p:nvPr>
            <p:ph type="dt" sz="half" idx="10"/>
          </p:nvPr>
        </p:nvSpPr>
        <p:spPr/>
        <p:txBody>
          <a:bodyPr/>
          <a:lstStyle/>
          <a:p>
            <a:pPr>
              <a:defRPr/>
            </a:pPr>
            <a:r>
              <a:rPr lang="en-US" smtClean="0"/>
              <a:t>Feb 2018</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dirty="0"/>
          </a:p>
        </p:txBody>
      </p:sp>
    </p:spTree>
    <p:extLst>
      <p:ext uri="{BB962C8B-B14F-4D97-AF65-F5344CB8AC3E}">
        <p14:creationId xmlns:p14="http://schemas.microsoft.com/office/powerpoint/2010/main" val="16815495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CID 11775 should be </a:t>
            </a:r>
            <a:r>
              <a:rPr lang="en-US" dirty="0" smtClean="0"/>
              <a:t>re-considered</a:t>
            </a:r>
          </a:p>
          <a:p>
            <a:endParaRPr lang="en-US" dirty="0"/>
          </a:p>
          <a:p>
            <a:r>
              <a:rPr lang="en-US" dirty="0"/>
              <a:t>Proposed: Graham Smith</a:t>
            </a:r>
          </a:p>
          <a:p>
            <a:r>
              <a:rPr lang="en-US" dirty="0"/>
              <a:t>Seconded:</a:t>
            </a:r>
          </a:p>
          <a:p>
            <a:r>
              <a:rPr lang="en-US" dirty="0"/>
              <a:t>Y</a:t>
            </a:r>
          </a:p>
          <a:p>
            <a:r>
              <a:rPr lang="en-US" dirty="0"/>
              <a:t>N</a:t>
            </a:r>
          </a:p>
          <a:p>
            <a:r>
              <a:rPr lang="en-US" dirty="0"/>
              <a:t>A</a:t>
            </a:r>
          </a:p>
          <a:p>
            <a:endParaRPr lang="en-US" dirty="0"/>
          </a:p>
        </p:txBody>
      </p:sp>
      <p:sp>
        <p:nvSpPr>
          <p:cNvPr id="3" name="Title 2"/>
          <p:cNvSpPr>
            <a:spLocks noGrp="1"/>
          </p:cNvSpPr>
          <p:nvPr>
            <p:ph type="title"/>
          </p:nvPr>
        </p:nvSpPr>
        <p:spPr/>
        <p:txBody>
          <a:bodyPr/>
          <a:lstStyle/>
          <a:p>
            <a:r>
              <a:rPr lang="en-US" dirty="0" smtClean="0"/>
              <a:t>Motion B</a:t>
            </a:r>
            <a:endParaRPr lang="en-US" dirty="0"/>
          </a:p>
        </p:txBody>
      </p:sp>
      <p:sp>
        <p:nvSpPr>
          <p:cNvPr id="4" name="Date Placeholder 3"/>
          <p:cNvSpPr>
            <a:spLocks noGrp="1"/>
          </p:cNvSpPr>
          <p:nvPr>
            <p:ph type="dt" sz="half" idx="10"/>
          </p:nvPr>
        </p:nvSpPr>
        <p:spPr/>
        <p:txBody>
          <a:bodyPr/>
          <a:lstStyle/>
          <a:p>
            <a:pPr>
              <a:defRPr/>
            </a:pPr>
            <a:r>
              <a:rPr lang="en-US" smtClean="0"/>
              <a:t>Feb 2018</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13</a:t>
            </a:fld>
            <a:endParaRPr lang="en-US" dirty="0"/>
          </a:p>
        </p:txBody>
      </p:sp>
    </p:spTree>
    <p:extLst>
      <p:ext uri="{BB962C8B-B14F-4D97-AF65-F5344CB8AC3E}">
        <p14:creationId xmlns:p14="http://schemas.microsoft.com/office/powerpoint/2010/main" val="4860796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7"/>
          <p:cNvSpPr>
            <a:spLocks noGrp="1" noChangeArrowheads="1"/>
          </p:cNvSpPr>
          <p:nvPr>
            <p:ph type="title"/>
          </p:nvPr>
        </p:nvSpPr>
        <p:spPr>
          <a:xfrm>
            <a:off x="152400" y="762000"/>
            <a:ext cx="8686800" cy="609600"/>
          </a:xfrm>
        </p:spPr>
        <p:txBody>
          <a:bodyPr>
            <a:normAutofit/>
          </a:bodyPr>
          <a:lstStyle/>
          <a:p>
            <a:pPr eaLnBrk="1" hangingPunct="1"/>
            <a:r>
              <a:rPr lang="en-US" dirty="0" smtClean="0"/>
              <a:t>Background</a:t>
            </a:r>
          </a:p>
        </p:txBody>
      </p:sp>
      <p:sp>
        <p:nvSpPr>
          <p:cNvPr id="304134" name="Rectangle 6"/>
          <p:cNvSpPr>
            <a:spLocks noGrp="1" noChangeArrowheads="1"/>
          </p:cNvSpPr>
          <p:nvPr>
            <p:ph idx="1"/>
          </p:nvPr>
        </p:nvSpPr>
        <p:spPr>
          <a:xfrm>
            <a:off x="712508" y="1371600"/>
            <a:ext cx="7772400" cy="4572000"/>
          </a:xfrm>
        </p:spPr>
        <p:txBody>
          <a:bodyPr/>
          <a:lstStyle/>
          <a:p>
            <a:pPr marL="0" indent="0">
              <a:buNone/>
            </a:pPr>
            <a:r>
              <a:rPr lang="en-US" b="0" dirty="0" smtClean="0"/>
              <a:t>CID 11775 Comment</a:t>
            </a:r>
          </a:p>
          <a:p>
            <a:pPr marL="0" indent="0">
              <a:buNone/>
            </a:pPr>
            <a:r>
              <a:rPr lang="en-US" sz="1800" dirty="0"/>
              <a:t>27.9.2.2. Adjustment of OBSS_PD and transmit power.  17/0582 clearly shows problems </a:t>
            </a:r>
            <a:r>
              <a:rPr lang="en-US" sz="1800" dirty="0" smtClean="0"/>
              <a:t>with </a:t>
            </a:r>
            <a:r>
              <a:rPr lang="en-US" sz="1800" dirty="0"/>
              <a:t>this method and in reality no-one would or should implement it.  If they did they would soon switch it off.  It sounds good that reducing the </a:t>
            </a:r>
            <a:r>
              <a:rPr lang="en-US" sz="1800" dirty="0" smtClean="0"/>
              <a:t>power </a:t>
            </a:r>
            <a:r>
              <a:rPr lang="en-US" sz="1800" dirty="0"/>
              <a:t>makes you less of an </a:t>
            </a:r>
            <a:r>
              <a:rPr lang="en-US" sz="1800" dirty="0" smtClean="0"/>
              <a:t>interferer, </a:t>
            </a:r>
            <a:r>
              <a:rPr lang="en-US" sz="1800" dirty="0"/>
              <a:t>but if you reduce the power, you reduce the SNIR of the wanted transmission, hence you decrease the MCS , you still have a good possibility of not </a:t>
            </a:r>
            <a:r>
              <a:rPr lang="en-US" sz="1800" dirty="0" smtClean="0"/>
              <a:t>being </a:t>
            </a:r>
            <a:r>
              <a:rPr lang="en-US" sz="1800" dirty="0"/>
              <a:t>successful.  </a:t>
            </a:r>
            <a:endParaRPr lang="en-US" sz="1800" dirty="0" smtClean="0"/>
          </a:p>
          <a:p>
            <a:pPr marL="0" indent="0">
              <a:buNone/>
            </a:pPr>
            <a:r>
              <a:rPr lang="en-US" sz="1800" dirty="0" smtClean="0"/>
              <a:t>Hence </a:t>
            </a:r>
            <a:r>
              <a:rPr lang="en-US" sz="1800" dirty="0"/>
              <a:t>you slow down the network.  How this is supposed to be an improvement for HE defeats me.  In addition </a:t>
            </a:r>
            <a:r>
              <a:rPr lang="en-US" sz="1800" dirty="0" smtClean="0"/>
              <a:t>there are no rules for transmission other than reducing the power.  </a:t>
            </a:r>
          </a:p>
          <a:p>
            <a:pPr marL="0" indent="0">
              <a:buNone/>
            </a:pPr>
            <a:r>
              <a:rPr lang="en-US" sz="1800" dirty="0" smtClean="0"/>
              <a:t>17/582 clearly </a:t>
            </a:r>
            <a:r>
              <a:rPr lang="en-US" sz="1800" dirty="0"/>
              <a:t>shows that it can only work if a dynamic CCA threshold (DSC) is used but the lobby has refused to allow that.  This is a bad feature as it stands and either should be deleted or the text in 17/1003 should be adopted which at least makes it work over a greater set of conditions.</a:t>
            </a:r>
            <a:endParaRPr lang="en-US" sz="1800" b="0" dirty="0" smtClean="0"/>
          </a:p>
        </p:txBody>
      </p:sp>
      <p:sp>
        <p:nvSpPr>
          <p:cNvPr id="2" name="Date Placeholder 1"/>
          <p:cNvSpPr>
            <a:spLocks noGrp="1"/>
          </p:cNvSpPr>
          <p:nvPr>
            <p:ph type="dt" sz="half" idx="10"/>
          </p:nvPr>
        </p:nvSpPr>
        <p:spPr/>
        <p:txBody>
          <a:bodyPr/>
          <a:lstStyle/>
          <a:p>
            <a:pPr>
              <a:defRPr/>
            </a:pPr>
            <a:r>
              <a:rPr lang="en-US" smtClean="0"/>
              <a:t>Feb 2018</a:t>
            </a:r>
            <a:endParaRPr lang="en-US" dirty="0"/>
          </a:p>
        </p:txBody>
      </p:sp>
      <p:sp>
        <p:nvSpPr>
          <p:cNvPr id="3" name="Footer Placeholder 2"/>
          <p:cNvSpPr>
            <a:spLocks noGrp="1"/>
          </p:cNvSpPr>
          <p:nvPr>
            <p:ph type="ftr" sz="quarter" idx="11"/>
          </p:nvPr>
        </p:nvSpPr>
        <p:spPr/>
        <p:txBody>
          <a:bodyPr/>
          <a:lstStyle/>
          <a:p>
            <a:pPr>
              <a:defRPr/>
            </a:pPr>
            <a:r>
              <a:rPr lang="en-US" smtClean="0"/>
              <a:t>Graham Smith (SR Technologies)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2230543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3" y="1600200"/>
            <a:ext cx="7847012" cy="4419600"/>
          </a:xfrm>
        </p:spPr>
        <p:txBody>
          <a:bodyPr/>
          <a:lstStyle/>
          <a:p>
            <a:r>
              <a:rPr lang="en-US" dirty="0" smtClean="0"/>
              <a:t>The commenter had spent much time analyzing the proposed SR scheme(s) using the 11ax use cases.</a:t>
            </a:r>
          </a:p>
          <a:p>
            <a:r>
              <a:rPr lang="en-US" dirty="0" smtClean="0"/>
              <a:t>The analyses show that implementing the power reduction scheme resulted in poor performance with good probability that the wanted transmission failed.  This would result in lower MCSs, more retries, poorer performance and less efficiency.</a:t>
            </a:r>
          </a:p>
          <a:p>
            <a:r>
              <a:rPr lang="en-US" dirty="0" smtClean="0"/>
              <a:t>The analysis showed that what is necessary is to know when not to transmit because the transmissions’ chance of success is very low.</a:t>
            </a:r>
          </a:p>
          <a:p>
            <a:r>
              <a:rPr lang="en-US" dirty="0" smtClean="0"/>
              <a:t>Application of DSC has shown significant improvement.</a:t>
            </a:r>
          </a:p>
          <a:p>
            <a:endParaRPr lang="en-US" dirty="0"/>
          </a:p>
        </p:txBody>
      </p:sp>
      <p:sp>
        <p:nvSpPr>
          <p:cNvPr id="3" name="Title 2"/>
          <p:cNvSpPr>
            <a:spLocks noGrp="1"/>
          </p:cNvSpPr>
          <p:nvPr>
            <p:ph type="title"/>
          </p:nvPr>
        </p:nvSpPr>
        <p:spPr/>
        <p:txBody>
          <a:bodyPr/>
          <a:lstStyle/>
          <a:p>
            <a:r>
              <a:rPr lang="en-US" dirty="0" smtClean="0"/>
              <a:t>What is behind the Comment?</a:t>
            </a:r>
            <a:endParaRPr lang="en-US" dirty="0"/>
          </a:p>
        </p:txBody>
      </p:sp>
      <p:sp>
        <p:nvSpPr>
          <p:cNvPr id="4" name="Date Placeholder 3"/>
          <p:cNvSpPr>
            <a:spLocks noGrp="1"/>
          </p:cNvSpPr>
          <p:nvPr>
            <p:ph type="dt" sz="half" idx="10"/>
          </p:nvPr>
        </p:nvSpPr>
        <p:spPr/>
        <p:txBody>
          <a:bodyPr/>
          <a:lstStyle/>
          <a:p>
            <a:pPr>
              <a:defRPr/>
            </a:pPr>
            <a:r>
              <a:rPr lang="en-US" smtClean="0"/>
              <a:t>Feb 2018</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10494303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533400"/>
          </a:xfrm>
        </p:spPr>
        <p:txBody>
          <a:bodyPr/>
          <a:lstStyle/>
          <a:p>
            <a:r>
              <a:rPr lang="en-US" dirty="0" smtClean="0"/>
              <a:t>Comment Reject reason</a:t>
            </a:r>
            <a:endParaRPr lang="en-US" dirty="0"/>
          </a:p>
        </p:txBody>
      </p:sp>
      <p:sp>
        <p:nvSpPr>
          <p:cNvPr id="4" name="Date Placeholder 3"/>
          <p:cNvSpPr>
            <a:spLocks noGrp="1"/>
          </p:cNvSpPr>
          <p:nvPr>
            <p:ph type="dt" sz="half" idx="10"/>
          </p:nvPr>
        </p:nvSpPr>
        <p:spPr/>
        <p:txBody>
          <a:bodyPr/>
          <a:lstStyle/>
          <a:p>
            <a:pPr>
              <a:defRPr/>
            </a:pPr>
            <a:r>
              <a:rPr lang="en-US" smtClean="0"/>
              <a:t>Feb 2018</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sp>
        <p:nvSpPr>
          <p:cNvPr id="10" name="Content Placeholder 9"/>
          <p:cNvSpPr>
            <a:spLocks noGrp="1"/>
          </p:cNvSpPr>
          <p:nvPr>
            <p:ph idx="1"/>
          </p:nvPr>
        </p:nvSpPr>
        <p:spPr>
          <a:xfrm>
            <a:off x="685800" y="1295400"/>
            <a:ext cx="7772400" cy="4800600"/>
          </a:xfrm>
        </p:spPr>
        <p:txBody>
          <a:bodyPr/>
          <a:lstStyle/>
          <a:p>
            <a:r>
              <a:rPr lang="en-US" sz="2000" dirty="0" smtClean="0"/>
              <a:t>“Rejected </a:t>
            </a:r>
            <a:r>
              <a:rPr lang="en-US" sz="2000" dirty="0"/>
              <a:t>– Current OBSS_PD protocol does not describe how a STA chooses its </a:t>
            </a:r>
            <a:r>
              <a:rPr lang="en-US" sz="2000" dirty="0" err="1"/>
              <a:t>TxPower</a:t>
            </a:r>
            <a:r>
              <a:rPr lang="en-US" sz="2000" dirty="0"/>
              <a:t> and OBSS_PD level and leaves that to the implementer. This is comparable to MCS selection algorithms that are not described in the spec and left to the implementer. Doc 582 describes that if the STA uses a wrong proprietary solution to derive its OBSS_PD level and </a:t>
            </a:r>
            <a:r>
              <a:rPr lang="en-US" sz="2000" dirty="0" err="1"/>
              <a:t>TxPower</a:t>
            </a:r>
            <a:r>
              <a:rPr lang="en-US" sz="2000" dirty="0"/>
              <a:t>, performance can be bad. A similar presentation can be made to show that a wrong MCS selection algorithm can lead to bad performance. </a:t>
            </a:r>
          </a:p>
          <a:p>
            <a:r>
              <a:rPr lang="en-US" sz="2000" dirty="0"/>
              <a:t>This does not prove that the mechanism is bad and that we need to specify the algorithm to select OBSS_PD and </a:t>
            </a:r>
            <a:r>
              <a:rPr lang="en-US" sz="2000" dirty="0" err="1"/>
              <a:t>TxPower</a:t>
            </a:r>
            <a:r>
              <a:rPr lang="en-US" sz="2000" dirty="0"/>
              <a:t>, similarly that we don’t need to specify the MCS selection </a:t>
            </a:r>
            <a:r>
              <a:rPr lang="en-US" sz="2000" dirty="0" smtClean="0"/>
              <a:t>algorithms”</a:t>
            </a:r>
          </a:p>
          <a:p>
            <a:endParaRPr lang="en-US" sz="2000" dirty="0"/>
          </a:p>
          <a:p>
            <a:r>
              <a:rPr lang="en-US" sz="2000" dirty="0" smtClean="0"/>
              <a:t>Let us look at each part of this rejection</a:t>
            </a:r>
            <a:endParaRPr lang="en-US" sz="2000" dirty="0"/>
          </a:p>
        </p:txBody>
      </p:sp>
    </p:spTree>
    <p:extLst>
      <p:ext uri="{BB962C8B-B14F-4D97-AF65-F5344CB8AC3E}">
        <p14:creationId xmlns:p14="http://schemas.microsoft.com/office/powerpoint/2010/main" val="4157741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47800"/>
            <a:ext cx="7772400" cy="4648200"/>
          </a:xfrm>
        </p:spPr>
        <p:txBody>
          <a:bodyPr/>
          <a:lstStyle/>
          <a:p>
            <a:r>
              <a:rPr lang="en-US" sz="1800" i="1" dirty="0" smtClean="0"/>
              <a:t>“Current </a:t>
            </a:r>
            <a:r>
              <a:rPr lang="en-US" sz="1800" i="1" dirty="0"/>
              <a:t>OBSS_PD protocol does not describe how a STA chooses its </a:t>
            </a:r>
            <a:r>
              <a:rPr lang="en-US" sz="1800" i="1" dirty="0" err="1"/>
              <a:t>TxPower</a:t>
            </a:r>
            <a:r>
              <a:rPr lang="en-US" sz="1800" i="1" dirty="0"/>
              <a:t> and OBSS_PD level and leaves that to the implementer</a:t>
            </a:r>
            <a:r>
              <a:rPr lang="en-US" sz="1800" i="1" dirty="0" smtClean="0"/>
              <a:t>.”</a:t>
            </a:r>
          </a:p>
          <a:p>
            <a:endParaRPr lang="en-US" sz="1800" dirty="0"/>
          </a:p>
          <a:p>
            <a:r>
              <a:rPr lang="en-US" sz="1800" dirty="0" smtClean="0"/>
              <a:t>That’s a big problem.  SR </a:t>
            </a:r>
            <a:r>
              <a:rPr lang="en-US" sz="1800" dirty="0"/>
              <a:t>is all about transmit power and received power of interfering signals and desired signals.  </a:t>
            </a:r>
            <a:r>
              <a:rPr lang="en-US" sz="1800" dirty="0" smtClean="0"/>
              <a:t>Simply </a:t>
            </a:r>
            <a:r>
              <a:rPr lang="en-US" sz="1800" dirty="0"/>
              <a:t>allowing STAs to choose how they implement the </a:t>
            </a:r>
            <a:r>
              <a:rPr lang="en-US" sz="1800" dirty="0" smtClean="0"/>
              <a:t>SR </a:t>
            </a:r>
            <a:r>
              <a:rPr lang="en-US" sz="1800" dirty="0"/>
              <a:t>function without specification of parameters controlling transmit power and thresholds for received power (interference and desired) seems foolish as SR will impact other STAs if not implemented with specified </a:t>
            </a:r>
            <a:r>
              <a:rPr lang="en-US" sz="1800" dirty="0" smtClean="0"/>
              <a:t>parameters. </a:t>
            </a:r>
            <a:endParaRPr lang="en-US" sz="1800" dirty="0" smtClean="0"/>
          </a:p>
          <a:p>
            <a:r>
              <a:rPr lang="en-US" sz="1800" dirty="0" smtClean="0"/>
              <a:t>Having </a:t>
            </a:r>
            <a:r>
              <a:rPr lang="en-US" sz="1800" dirty="0" smtClean="0"/>
              <a:t>said that, the </a:t>
            </a:r>
            <a:r>
              <a:rPr lang="en-US" sz="1800" dirty="0" smtClean="0"/>
              <a:t>implementation used in 17/0582 is an obvious use or if not s probable use and 17/0582 shows that </a:t>
            </a:r>
            <a:r>
              <a:rPr lang="en-US" sz="1800" dirty="0" smtClean="0"/>
              <a:t>this is dangerous and predicts that no-one will perform SR at all. </a:t>
            </a:r>
          </a:p>
          <a:p>
            <a:endParaRPr lang="en-US" sz="1800" dirty="0"/>
          </a:p>
        </p:txBody>
      </p:sp>
      <p:sp>
        <p:nvSpPr>
          <p:cNvPr id="3" name="Title 2"/>
          <p:cNvSpPr>
            <a:spLocks noGrp="1"/>
          </p:cNvSpPr>
          <p:nvPr>
            <p:ph type="title"/>
          </p:nvPr>
        </p:nvSpPr>
        <p:spPr>
          <a:xfrm>
            <a:off x="685800" y="685800"/>
            <a:ext cx="7772400" cy="533400"/>
          </a:xfrm>
        </p:spPr>
        <p:txBody>
          <a:bodyPr/>
          <a:lstStyle/>
          <a:p>
            <a:r>
              <a:rPr lang="en-US" dirty="0" smtClean="0"/>
              <a:t>“Reject” analysis</a:t>
            </a:r>
            <a:endParaRPr lang="en-US" dirty="0"/>
          </a:p>
        </p:txBody>
      </p:sp>
      <p:sp>
        <p:nvSpPr>
          <p:cNvPr id="4" name="Date Placeholder 3"/>
          <p:cNvSpPr>
            <a:spLocks noGrp="1"/>
          </p:cNvSpPr>
          <p:nvPr>
            <p:ph type="dt" sz="half" idx="10"/>
          </p:nvPr>
        </p:nvSpPr>
        <p:spPr/>
        <p:txBody>
          <a:bodyPr/>
          <a:lstStyle/>
          <a:p>
            <a:pPr>
              <a:defRPr/>
            </a:pPr>
            <a:r>
              <a:rPr lang="en-US" smtClean="0"/>
              <a:t>Feb 2018</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spTree>
    <p:extLst>
      <p:ext uri="{BB962C8B-B14F-4D97-AF65-F5344CB8AC3E}">
        <p14:creationId xmlns:p14="http://schemas.microsoft.com/office/powerpoint/2010/main" val="2206175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371600"/>
            <a:ext cx="7772400" cy="4724400"/>
          </a:xfrm>
        </p:spPr>
        <p:txBody>
          <a:bodyPr/>
          <a:lstStyle/>
          <a:p>
            <a:r>
              <a:rPr lang="en-US" sz="2000" i="1" dirty="0" smtClean="0"/>
              <a:t>“This </a:t>
            </a:r>
            <a:r>
              <a:rPr lang="en-US" sz="2000" i="1" dirty="0"/>
              <a:t>is comparable to MCS selection algorithms that are not described in the spec and left to the </a:t>
            </a:r>
            <a:r>
              <a:rPr lang="en-US" sz="2000" i="1" dirty="0" smtClean="0"/>
              <a:t>implementer”</a:t>
            </a:r>
          </a:p>
          <a:p>
            <a:endParaRPr lang="en-US" sz="2000" dirty="0" smtClean="0"/>
          </a:p>
          <a:p>
            <a:r>
              <a:rPr lang="en-US" sz="2000" dirty="0" smtClean="0"/>
              <a:t>Selection of a suitable MCS is by channel quality assessment and well understood.  The required EVMs/SNIRs for various MCSs is defined. </a:t>
            </a:r>
            <a:r>
              <a:rPr lang="en-US" sz="2000" dirty="0"/>
              <a:t>Choosing an MCS </a:t>
            </a:r>
            <a:r>
              <a:rPr lang="en-US" sz="2000" dirty="0" smtClean="0"/>
              <a:t>only </a:t>
            </a:r>
            <a:r>
              <a:rPr lang="en-US" sz="2000" dirty="0"/>
              <a:t>effects the sending and receiving STA pair regarding the data rate and likelihood of reception, the interference to other STAs is basically independent of the choice of </a:t>
            </a:r>
            <a:r>
              <a:rPr lang="en-US" sz="2000" dirty="0" smtClean="0"/>
              <a:t>MCS.</a:t>
            </a:r>
          </a:p>
          <a:p>
            <a:r>
              <a:rPr lang="en-US" sz="2000" dirty="0" smtClean="0"/>
              <a:t>But, in the presence of an interferer, now the STA must choose its MCS then choose its TX PWR but this is now reduced so it must think again about the MCS? When the right decision may well be not to transmit in the first place such that high MCSs can predominate (that’s what 11ax is supposed to be about).</a:t>
            </a:r>
            <a:endParaRPr lang="en-US" sz="2000" dirty="0"/>
          </a:p>
        </p:txBody>
      </p:sp>
      <p:sp>
        <p:nvSpPr>
          <p:cNvPr id="3" name="Title 2"/>
          <p:cNvSpPr>
            <a:spLocks noGrp="1"/>
          </p:cNvSpPr>
          <p:nvPr>
            <p:ph type="title"/>
          </p:nvPr>
        </p:nvSpPr>
        <p:spPr>
          <a:xfrm>
            <a:off x="685800" y="685800"/>
            <a:ext cx="7772400" cy="457200"/>
          </a:xfrm>
        </p:spPr>
        <p:txBody>
          <a:bodyPr/>
          <a:lstStyle/>
          <a:p>
            <a:r>
              <a:rPr lang="en-US" dirty="0"/>
              <a:t>“Reject” analysis</a:t>
            </a:r>
          </a:p>
        </p:txBody>
      </p:sp>
      <p:sp>
        <p:nvSpPr>
          <p:cNvPr id="4" name="Date Placeholder 3"/>
          <p:cNvSpPr>
            <a:spLocks noGrp="1"/>
          </p:cNvSpPr>
          <p:nvPr>
            <p:ph type="dt" sz="half" idx="10"/>
          </p:nvPr>
        </p:nvSpPr>
        <p:spPr/>
        <p:txBody>
          <a:bodyPr/>
          <a:lstStyle/>
          <a:p>
            <a:pPr>
              <a:defRPr/>
            </a:pPr>
            <a:r>
              <a:rPr lang="en-US" smtClean="0"/>
              <a:t>Feb 2018</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spTree>
    <p:extLst>
      <p:ext uri="{BB962C8B-B14F-4D97-AF65-F5344CB8AC3E}">
        <p14:creationId xmlns:p14="http://schemas.microsoft.com/office/powerpoint/2010/main" val="356058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371600"/>
            <a:ext cx="7772400" cy="4724400"/>
          </a:xfrm>
        </p:spPr>
        <p:txBody>
          <a:bodyPr/>
          <a:lstStyle/>
          <a:p>
            <a:r>
              <a:rPr lang="en-US" sz="2000" i="1" dirty="0" smtClean="0"/>
              <a:t>“Doc </a:t>
            </a:r>
            <a:r>
              <a:rPr lang="en-US" sz="2000" i="1" dirty="0"/>
              <a:t>582 describes that if the STA uses a wrong proprietary solution to derive its OBSS_PD level and </a:t>
            </a:r>
            <a:r>
              <a:rPr lang="en-US" sz="2000" i="1" dirty="0" err="1"/>
              <a:t>TxPower</a:t>
            </a:r>
            <a:r>
              <a:rPr lang="en-US" sz="2000" i="1" dirty="0"/>
              <a:t>, performance can be bad. A similar presentation can be made to show that a wrong MCS selection algorithm can lead to bad performance</a:t>
            </a:r>
            <a:r>
              <a:rPr lang="en-US" sz="2000" i="1" dirty="0" smtClean="0"/>
              <a:t>.” </a:t>
            </a:r>
            <a:endParaRPr lang="en-US" sz="2000" i="1" dirty="0"/>
          </a:p>
          <a:p>
            <a:endParaRPr lang="en-US" dirty="0" smtClean="0"/>
          </a:p>
          <a:p>
            <a:r>
              <a:rPr lang="en-US" sz="2000" dirty="0" smtClean="0"/>
              <a:t>17/0582 applies the algorithm straightforwardly as presented in the spec.  There is not much leeway on the -62, -82 </a:t>
            </a:r>
            <a:r>
              <a:rPr lang="en-US" sz="2000" dirty="0" err="1" smtClean="0"/>
              <a:t>dBm</a:t>
            </a:r>
            <a:r>
              <a:rPr lang="en-US" sz="2000" dirty="0" smtClean="0"/>
              <a:t> levels.  The point being missed is that reducing the TX PWR is not a good idea and it should not have been introduced, let alone mandated.  In addition TPC and legacy STAs does not mix. </a:t>
            </a:r>
          </a:p>
          <a:p>
            <a:r>
              <a:rPr lang="en-US" sz="2000" dirty="0" smtClean="0"/>
              <a:t>Wrong MCS selection on top of wrong decision on SR just complicates it more.</a:t>
            </a:r>
            <a:endParaRPr lang="en-US" sz="2000" dirty="0"/>
          </a:p>
        </p:txBody>
      </p:sp>
      <p:sp>
        <p:nvSpPr>
          <p:cNvPr id="3" name="Title 2"/>
          <p:cNvSpPr>
            <a:spLocks noGrp="1"/>
          </p:cNvSpPr>
          <p:nvPr>
            <p:ph type="title"/>
          </p:nvPr>
        </p:nvSpPr>
        <p:spPr>
          <a:xfrm>
            <a:off x="685800" y="685800"/>
            <a:ext cx="7772400" cy="609600"/>
          </a:xfrm>
        </p:spPr>
        <p:txBody>
          <a:bodyPr/>
          <a:lstStyle/>
          <a:p>
            <a:r>
              <a:rPr lang="en-US" dirty="0"/>
              <a:t>“Reject” analysis</a:t>
            </a:r>
          </a:p>
        </p:txBody>
      </p:sp>
      <p:sp>
        <p:nvSpPr>
          <p:cNvPr id="4" name="Date Placeholder 3"/>
          <p:cNvSpPr>
            <a:spLocks noGrp="1"/>
          </p:cNvSpPr>
          <p:nvPr>
            <p:ph type="dt" sz="half" idx="10"/>
          </p:nvPr>
        </p:nvSpPr>
        <p:spPr/>
        <p:txBody>
          <a:bodyPr/>
          <a:lstStyle/>
          <a:p>
            <a:pPr>
              <a:defRPr/>
            </a:pPr>
            <a:r>
              <a:rPr lang="en-US" smtClean="0"/>
              <a:t>Feb 2018</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dirty="0"/>
          </a:p>
        </p:txBody>
      </p:sp>
    </p:spTree>
    <p:extLst>
      <p:ext uri="{BB962C8B-B14F-4D97-AF65-F5344CB8AC3E}">
        <p14:creationId xmlns:p14="http://schemas.microsoft.com/office/powerpoint/2010/main" val="3520584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219200"/>
            <a:ext cx="7772400" cy="5029200"/>
          </a:xfrm>
        </p:spPr>
        <p:txBody>
          <a:bodyPr/>
          <a:lstStyle/>
          <a:p>
            <a:r>
              <a:rPr lang="en-US" sz="2000" i="1" dirty="0" smtClean="0"/>
              <a:t>“This </a:t>
            </a:r>
            <a:r>
              <a:rPr lang="en-US" sz="2000" i="1" dirty="0"/>
              <a:t>does not prove that the mechanism is bad and that we need to specify the algorithm to select OBSS_PD and </a:t>
            </a:r>
            <a:r>
              <a:rPr lang="en-US" sz="2000" i="1" dirty="0" err="1" smtClean="0"/>
              <a:t>Tx</a:t>
            </a:r>
            <a:r>
              <a:rPr lang="en-US" sz="2000" i="1" dirty="0" smtClean="0"/>
              <a:t> Power</a:t>
            </a:r>
            <a:r>
              <a:rPr lang="en-US" sz="2000" i="1" dirty="0"/>
              <a:t>, similarly that we don’t need to specify the MCS selection </a:t>
            </a:r>
            <a:r>
              <a:rPr lang="en-US" sz="2000" i="1" dirty="0" smtClean="0"/>
              <a:t>algorithms”</a:t>
            </a:r>
          </a:p>
          <a:p>
            <a:endParaRPr lang="en-US" sz="2000" dirty="0"/>
          </a:p>
          <a:p>
            <a:r>
              <a:rPr lang="en-US" sz="2000" dirty="0" smtClean="0"/>
              <a:t>We </a:t>
            </a:r>
            <a:r>
              <a:rPr lang="en-US" sz="2000" u="sng" dirty="0" smtClean="0"/>
              <a:t>do</a:t>
            </a:r>
            <a:r>
              <a:rPr lang="en-US" sz="2000" dirty="0" smtClean="0"/>
              <a:t> need to specify SR algorithm – see next slide</a:t>
            </a:r>
            <a:endParaRPr lang="en-US" sz="2000" dirty="0"/>
          </a:p>
        </p:txBody>
      </p:sp>
      <p:sp>
        <p:nvSpPr>
          <p:cNvPr id="3" name="Title 2"/>
          <p:cNvSpPr>
            <a:spLocks noGrp="1"/>
          </p:cNvSpPr>
          <p:nvPr>
            <p:ph type="title"/>
          </p:nvPr>
        </p:nvSpPr>
        <p:spPr>
          <a:xfrm>
            <a:off x="685800" y="685800"/>
            <a:ext cx="7772400" cy="457200"/>
          </a:xfrm>
        </p:spPr>
        <p:txBody>
          <a:bodyPr/>
          <a:lstStyle/>
          <a:p>
            <a:r>
              <a:rPr lang="en-US" dirty="0"/>
              <a:t>“Reject” analysis</a:t>
            </a:r>
          </a:p>
        </p:txBody>
      </p:sp>
      <p:sp>
        <p:nvSpPr>
          <p:cNvPr id="4" name="Date Placeholder 3"/>
          <p:cNvSpPr>
            <a:spLocks noGrp="1"/>
          </p:cNvSpPr>
          <p:nvPr>
            <p:ph type="dt" sz="half" idx="10"/>
          </p:nvPr>
        </p:nvSpPr>
        <p:spPr/>
        <p:txBody>
          <a:bodyPr/>
          <a:lstStyle/>
          <a:p>
            <a:pPr>
              <a:defRPr/>
            </a:pPr>
            <a:r>
              <a:rPr lang="en-US" smtClean="0"/>
              <a:t>Feb 2018</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spTree>
    <p:extLst>
      <p:ext uri="{BB962C8B-B14F-4D97-AF65-F5344CB8AC3E}">
        <p14:creationId xmlns:p14="http://schemas.microsoft.com/office/powerpoint/2010/main" val="28782130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3" y="762000"/>
            <a:ext cx="7772400" cy="5181600"/>
          </a:xfrm>
        </p:spPr>
        <p:txBody>
          <a:bodyPr/>
          <a:lstStyle/>
          <a:p>
            <a:r>
              <a:rPr lang="en-US" sz="1800" u="sng" dirty="0">
                <a:solidFill>
                  <a:srgbClr val="FF0000"/>
                </a:solidFill>
              </a:rPr>
              <a:t>Spatial Reuse affects ALL STAs</a:t>
            </a:r>
            <a:r>
              <a:rPr lang="en-US" sz="1800" dirty="0">
                <a:solidFill>
                  <a:srgbClr val="FF0000"/>
                </a:solidFill>
              </a:rPr>
              <a:t>.  It is no use one STA using different criteria to another STA.  If </a:t>
            </a:r>
            <a:r>
              <a:rPr lang="en-US" sz="1800" dirty="0" smtClean="0">
                <a:solidFill>
                  <a:srgbClr val="FF0000"/>
                </a:solidFill>
              </a:rPr>
              <a:t>so, </a:t>
            </a:r>
            <a:r>
              <a:rPr lang="en-US" sz="1800" dirty="0">
                <a:solidFill>
                  <a:srgbClr val="FF0000"/>
                </a:solidFill>
              </a:rPr>
              <a:t>then impossible to plan a deployment and </a:t>
            </a:r>
            <a:r>
              <a:rPr lang="en-US" sz="1800" dirty="0" smtClean="0">
                <a:solidFill>
                  <a:srgbClr val="FF0000"/>
                </a:solidFill>
              </a:rPr>
              <a:t>a channel </a:t>
            </a:r>
            <a:r>
              <a:rPr lang="en-US" sz="1800" dirty="0">
                <a:solidFill>
                  <a:srgbClr val="FF0000"/>
                </a:solidFill>
              </a:rPr>
              <a:t>plan.  </a:t>
            </a:r>
            <a:r>
              <a:rPr lang="en-US" sz="1800" dirty="0" smtClean="0">
                <a:solidFill>
                  <a:srgbClr val="FF0000"/>
                </a:solidFill>
              </a:rPr>
              <a:t>Unless it is defined how each STA performs SR, IT WILL NOT WORK</a:t>
            </a:r>
          </a:p>
          <a:p>
            <a:r>
              <a:rPr lang="en-US" sz="1800" dirty="0" smtClean="0"/>
              <a:t>SR is all about transmit power and received power of interfering signals and desired signals.  Hence simply allowing STAs to choose how they implement the SA function without specification of parameters controlling transmit power and thresholds for received power (interference and desired) seems foolish as SR will impact other STAs if not implemented with specified parameters.    </a:t>
            </a:r>
          </a:p>
          <a:p>
            <a:r>
              <a:rPr lang="en-US" sz="1800" dirty="0" smtClean="0"/>
              <a:t>Choosing </a:t>
            </a:r>
            <a:r>
              <a:rPr lang="en-US" sz="1800" dirty="0"/>
              <a:t>an MCS however only effects the sending and receiving STA pair regarding the data rate and likelihood of reception, the interference to other STAs is basically independent of the choice of MCS.  Therefore it is in the best interest of the STA to get the MCS right.  But, </a:t>
            </a:r>
            <a:endParaRPr lang="en-US" sz="1800" dirty="0" smtClean="0"/>
          </a:p>
          <a:p>
            <a:r>
              <a:rPr lang="en-US" sz="1800" dirty="0" smtClean="0"/>
              <a:t>for </a:t>
            </a:r>
            <a:r>
              <a:rPr lang="en-US" sz="1800" dirty="0"/>
              <a:t>SR it typically will not be in the best interest of an individual STA  to get back-off or transmit power correct, as it would almost always benefit the STA to transmit at higher power over weaker transmissions of other STAs.  Hence the need for specification to insure SR is used fairly and that the impact to other STAs and the overall “WLAN” is minimized.</a:t>
            </a:r>
            <a:endParaRPr lang="en-US" sz="1600" dirty="0"/>
          </a:p>
          <a:p>
            <a:endParaRPr lang="en-US" dirty="0"/>
          </a:p>
        </p:txBody>
      </p:sp>
      <p:sp>
        <p:nvSpPr>
          <p:cNvPr id="4" name="Date Placeholder 3"/>
          <p:cNvSpPr>
            <a:spLocks noGrp="1"/>
          </p:cNvSpPr>
          <p:nvPr>
            <p:ph type="dt" sz="half" idx="10"/>
          </p:nvPr>
        </p:nvSpPr>
        <p:spPr/>
        <p:txBody>
          <a:bodyPr/>
          <a:lstStyle/>
          <a:p>
            <a:pPr>
              <a:defRPr/>
            </a:pPr>
            <a:r>
              <a:rPr lang="en-US" smtClean="0"/>
              <a:t>Feb 2018</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spTree>
    <p:extLst>
      <p:ext uri="{BB962C8B-B14F-4D97-AF65-F5344CB8AC3E}">
        <p14:creationId xmlns:p14="http://schemas.microsoft.com/office/powerpoint/2010/main" val="1976393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81319</TotalTime>
  <Words>1277</Words>
  <Application>Microsoft Office PowerPoint</Application>
  <PresentationFormat>On-screen Show (4:3)</PresentationFormat>
  <Paragraphs>136</Paragraphs>
  <Slides>13</Slides>
  <Notes>1</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6" baseType="lpstr">
      <vt:lpstr>Times New Roman</vt:lpstr>
      <vt:lpstr>Default Design</vt:lpstr>
      <vt:lpstr>Document</vt:lpstr>
      <vt:lpstr>TG ax CID 11775 Should be re-considered </vt:lpstr>
      <vt:lpstr>Background</vt:lpstr>
      <vt:lpstr>What is behind the Comment?</vt:lpstr>
      <vt:lpstr>Comment Reject reason</vt:lpstr>
      <vt:lpstr>“Reject” analysis</vt:lpstr>
      <vt:lpstr>“Reject” analysis</vt:lpstr>
      <vt:lpstr>“Reject” analysis</vt:lpstr>
      <vt:lpstr>“Reject” analysis</vt:lpstr>
      <vt:lpstr>PowerPoint Presentation</vt:lpstr>
      <vt:lpstr>Conclusions</vt:lpstr>
      <vt:lpstr>References</vt:lpstr>
      <vt:lpstr>Motion A</vt:lpstr>
      <vt:lpstr>Motion B</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Outdoor Enterprise DSC</dc:title>
  <dc:creator>gsmith@srtrl.com</dc:creator>
  <cp:lastModifiedBy>User</cp:lastModifiedBy>
  <cp:revision>1656</cp:revision>
  <cp:lastPrinted>1998-02-10T13:28:06Z</cp:lastPrinted>
  <dcterms:created xsi:type="dcterms:W3CDTF">1998-02-10T13:07:52Z</dcterms:created>
  <dcterms:modified xsi:type="dcterms:W3CDTF">2018-02-26T20:39:03Z</dcterms:modified>
</cp:coreProperties>
</file>