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77" r:id="rId4"/>
    <p:sldId id="296" r:id="rId5"/>
    <p:sldId id="297" r:id="rId6"/>
    <p:sldId id="298" r:id="rId7"/>
    <p:sldId id="299" r:id="rId8"/>
    <p:sldId id="300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99CCFF"/>
    <a:srgbClr val="D79DF7"/>
    <a:srgbClr val="FFC7A4"/>
    <a:srgbClr val="EEFCB2"/>
    <a:srgbClr val="A4FD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278" autoAdjust="0"/>
    <p:restoredTop sz="94660"/>
  </p:normalViewPr>
  <p:slideViewPr>
    <p:cSldViewPr>
      <p:cViewPr>
        <p:scale>
          <a:sx n="150" d="100"/>
          <a:sy n="150" d="100"/>
        </p:scale>
        <p:origin x="296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868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3;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692696"/>
            <a:ext cx="7886700" cy="997993"/>
          </a:xfrm>
        </p:spPr>
        <p:txBody>
          <a:bodyPr/>
          <a:lstStyle>
            <a:lvl1pPr algn="ctr">
              <a:defRPr b="1" i="0">
                <a:latin typeface="Times" charset="0"/>
                <a:ea typeface="Times" charset="0"/>
                <a:cs typeface="Times" charset="0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" charset="0"/>
                <a:ea typeface="Times" charset="0"/>
                <a:cs typeface="Times" charset="0"/>
              </a:defRPr>
            </a:lvl1pPr>
            <a:lvl2pPr>
              <a:defRPr>
                <a:latin typeface="Times" charset="0"/>
                <a:ea typeface="Times" charset="0"/>
                <a:cs typeface="Times" charset="0"/>
              </a:defRPr>
            </a:lvl2pPr>
            <a:lvl3pPr>
              <a:defRPr>
                <a:latin typeface="Times" charset="0"/>
                <a:ea typeface="Times" charset="0"/>
                <a:cs typeface="Times" charset="0"/>
              </a:defRPr>
            </a:lvl3pPr>
            <a:lvl4pPr>
              <a:defRPr>
                <a:latin typeface="Times" charset="0"/>
                <a:ea typeface="Times" charset="0"/>
                <a:cs typeface="Times" charset="0"/>
              </a:defRPr>
            </a:lvl4pPr>
            <a:lvl5pPr>
              <a:defRPr>
                <a:latin typeface="Times" charset="0"/>
                <a:ea typeface="Times" charset="0"/>
                <a:cs typeface="Times" charset="0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327571"/>
            <a:ext cx="2057400" cy="365125"/>
          </a:xfrm>
        </p:spPr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5429250" y="6356350"/>
            <a:ext cx="3086100" cy="365125"/>
          </a:xfr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3203848" y="6357620"/>
            <a:ext cx="2057400" cy="365125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直線コネクタ 8"/>
          <p:cNvCxnSpPr/>
          <p:nvPr userDrawn="1"/>
        </p:nvCxnSpPr>
        <p:spPr>
          <a:xfrm flipH="1">
            <a:off x="628650" y="692696"/>
            <a:ext cx="78867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 userDrawn="1"/>
        </p:nvSpPr>
        <p:spPr>
          <a:xfrm>
            <a:off x="539552" y="6405365"/>
            <a:ext cx="902811" cy="228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>
                <a:solidFill>
                  <a:schemeClr val="tx1"/>
                </a:solidFill>
              </a:rPr>
              <a:t>Submission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13" name="直線コネクタ 12"/>
          <p:cNvCxnSpPr/>
          <p:nvPr userDrawn="1"/>
        </p:nvCxnSpPr>
        <p:spPr>
          <a:xfrm flipH="1">
            <a:off x="628650" y="6453336"/>
            <a:ext cx="78867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3;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802.11-18/383r0</a:t>
            </a:r>
          </a:p>
        </p:txBody>
      </p:sp>
    </p:spTree>
    <p:extLst>
      <p:ext uri="{BB962C8B-B14F-4D97-AF65-F5344CB8AC3E}">
        <p14:creationId xmlns:p14="http://schemas.microsoft.com/office/powerpoint/2010/main" val="204102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kumimoji="1" sz="3300" b="1" i="0" kern="1200">
          <a:solidFill>
            <a:schemeClr val="tx1"/>
          </a:solidFill>
          <a:latin typeface="Times" charset="0"/>
          <a:ea typeface="Times" charset="0"/>
          <a:cs typeface="Times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Use Cases of BCS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1" dirty="0">
                <a:latin typeface="Times" charset="0"/>
                <a:ea typeface="Times" charset="0"/>
                <a:cs typeface="Times" charset="0"/>
              </a:rPr>
              <a:t>Date: 2018-03-07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7864710"/>
              </p:ext>
            </p:extLst>
          </p:nvPr>
        </p:nvGraphicFramePr>
        <p:xfrm>
          <a:off x="527050" y="2590800"/>
          <a:ext cx="8156575" cy="271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2" name="文書" r:id="rId4" imgW="8255000" imgH="2755900" progId="Word.Document.8">
                  <p:embed/>
                </p:oleObj>
              </mc:Choice>
              <mc:Fallback>
                <p:oleObj name="文書" r:id="rId4" imgW="8255000" imgH="2755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590800"/>
                        <a:ext cx="8156575" cy="271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example use cases of BCS.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Characteristics of BCS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1800" dirty="0"/>
              <a:t>Range is a few hundred meter</a:t>
            </a:r>
          </a:p>
          <a:p>
            <a:pPr>
              <a:buFont typeface="Arial" charset="0"/>
              <a:buChar char="•"/>
            </a:pPr>
            <a:r>
              <a:rPr lang="en-US" sz="1800" dirty="0"/>
              <a:t>Contents are delivered from a server</a:t>
            </a:r>
          </a:p>
          <a:p>
            <a:pPr>
              <a:buFont typeface="Arial" charset="0"/>
              <a:buChar char="•"/>
            </a:pPr>
            <a:r>
              <a:rPr lang="en-US" sz="1800" dirty="0"/>
              <a:t>Any type of data can be broadcasted</a:t>
            </a:r>
          </a:p>
          <a:p>
            <a:pPr>
              <a:buFont typeface="Arial" charset="0"/>
              <a:buChar char="•"/>
            </a:pPr>
            <a:r>
              <a:rPr lang="en-US" sz="1800" dirty="0"/>
              <a:t>Low cost / unlicensed means everyone can operate (individual / small company)</a:t>
            </a:r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55958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Live Streaming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9083C0-E799-9F41-89E5-195DF2C2B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Audio/Video/Text live streaming at a stadium.</a:t>
            </a:r>
          </a:p>
          <a:p>
            <a:r>
              <a:rPr lang="en-US" altLang="ja-JP" dirty="0"/>
              <a:t>Required band width estimation</a:t>
            </a:r>
          </a:p>
          <a:p>
            <a:pPr lvl="1"/>
            <a:r>
              <a:rPr kumimoji="1" lang="en-US" altLang="ja-JP" dirty="0"/>
              <a:t>Audio: 50kbps</a:t>
            </a:r>
          </a:p>
          <a:p>
            <a:pPr lvl="1"/>
            <a:r>
              <a:rPr lang="en-US" altLang="ja-JP" dirty="0"/>
              <a:t>Video (HD): 8Mbps</a:t>
            </a:r>
          </a:p>
          <a:p>
            <a:pPr lvl="1"/>
            <a:r>
              <a:rPr lang="en-US" altLang="ja-JP" dirty="0"/>
              <a:t>Text: &lt; 1kbps</a:t>
            </a:r>
          </a:p>
          <a:p>
            <a:r>
              <a:rPr lang="en-US" altLang="ja-JP" dirty="0"/>
              <a:t>Higher Layer Protocol</a:t>
            </a:r>
          </a:p>
          <a:p>
            <a:pPr lvl="1"/>
            <a:r>
              <a:rPr lang="en-US" altLang="ja-JP" dirty="0"/>
              <a:t>Audio/Video: RTP (RFC3550)</a:t>
            </a:r>
          </a:p>
          <a:p>
            <a:pPr lvl="1"/>
            <a:r>
              <a:rPr lang="en-US" altLang="ja-JP" dirty="0"/>
              <a:t>Text: currently not exist</a:t>
            </a:r>
          </a:p>
          <a:p>
            <a:pPr marL="0" indent="0">
              <a:buNone/>
            </a:pPr>
            <a:endParaRPr kumimoji="1" lang="en-US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067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C561B3-F7B0-9949-A10B-3C36A1B20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Less Frequently Changed Information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DD6F2B-575C-974D-AD63-BE337AF24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171328"/>
          </a:xfrm>
        </p:spPr>
        <p:txBody>
          <a:bodyPr>
            <a:normAutofit fontScale="85000" lnSpcReduction="20000"/>
          </a:bodyPr>
          <a:lstStyle/>
          <a:p>
            <a:r>
              <a:rPr kumimoji="1" lang="en-US" altLang="ja-JP" dirty="0"/>
              <a:t>Information that </a:t>
            </a:r>
            <a:r>
              <a:rPr lang="en-US" altLang="ja-JP" dirty="0"/>
              <a:t>is changed in more than 1 second interval.</a:t>
            </a:r>
          </a:p>
          <a:p>
            <a:r>
              <a:rPr kumimoji="1" lang="en-US" altLang="ja-JP" dirty="0"/>
              <a:t>Information broadcast is repeated periodically.</a:t>
            </a:r>
          </a:p>
          <a:p>
            <a:pPr lvl="1"/>
            <a:r>
              <a:rPr lang="en-US" altLang="ja-JP" dirty="0"/>
              <a:t>Example</a:t>
            </a:r>
          </a:p>
          <a:p>
            <a:pPr lvl="2"/>
            <a:r>
              <a:rPr kumimoji="1" lang="en-US" altLang="ja-JP" dirty="0"/>
              <a:t>Information update interval: 1 minute</a:t>
            </a:r>
          </a:p>
          <a:p>
            <a:pPr lvl="2"/>
            <a:r>
              <a:rPr lang="en-US" altLang="ja-JP" dirty="0"/>
              <a:t>Broadcast repeat interval: 1sec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A99756-2898-1940-9CE1-0985B2AE4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3EC659-C0B3-E24D-95C6-0A9DC1EBC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D4F37C-70CF-2644-8CC2-5A3B02AB6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1C4A17E8-25A8-2B43-8121-13B6539B2633}"/>
              </a:ext>
            </a:extLst>
          </p:cNvPr>
          <p:cNvSpPr txBox="1">
            <a:spLocks/>
          </p:cNvSpPr>
          <p:nvPr/>
        </p:nvSpPr>
        <p:spPr>
          <a:xfrm>
            <a:off x="628650" y="4198868"/>
            <a:ext cx="7886700" cy="213715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kumimoji="1" sz="2100" kern="12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kumimoji="1" sz="1800" kern="12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kumimoji="1" sz="1500" kern="12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kumimoji="1" sz="1350" kern="12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kumimoji="1" sz="1350" kern="12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Tx/>
              <a:buSzTx/>
            </a:pPr>
            <a:r>
              <a:rPr lang="en-US" altLang="ja-JP" dirty="0"/>
              <a:t>Example use cases</a:t>
            </a:r>
          </a:p>
          <a:p>
            <a:pPr lvl="1" fontAlgn="auto">
              <a:spcAft>
                <a:spcPts val="0"/>
              </a:spcAft>
              <a:buClrTx/>
              <a:buSzTx/>
            </a:pPr>
            <a:r>
              <a:rPr lang="en-US" altLang="ja-JP" dirty="0"/>
              <a:t>Timetable at a station / airport</a:t>
            </a:r>
          </a:p>
          <a:p>
            <a:pPr lvl="2" fontAlgn="auto">
              <a:spcAft>
                <a:spcPts val="0"/>
              </a:spcAft>
              <a:buClrTx/>
              <a:buSzTx/>
            </a:pPr>
            <a:r>
              <a:rPr lang="en-US" altLang="ja-JP" dirty="0"/>
              <a:t>Update interval: 1 min</a:t>
            </a:r>
          </a:p>
          <a:p>
            <a:pPr lvl="2" fontAlgn="auto">
              <a:spcAft>
                <a:spcPts val="0"/>
              </a:spcAft>
              <a:buClrTx/>
              <a:buSzTx/>
            </a:pPr>
            <a:r>
              <a:rPr lang="en-US" altLang="ja-JP" dirty="0"/>
              <a:t>Data Volume: &lt; 1MB</a:t>
            </a:r>
          </a:p>
          <a:p>
            <a:pPr lvl="1" fontAlgn="auto">
              <a:spcAft>
                <a:spcPts val="0"/>
              </a:spcAft>
              <a:buClrTx/>
              <a:buSzTx/>
            </a:pPr>
            <a:r>
              <a:rPr lang="en-US" altLang="ja-JP" dirty="0"/>
              <a:t>Shopping mall / Station / Airport / Conference venue map</a:t>
            </a:r>
          </a:p>
          <a:p>
            <a:pPr lvl="1" fontAlgn="auto">
              <a:spcAft>
                <a:spcPts val="0"/>
              </a:spcAft>
              <a:buClrTx/>
              <a:buSzTx/>
            </a:pPr>
            <a:r>
              <a:rPr lang="en-US" altLang="ja-JP" dirty="0"/>
              <a:t>Menu in a restaurant</a:t>
            </a:r>
          </a:p>
          <a:p>
            <a:pPr lvl="2" fontAlgn="auto">
              <a:spcAft>
                <a:spcPts val="0"/>
              </a:spcAft>
              <a:buClrTx/>
              <a:buSzTx/>
            </a:pPr>
            <a:r>
              <a:rPr lang="en-US" altLang="ja-JP" dirty="0"/>
              <a:t>Update interval: more than 1 day</a:t>
            </a:r>
          </a:p>
          <a:p>
            <a:pPr lvl="2" fontAlgn="auto">
              <a:spcAft>
                <a:spcPts val="0"/>
              </a:spcAft>
              <a:buClrTx/>
              <a:buSzTx/>
            </a:pPr>
            <a:r>
              <a:rPr lang="en-US" altLang="ja-JP" dirty="0"/>
              <a:t>Data Volume: &lt; 1MB</a:t>
            </a:r>
          </a:p>
          <a:p>
            <a:pPr fontAlgn="auto">
              <a:spcAft>
                <a:spcPts val="0"/>
              </a:spcAft>
              <a:buClrTx/>
              <a:buSzTx/>
            </a:pPr>
            <a:r>
              <a:rPr lang="en-US" altLang="ja-JP" dirty="0"/>
              <a:t>Higher Layer Protocol</a:t>
            </a:r>
          </a:p>
          <a:p>
            <a:pPr lvl="1" fontAlgn="auto">
              <a:spcAft>
                <a:spcPts val="0"/>
              </a:spcAft>
              <a:buClrTx/>
              <a:buSzTx/>
            </a:pPr>
            <a:r>
              <a:rPr lang="en-US" altLang="ja-JP" dirty="0"/>
              <a:t>Currently not exist</a:t>
            </a:r>
          </a:p>
        </p:txBody>
      </p: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2D76D123-C937-CB4D-8B2B-DA00B2E8C724}"/>
              </a:ext>
            </a:extLst>
          </p:cNvPr>
          <p:cNvGrpSpPr/>
          <p:nvPr/>
        </p:nvGrpSpPr>
        <p:grpSpPr>
          <a:xfrm>
            <a:off x="1043608" y="3034375"/>
            <a:ext cx="6696744" cy="1067170"/>
            <a:chOff x="1043608" y="3199878"/>
            <a:chExt cx="6696744" cy="1067170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054263C5-1AB5-3143-886D-AD206B06E602}"/>
                </a:ext>
              </a:extLst>
            </p:cNvPr>
            <p:cNvCxnSpPr>
              <a:cxnSpLocks/>
            </p:cNvCxnSpPr>
            <p:nvPr/>
          </p:nvCxnSpPr>
          <p:spPr>
            <a:xfrm>
              <a:off x="1043608" y="3717032"/>
              <a:ext cx="669674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88D0D8FE-E20E-804F-941B-7BF744F6A968}"/>
                </a:ext>
              </a:extLst>
            </p:cNvPr>
            <p:cNvGrpSpPr/>
            <p:nvPr/>
          </p:nvGrpSpPr>
          <p:grpSpPr>
            <a:xfrm>
              <a:off x="1187624" y="3429000"/>
              <a:ext cx="936104" cy="720080"/>
              <a:chOff x="1187624" y="3429000"/>
              <a:chExt cx="936104" cy="720080"/>
            </a:xfrm>
          </p:grpSpPr>
          <p:cxnSp>
            <p:nvCxnSpPr>
              <p:cNvPr id="11" name="直線矢印コネクタ 10">
                <a:extLst>
                  <a:ext uri="{FF2B5EF4-FFF2-40B4-BE49-F238E27FC236}">
                    <a16:creationId xmlns:a16="http://schemas.microsoft.com/office/drawing/2014/main" id="{2F38171A-B766-0E45-B6C3-CEB31F04DC1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87624" y="3429000"/>
                <a:ext cx="0" cy="7200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2" name="直線矢印コネクタ 11">
                <a:extLst>
                  <a:ext uri="{FF2B5EF4-FFF2-40B4-BE49-F238E27FC236}">
                    <a16:creationId xmlns:a16="http://schemas.microsoft.com/office/drawing/2014/main" id="{3E724792-2783-1644-8870-222C80B98D0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331640" y="3429000"/>
                <a:ext cx="0" cy="43204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3" name="直線矢印コネクタ 12">
                <a:extLst>
                  <a:ext uri="{FF2B5EF4-FFF2-40B4-BE49-F238E27FC236}">
                    <a16:creationId xmlns:a16="http://schemas.microsoft.com/office/drawing/2014/main" id="{D5688A87-8B05-BD4B-BD03-6903FEF4A2E5}"/>
                  </a:ext>
                </a:extLst>
              </p:cNvPr>
              <p:cNvCxnSpPr/>
              <p:nvPr/>
            </p:nvCxnSpPr>
            <p:spPr>
              <a:xfrm flipV="1">
                <a:off x="1475656" y="3429000"/>
                <a:ext cx="0" cy="2880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4" name="直線矢印コネクタ 13">
                <a:extLst>
                  <a:ext uri="{FF2B5EF4-FFF2-40B4-BE49-F238E27FC236}">
                    <a16:creationId xmlns:a16="http://schemas.microsoft.com/office/drawing/2014/main" id="{B4FA5741-105F-DC43-A082-1CA0F7C51522}"/>
                  </a:ext>
                </a:extLst>
              </p:cNvPr>
              <p:cNvCxnSpPr/>
              <p:nvPr/>
            </p:nvCxnSpPr>
            <p:spPr>
              <a:xfrm flipV="1">
                <a:off x="1619672" y="3429000"/>
                <a:ext cx="0" cy="2880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5" name="直線矢印コネクタ 14">
                <a:extLst>
                  <a:ext uri="{FF2B5EF4-FFF2-40B4-BE49-F238E27FC236}">
                    <a16:creationId xmlns:a16="http://schemas.microsoft.com/office/drawing/2014/main" id="{C1A84063-E491-4045-8C3F-505237AA8023}"/>
                  </a:ext>
                </a:extLst>
              </p:cNvPr>
              <p:cNvCxnSpPr/>
              <p:nvPr/>
            </p:nvCxnSpPr>
            <p:spPr>
              <a:xfrm flipV="1">
                <a:off x="2123728" y="3429000"/>
                <a:ext cx="0" cy="2880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6" name="円/楕円 15">
                <a:extLst>
                  <a:ext uri="{FF2B5EF4-FFF2-40B4-BE49-F238E27FC236}">
                    <a16:creationId xmlns:a16="http://schemas.microsoft.com/office/drawing/2014/main" id="{BCB2CCF4-C238-0A4A-BB40-4420D4759F06}"/>
                  </a:ext>
                </a:extLst>
              </p:cNvPr>
              <p:cNvSpPr/>
              <p:nvPr/>
            </p:nvSpPr>
            <p:spPr>
              <a:xfrm>
                <a:off x="1740828" y="3586161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円/楕円 16">
                <a:extLst>
                  <a:ext uri="{FF2B5EF4-FFF2-40B4-BE49-F238E27FC236}">
                    <a16:creationId xmlns:a16="http://schemas.microsoft.com/office/drawing/2014/main" id="{BD8CF4DC-3200-5D4A-A0B1-307286764DF1}"/>
                  </a:ext>
                </a:extLst>
              </p:cNvPr>
              <p:cNvSpPr/>
              <p:nvPr/>
            </p:nvSpPr>
            <p:spPr>
              <a:xfrm>
                <a:off x="1828392" y="3586161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円/楕円 17">
                <a:extLst>
                  <a:ext uri="{FF2B5EF4-FFF2-40B4-BE49-F238E27FC236}">
                    <a16:creationId xmlns:a16="http://schemas.microsoft.com/office/drawing/2014/main" id="{114C70F4-9C90-1541-B3C9-D6C4380513CC}"/>
                  </a:ext>
                </a:extLst>
              </p:cNvPr>
              <p:cNvSpPr/>
              <p:nvPr/>
            </p:nvSpPr>
            <p:spPr>
              <a:xfrm>
                <a:off x="1911135" y="3586161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C029561E-3C34-5349-90CB-8F9206EAE4D2}"/>
                </a:ext>
              </a:extLst>
            </p:cNvPr>
            <p:cNvGrpSpPr/>
            <p:nvPr/>
          </p:nvGrpSpPr>
          <p:grpSpPr>
            <a:xfrm>
              <a:off x="2267744" y="3429000"/>
              <a:ext cx="936104" cy="720080"/>
              <a:chOff x="1187624" y="3429000"/>
              <a:chExt cx="936104" cy="720080"/>
            </a:xfrm>
          </p:grpSpPr>
          <p:cxnSp>
            <p:nvCxnSpPr>
              <p:cNvPr id="21" name="直線矢印コネクタ 20">
                <a:extLst>
                  <a:ext uri="{FF2B5EF4-FFF2-40B4-BE49-F238E27FC236}">
                    <a16:creationId xmlns:a16="http://schemas.microsoft.com/office/drawing/2014/main" id="{5E42A14A-9C52-2D4F-B403-33289EC84D7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87624" y="3429000"/>
                <a:ext cx="0" cy="7200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2" name="直線矢印コネクタ 21">
                <a:extLst>
                  <a:ext uri="{FF2B5EF4-FFF2-40B4-BE49-F238E27FC236}">
                    <a16:creationId xmlns:a16="http://schemas.microsoft.com/office/drawing/2014/main" id="{98EEFBFD-31DB-5246-8227-3FC169318030}"/>
                  </a:ext>
                </a:extLst>
              </p:cNvPr>
              <p:cNvCxnSpPr/>
              <p:nvPr/>
            </p:nvCxnSpPr>
            <p:spPr>
              <a:xfrm flipV="1">
                <a:off x="1331640" y="3429000"/>
                <a:ext cx="0" cy="2880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3" name="直線矢印コネクタ 22">
                <a:extLst>
                  <a:ext uri="{FF2B5EF4-FFF2-40B4-BE49-F238E27FC236}">
                    <a16:creationId xmlns:a16="http://schemas.microsoft.com/office/drawing/2014/main" id="{C560EBCE-D5A4-4B4E-B33E-CD0C01B10A2A}"/>
                  </a:ext>
                </a:extLst>
              </p:cNvPr>
              <p:cNvCxnSpPr/>
              <p:nvPr/>
            </p:nvCxnSpPr>
            <p:spPr>
              <a:xfrm flipV="1">
                <a:off x="1475656" y="3429000"/>
                <a:ext cx="0" cy="2880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4" name="直線矢印コネクタ 23">
                <a:extLst>
                  <a:ext uri="{FF2B5EF4-FFF2-40B4-BE49-F238E27FC236}">
                    <a16:creationId xmlns:a16="http://schemas.microsoft.com/office/drawing/2014/main" id="{9B5A16EF-51D7-4540-8A36-9773E3FBEF67}"/>
                  </a:ext>
                </a:extLst>
              </p:cNvPr>
              <p:cNvCxnSpPr/>
              <p:nvPr/>
            </p:nvCxnSpPr>
            <p:spPr>
              <a:xfrm flipV="1">
                <a:off x="1619672" y="3429000"/>
                <a:ext cx="0" cy="2880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5" name="直線矢印コネクタ 24">
                <a:extLst>
                  <a:ext uri="{FF2B5EF4-FFF2-40B4-BE49-F238E27FC236}">
                    <a16:creationId xmlns:a16="http://schemas.microsoft.com/office/drawing/2014/main" id="{921980EA-8141-4E44-8254-EB99C61408AF}"/>
                  </a:ext>
                </a:extLst>
              </p:cNvPr>
              <p:cNvCxnSpPr/>
              <p:nvPr/>
            </p:nvCxnSpPr>
            <p:spPr>
              <a:xfrm flipV="1">
                <a:off x="2123728" y="3429000"/>
                <a:ext cx="0" cy="2880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sp>
            <p:nvSpPr>
              <p:cNvPr id="26" name="円/楕円 25">
                <a:extLst>
                  <a:ext uri="{FF2B5EF4-FFF2-40B4-BE49-F238E27FC236}">
                    <a16:creationId xmlns:a16="http://schemas.microsoft.com/office/drawing/2014/main" id="{E1B97095-122C-7545-B520-87D9173EA1A0}"/>
                  </a:ext>
                </a:extLst>
              </p:cNvPr>
              <p:cNvSpPr/>
              <p:nvPr/>
            </p:nvSpPr>
            <p:spPr>
              <a:xfrm>
                <a:off x="1740828" y="3586161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円/楕円 26">
                <a:extLst>
                  <a:ext uri="{FF2B5EF4-FFF2-40B4-BE49-F238E27FC236}">
                    <a16:creationId xmlns:a16="http://schemas.microsoft.com/office/drawing/2014/main" id="{B084D8E5-6BFF-2848-AB35-10A078E1D051}"/>
                  </a:ext>
                </a:extLst>
              </p:cNvPr>
              <p:cNvSpPr/>
              <p:nvPr/>
            </p:nvSpPr>
            <p:spPr>
              <a:xfrm>
                <a:off x="1828392" y="3586161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円/楕円 27">
                <a:extLst>
                  <a:ext uri="{FF2B5EF4-FFF2-40B4-BE49-F238E27FC236}">
                    <a16:creationId xmlns:a16="http://schemas.microsoft.com/office/drawing/2014/main" id="{DE338223-8689-7344-9387-551193047E39}"/>
                  </a:ext>
                </a:extLst>
              </p:cNvPr>
              <p:cNvSpPr/>
              <p:nvPr/>
            </p:nvSpPr>
            <p:spPr>
              <a:xfrm>
                <a:off x="1911135" y="3586161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E353C48D-625C-544E-B09A-C6012B93C945}"/>
                </a:ext>
              </a:extLst>
            </p:cNvPr>
            <p:cNvGrpSpPr/>
            <p:nvPr/>
          </p:nvGrpSpPr>
          <p:grpSpPr>
            <a:xfrm>
              <a:off x="3342657" y="3429000"/>
              <a:ext cx="936104" cy="720080"/>
              <a:chOff x="1187624" y="3429000"/>
              <a:chExt cx="936104" cy="720080"/>
            </a:xfrm>
          </p:grpSpPr>
          <p:cxnSp>
            <p:nvCxnSpPr>
              <p:cNvPr id="30" name="直線矢印コネクタ 29">
                <a:extLst>
                  <a:ext uri="{FF2B5EF4-FFF2-40B4-BE49-F238E27FC236}">
                    <a16:creationId xmlns:a16="http://schemas.microsoft.com/office/drawing/2014/main" id="{9FC818F5-CE31-7943-804A-26000CC7555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87624" y="3429000"/>
                <a:ext cx="0" cy="7200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</p:cxnSp>
          <p:cxnSp>
            <p:nvCxnSpPr>
              <p:cNvPr id="31" name="直線矢印コネクタ 30">
                <a:extLst>
                  <a:ext uri="{FF2B5EF4-FFF2-40B4-BE49-F238E27FC236}">
                    <a16:creationId xmlns:a16="http://schemas.microsoft.com/office/drawing/2014/main" id="{015C14B1-85E3-194F-9A9F-B4A09A757B11}"/>
                  </a:ext>
                </a:extLst>
              </p:cNvPr>
              <p:cNvCxnSpPr/>
              <p:nvPr/>
            </p:nvCxnSpPr>
            <p:spPr>
              <a:xfrm flipV="1">
                <a:off x="1331640" y="3429000"/>
                <a:ext cx="0" cy="2880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</p:cxnSp>
          <p:cxnSp>
            <p:nvCxnSpPr>
              <p:cNvPr id="32" name="直線矢印コネクタ 31">
                <a:extLst>
                  <a:ext uri="{FF2B5EF4-FFF2-40B4-BE49-F238E27FC236}">
                    <a16:creationId xmlns:a16="http://schemas.microsoft.com/office/drawing/2014/main" id="{7C08582B-0866-AB4D-83DD-370BAE92718B}"/>
                  </a:ext>
                </a:extLst>
              </p:cNvPr>
              <p:cNvCxnSpPr/>
              <p:nvPr/>
            </p:nvCxnSpPr>
            <p:spPr>
              <a:xfrm flipV="1">
                <a:off x="1475656" y="3429000"/>
                <a:ext cx="0" cy="2880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</p:cxnSp>
          <p:cxnSp>
            <p:nvCxnSpPr>
              <p:cNvPr id="33" name="直線矢印コネクタ 32">
                <a:extLst>
                  <a:ext uri="{FF2B5EF4-FFF2-40B4-BE49-F238E27FC236}">
                    <a16:creationId xmlns:a16="http://schemas.microsoft.com/office/drawing/2014/main" id="{B764B354-C89D-DE43-9D73-BFA51C936851}"/>
                  </a:ext>
                </a:extLst>
              </p:cNvPr>
              <p:cNvCxnSpPr/>
              <p:nvPr/>
            </p:nvCxnSpPr>
            <p:spPr>
              <a:xfrm flipV="1">
                <a:off x="1619672" y="3429000"/>
                <a:ext cx="0" cy="2880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</p:cxnSp>
          <p:cxnSp>
            <p:nvCxnSpPr>
              <p:cNvPr id="34" name="直線矢印コネクタ 33">
                <a:extLst>
                  <a:ext uri="{FF2B5EF4-FFF2-40B4-BE49-F238E27FC236}">
                    <a16:creationId xmlns:a16="http://schemas.microsoft.com/office/drawing/2014/main" id="{D71E0BC8-36F1-4240-899B-A4A9702C68EA}"/>
                  </a:ext>
                </a:extLst>
              </p:cNvPr>
              <p:cNvCxnSpPr/>
              <p:nvPr/>
            </p:nvCxnSpPr>
            <p:spPr>
              <a:xfrm flipV="1">
                <a:off x="2123728" y="3429000"/>
                <a:ext cx="0" cy="2880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</p:cxnSp>
          <p:sp>
            <p:nvSpPr>
              <p:cNvPr id="35" name="円/楕円 34">
                <a:extLst>
                  <a:ext uri="{FF2B5EF4-FFF2-40B4-BE49-F238E27FC236}">
                    <a16:creationId xmlns:a16="http://schemas.microsoft.com/office/drawing/2014/main" id="{E1D2EB96-98D0-E945-A44B-70D42056743B}"/>
                  </a:ext>
                </a:extLst>
              </p:cNvPr>
              <p:cNvSpPr/>
              <p:nvPr/>
            </p:nvSpPr>
            <p:spPr>
              <a:xfrm>
                <a:off x="1740828" y="3586161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円/楕円 35">
                <a:extLst>
                  <a:ext uri="{FF2B5EF4-FFF2-40B4-BE49-F238E27FC236}">
                    <a16:creationId xmlns:a16="http://schemas.microsoft.com/office/drawing/2014/main" id="{5EF07F94-D632-3741-AE63-DAEC12A2E2E0}"/>
                  </a:ext>
                </a:extLst>
              </p:cNvPr>
              <p:cNvSpPr/>
              <p:nvPr/>
            </p:nvSpPr>
            <p:spPr>
              <a:xfrm>
                <a:off x="1828392" y="3586161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円/楕円 36">
                <a:extLst>
                  <a:ext uri="{FF2B5EF4-FFF2-40B4-BE49-F238E27FC236}">
                    <a16:creationId xmlns:a16="http://schemas.microsoft.com/office/drawing/2014/main" id="{04928A76-1D14-5C42-8CF6-80E565921063}"/>
                  </a:ext>
                </a:extLst>
              </p:cNvPr>
              <p:cNvSpPr/>
              <p:nvPr/>
            </p:nvSpPr>
            <p:spPr>
              <a:xfrm>
                <a:off x="1911135" y="3586161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065682F4-63D9-BF4B-8757-2CFB8739B760}"/>
                </a:ext>
              </a:extLst>
            </p:cNvPr>
            <p:cNvGrpSpPr/>
            <p:nvPr/>
          </p:nvGrpSpPr>
          <p:grpSpPr>
            <a:xfrm>
              <a:off x="4415878" y="3429000"/>
              <a:ext cx="936104" cy="720080"/>
              <a:chOff x="1187624" y="3429000"/>
              <a:chExt cx="936104" cy="720080"/>
            </a:xfrm>
          </p:grpSpPr>
          <p:cxnSp>
            <p:nvCxnSpPr>
              <p:cNvPr id="48" name="直線矢印コネクタ 47">
                <a:extLst>
                  <a:ext uri="{FF2B5EF4-FFF2-40B4-BE49-F238E27FC236}">
                    <a16:creationId xmlns:a16="http://schemas.microsoft.com/office/drawing/2014/main" id="{1998EE24-8345-844A-8BAF-3F159C73210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87624" y="3429000"/>
                <a:ext cx="0" cy="7200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  <p:cxnSp>
            <p:nvCxnSpPr>
              <p:cNvPr id="49" name="直線矢印コネクタ 48">
                <a:extLst>
                  <a:ext uri="{FF2B5EF4-FFF2-40B4-BE49-F238E27FC236}">
                    <a16:creationId xmlns:a16="http://schemas.microsoft.com/office/drawing/2014/main" id="{388C0A24-723A-F347-B08C-FCB5E20B57F2}"/>
                  </a:ext>
                </a:extLst>
              </p:cNvPr>
              <p:cNvCxnSpPr/>
              <p:nvPr/>
            </p:nvCxnSpPr>
            <p:spPr>
              <a:xfrm flipV="1">
                <a:off x="1331640" y="3429000"/>
                <a:ext cx="0" cy="2880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  <p:cxnSp>
            <p:nvCxnSpPr>
              <p:cNvPr id="50" name="直線矢印コネクタ 49">
                <a:extLst>
                  <a:ext uri="{FF2B5EF4-FFF2-40B4-BE49-F238E27FC236}">
                    <a16:creationId xmlns:a16="http://schemas.microsoft.com/office/drawing/2014/main" id="{447C9CED-BDDE-D143-9599-6838A25600E5}"/>
                  </a:ext>
                </a:extLst>
              </p:cNvPr>
              <p:cNvCxnSpPr/>
              <p:nvPr/>
            </p:nvCxnSpPr>
            <p:spPr>
              <a:xfrm flipV="1">
                <a:off x="1475656" y="3429000"/>
                <a:ext cx="0" cy="2880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  <p:cxnSp>
            <p:nvCxnSpPr>
              <p:cNvPr id="51" name="直線矢印コネクタ 50">
                <a:extLst>
                  <a:ext uri="{FF2B5EF4-FFF2-40B4-BE49-F238E27FC236}">
                    <a16:creationId xmlns:a16="http://schemas.microsoft.com/office/drawing/2014/main" id="{D742EE2E-530E-7146-89CC-41BAC08C752A}"/>
                  </a:ext>
                </a:extLst>
              </p:cNvPr>
              <p:cNvCxnSpPr/>
              <p:nvPr/>
            </p:nvCxnSpPr>
            <p:spPr>
              <a:xfrm flipV="1">
                <a:off x="1619672" y="3429000"/>
                <a:ext cx="0" cy="2880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  <p:cxnSp>
            <p:nvCxnSpPr>
              <p:cNvPr id="52" name="直線矢印コネクタ 51">
                <a:extLst>
                  <a:ext uri="{FF2B5EF4-FFF2-40B4-BE49-F238E27FC236}">
                    <a16:creationId xmlns:a16="http://schemas.microsoft.com/office/drawing/2014/main" id="{BA967DCC-B3D8-424A-8552-2BD14701D1F8}"/>
                  </a:ext>
                </a:extLst>
              </p:cNvPr>
              <p:cNvCxnSpPr/>
              <p:nvPr/>
            </p:nvCxnSpPr>
            <p:spPr>
              <a:xfrm flipV="1">
                <a:off x="2123728" y="3429000"/>
                <a:ext cx="0" cy="2880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  <p:sp>
            <p:nvSpPr>
              <p:cNvPr id="53" name="円/楕円 52">
                <a:extLst>
                  <a:ext uri="{FF2B5EF4-FFF2-40B4-BE49-F238E27FC236}">
                    <a16:creationId xmlns:a16="http://schemas.microsoft.com/office/drawing/2014/main" id="{430D86D2-6088-0D42-B1A7-AFFF4583507D}"/>
                  </a:ext>
                </a:extLst>
              </p:cNvPr>
              <p:cNvSpPr/>
              <p:nvPr/>
            </p:nvSpPr>
            <p:spPr>
              <a:xfrm>
                <a:off x="1740828" y="3586161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円/楕円 53">
                <a:extLst>
                  <a:ext uri="{FF2B5EF4-FFF2-40B4-BE49-F238E27FC236}">
                    <a16:creationId xmlns:a16="http://schemas.microsoft.com/office/drawing/2014/main" id="{B58B247E-9C20-4C42-9915-FA54C93664A0}"/>
                  </a:ext>
                </a:extLst>
              </p:cNvPr>
              <p:cNvSpPr/>
              <p:nvPr/>
            </p:nvSpPr>
            <p:spPr>
              <a:xfrm>
                <a:off x="1828392" y="3586161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円/楕円 54">
                <a:extLst>
                  <a:ext uri="{FF2B5EF4-FFF2-40B4-BE49-F238E27FC236}">
                    <a16:creationId xmlns:a16="http://schemas.microsoft.com/office/drawing/2014/main" id="{ABACA42A-62C5-FE4C-AE4D-4DB53B9FB248}"/>
                  </a:ext>
                </a:extLst>
              </p:cNvPr>
              <p:cNvSpPr/>
              <p:nvPr/>
            </p:nvSpPr>
            <p:spPr>
              <a:xfrm>
                <a:off x="1911135" y="3586161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6" name="グループ化 55">
              <a:extLst>
                <a:ext uri="{FF2B5EF4-FFF2-40B4-BE49-F238E27FC236}">
                  <a16:creationId xmlns:a16="http://schemas.microsoft.com/office/drawing/2014/main" id="{8D0EA2AE-0FCE-C042-BA14-BFA343486B26}"/>
                </a:ext>
              </a:extLst>
            </p:cNvPr>
            <p:cNvGrpSpPr/>
            <p:nvPr/>
          </p:nvGrpSpPr>
          <p:grpSpPr>
            <a:xfrm>
              <a:off x="5495998" y="3429000"/>
              <a:ext cx="936104" cy="720080"/>
              <a:chOff x="1187624" y="3429000"/>
              <a:chExt cx="936104" cy="720080"/>
            </a:xfrm>
          </p:grpSpPr>
          <p:cxnSp>
            <p:nvCxnSpPr>
              <p:cNvPr id="57" name="直線矢印コネクタ 56">
                <a:extLst>
                  <a:ext uri="{FF2B5EF4-FFF2-40B4-BE49-F238E27FC236}">
                    <a16:creationId xmlns:a16="http://schemas.microsoft.com/office/drawing/2014/main" id="{9A3FC3E5-38E5-8147-B223-B4181A70DC1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87624" y="3429000"/>
                <a:ext cx="0" cy="7200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</p:cxnSp>
          <p:cxnSp>
            <p:nvCxnSpPr>
              <p:cNvPr id="58" name="直線矢印コネクタ 57">
                <a:extLst>
                  <a:ext uri="{FF2B5EF4-FFF2-40B4-BE49-F238E27FC236}">
                    <a16:creationId xmlns:a16="http://schemas.microsoft.com/office/drawing/2014/main" id="{E5FCD1EC-0252-4F49-878C-242DC427E822}"/>
                  </a:ext>
                </a:extLst>
              </p:cNvPr>
              <p:cNvCxnSpPr/>
              <p:nvPr/>
            </p:nvCxnSpPr>
            <p:spPr>
              <a:xfrm flipV="1">
                <a:off x="1331640" y="3429000"/>
                <a:ext cx="0" cy="2880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</p:cxnSp>
          <p:cxnSp>
            <p:nvCxnSpPr>
              <p:cNvPr id="59" name="直線矢印コネクタ 58">
                <a:extLst>
                  <a:ext uri="{FF2B5EF4-FFF2-40B4-BE49-F238E27FC236}">
                    <a16:creationId xmlns:a16="http://schemas.microsoft.com/office/drawing/2014/main" id="{6E5583A9-689D-D542-8D9A-BF50A1ECDD39}"/>
                  </a:ext>
                </a:extLst>
              </p:cNvPr>
              <p:cNvCxnSpPr/>
              <p:nvPr/>
            </p:nvCxnSpPr>
            <p:spPr>
              <a:xfrm flipV="1">
                <a:off x="1475656" y="3429000"/>
                <a:ext cx="0" cy="2880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</p:cxnSp>
          <p:cxnSp>
            <p:nvCxnSpPr>
              <p:cNvPr id="60" name="直線矢印コネクタ 59">
                <a:extLst>
                  <a:ext uri="{FF2B5EF4-FFF2-40B4-BE49-F238E27FC236}">
                    <a16:creationId xmlns:a16="http://schemas.microsoft.com/office/drawing/2014/main" id="{E206152A-4EBC-CF41-B026-6D159C4B0B23}"/>
                  </a:ext>
                </a:extLst>
              </p:cNvPr>
              <p:cNvCxnSpPr/>
              <p:nvPr/>
            </p:nvCxnSpPr>
            <p:spPr>
              <a:xfrm flipV="1">
                <a:off x="1619672" y="3429000"/>
                <a:ext cx="0" cy="2880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</p:cxnSp>
          <p:cxnSp>
            <p:nvCxnSpPr>
              <p:cNvPr id="61" name="直線矢印コネクタ 60">
                <a:extLst>
                  <a:ext uri="{FF2B5EF4-FFF2-40B4-BE49-F238E27FC236}">
                    <a16:creationId xmlns:a16="http://schemas.microsoft.com/office/drawing/2014/main" id="{8A872D6C-411B-8546-9223-65012B49E8A7}"/>
                  </a:ext>
                </a:extLst>
              </p:cNvPr>
              <p:cNvCxnSpPr/>
              <p:nvPr/>
            </p:nvCxnSpPr>
            <p:spPr>
              <a:xfrm flipV="1">
                <a:off x="2123728" y="3429000"/>
                <a:ext cx="0" cy="2880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</p:cxnSp>
          <p:sp>
            <p:nvSpPr>
              <p:cNvPr id="62" name="円/楕円 61">
                <a:extLst>
                  <a:ext uri="{FF2B5EF4-FFF2-40B4-BE49-F238E27FC236}">
                    <a16:creationId xmlns:a16="http://schemas.microsoft.com/office/drawing/2014/main" id="{6F47B0B3-14CB-8343-9C7A-FD44F663775D}"/>
                  </a:ext>
                </a:extLst>
              </p:cNvPr>
              <p:cNvSpPr/>
              <p:nvPr/>
            </p:nvSpPr>
            <p:spPr>
              <a:xfrm>
                <a:off x="1740828" y="3586161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円/楕円 62">
                <a:extLst>
                  <a:ext uri="{FF2B5EF4-FFF2-40B4-BE49-F238E27FC236}">
                    <a16:creationId xmlns:a16="http://schemas.microsoft.com/office/drawing/2014/main" id="{4E114BD6-9142-5940-B3CE-344BEDE3F8A9}"/>
                  </a:ext>
                </a:extLst>
              </p:cNvPr>
              <p:cNvSpPr/>
              <p:nvPr/>
            </p:nvSpPr>
            <p:spPr>
              <a:xfrm>
                <a:off x="1828392" y="3586161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" name="円/楕円 63">
                <a:extLst>
                  <a:ext uri="{FF2B5EF4-FFF2-40B4-BE49-F238E27FC236}">
                    <a16:creationId xmlns:a16="http://schemas.microsoft.com/office/drawing/2014/main" id="{CC45DA2D-A0EE-024C-ACBA-C4B7E466343B}"/>
                  </a:ext>
                </a:extLst>
              </p:cNvPr>
              <p:cNvSpPr/>
              <p:nvPr/>
            </p:nvSpPr>
            <p:spPr>
              <a:xfrm>
                <a:off x="1911135" y="3586161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5" name="グループ化 64">
              <a:extLst>
                <a:ext uri="{FF2B5EF4-FFF2-40B4-BE49-F238E27FC236}">
                  <a16:creationId xmlns:a16="http://schemas.microsoft.com/office/drawing/2014/main" id="{369ED93B-D0B8-404C-85F8-76BE209B079B}"/>
                </a:ext>
              </a:extLst>
            </p:cNvPr>
            <p:cNvGrpSpPr/>
            <p:nvPr/>
          </p:nvGrpSpPr>
          <p:grpSpPr>
            <a:xfrm>
              <a:off x="6570911" y="3429000"/>
              <a:ext cx="936104" cy="720080"/>
              <a:chOff x="1187624" y="3429000"/>
              <a:chExt cx="936104" cy="720080"/>
            </a:xfrm>
          </p:grpSpPr>
          <p:cxnSp>
            <p:nvCxnSpPr>
              <p:cNvPr id="66" name="直線矢印コネクタ 65">
                <a:extLst>
                  <a:ext uri="{FF2B5EF4-FFF2-40B4-BE49-F238E27FC236}">
                    <a16:creationId xmlns:a16="http://schemas.microsoft.com/office/drawing/2014/main" id="{6DCA2EE7-41BD-8F4A-96AE-91C24766575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87624" y="3429000"/>
                <a:ext cx="0" cy="7200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</p:cxnSp>
          <p:cxnSp>
            <p:nvCxnSpPr>
              <p:cNvPr id="67" name="直線矢印コネクタ 66">
                <a:extLst>
                  <a:ext uri="{FF2B5EF4-FFF2-40B4-BE49-F238E27FC236}">
                    <a16:creationId xmlns:a16="http://schemas.microsoft.com/office/drawing/2014/main" id="{43BE61DC-F452-7D41-A4F4-B8444CCCDA5B}"/>
                  </a:ext>
                </a:extLst>
              </p:cNvPr>
              <p:cNvCxnSpPr/>
              <p:nvPr/>
            </p:nvCxnSpPr>
            <p:spPr>
              <a:xfrm flipV="1">
                <a:off x="1331640" y="3429000"/>
                <a:ext cx="0" cy="2880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</p:cxnSp>
          <p:cxnSp>
            <p:nvCxnSpPr>
              <p:cNvPr id="68" name="直線矢印コネクタ 67">
                <a:extLst>
                  <a:ext uri="{FF2B5EF4-FFF2-40B4-BE49-F238E27FC236}">
                    <a16:creationId xmlns:a16="http://schemas.microsoft.com/office/drawing/2014/main" id="{1FDCE6A5-FF57-5248-9B82-C107729FA675}"/>
                  </a:ext>
                </a:extLst>
              </p:cNvPr>
              <p:cNvCxnSpPr/>
              <p:nvPr/>
            </p:nvCxnSpPr>
            <p:spPr>
              <a:xfrm flipV="1">
                <a:off x="1475656" y="3429000"/>
                <a:ext cx="0" cy="2880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</p:cxnSp>
          <p:cxnSp>
            <p:nvCxnSpPr>
              <p:cNvPr id="69" name="直線矢印コネクタ 68">
                <a:extLst>
                  <a:ext uri="{FF2B5EF4-FFF2-40B4-BE49-F238E27FC236}">
                    <a16:creationId xmlns:a16="http://schemas.microsoft.com/office/drawing/2014/main" id="{B6A444B3-12C0-184D-BF73-5ACE6901F044}"/>
                  </a:ext>
                </a:extLst>
              </p:cNvPr>
              <p:cNvCxnSpPr/>
              <p:nvPr/>
            </p:nvCxnSpPr>
            <p:spPr>
              <a:xfrm flipV="1">
                <a:off x="1619672" y="3429000"/>
                <a:ext cx="0" cy="2880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</p:cxnSp>
          <p:cxnSp>
            <p:nvCxnSpPr>
              <p:cNvPr id="70" name="直線矢印コネクタ 69">
                <a:extLst>
                  <a:ext uri="{FF2B5EF4-FFF2-40B4-BE49-F238E27FC236}">
                    <a16:creationId xmlns:a16="http://schemas.microsoft.com/office/drawing/2014/main" id="{25C68ABF-5A1E-834A-B06D-511500A62377}"/>
                  </a:ext>
                </a:extLst>
              </p:cNvPr>
              <p:cNvCxnSpPr/>
              <p:nvPr/>
            </p:nvCxnSpPr>
            <p:spPr>
              <a:xfrm flipV="1">
                <a:off x="2123728" y="3429000"/>
                <a:ext cx="0" cy="2880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</p:cxnSp>
          <p:sp>
            <p:nvSpPr>
              <p:cNvPr id="71" name="円/楕円 70">
                <a:extLst>
                  <a:ext uri="{FF2B5EF4-FFF2-40B4-BE49-F238E27FC236}">
                    <a16:creationId xmlns:a16="http://schemas.microsoft.com/office/drawing/2014/main" id="{B68D78D3-A217-8440-904B-6FB56B0EDCEF}"/>
                  </a:ext>
                </a:extLst>
              </p:cNvPr>
              <p:cNvSpPr/>
              <p:nvPr/>
            </p:nvSpPr>
            <p:spPr>
              <a:xfrm>
                <a:off x="1740828" y="3586161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" name="円/楕円 71">
                <a:extLst>
                  <a:ext uri="{FF2B5EF4-FFF2-40B4-BE49-F238E27FC236}">
                    <a16:creationId xmlns:a16="http://schemas.microsoft.com/office/drawing/2014/main" id="{B3679D8E-1B87-0B46-865E-CB7BB253DF7F}"/>
                  </a:ext>
                </a:extLst>
              </p:cNvPr>
              <p:cNvSpPr/>
              <p:nvPr/>
            </p:nvSpPr>
            <p:spPr>
              <a:xfrm>
                <a:off x="1828392" y="3586161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" name="円/楕円 72">
                <a:extLst>
                  <a:ext uri="{FF2B5EF4-FFF2-40B4-BE49-F238E27FC236}">
                    <a16:creationId xmlns:a16="http://schemas.microsoft.com/office/drawing/2014/main" id="{9B0A451B-DC98-E246-B4F8-36518D64E1E0}"/>
                  </a:ext>
                </a:extLst>
              </p:cNvPr>
              <p:cNvSpPr/>
              <p:nvPr/>
            </p:nvSpPr>
            <p:spPr>
              <a:xfrm>
                <a:off x="1911135" y="3586161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9135BC7F-5D65-7D48-93ED-CD41CA9D3E23}"/>
                </a:ext>
              </a:extLst>
            </p:cNvPr>
            <p:cNvSpPr txBox="1"/>
            <p:nvPr/>
          </p:nvSpPr>
          <p:spPr>
            <a:xfrm>
              <a:off x="1390091" y="3199878"/>
              <a:ext cx="5667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solidFill>
                    <a:schemeClr val="tx1"/>
                  </a:solidFill>
                </a:rPr>
                <a:t>Data1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81E9F474-281D-9142-805C-BEAF15B4AAB2}"/>
                </a:ext>
              </a:extLst>
            </p:cNvPr>
            <p:cNvSpPr txBox="1"/>
            <p:nvPr/>
          </p:nvSpPr>
          <p:spPr>
            <a:xfrm>
              <a:off x="2398802" y="3199878"/>
              <a:ext cx="5667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solidFill>
                    <a:schemeClr val="tx1"/>
                  </a:solidFill>
                </a:rPr>
                <a:t>Data2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5F8A652F-985A-0047-A2A8-F2A2F958715B}"/>
                </a:ext>
              </a:extLst>
            </p:cNvPr>
            <p:cNvSpPr txBox="1"/>
            <p:nvPr/>
          </p:nvSpPr>
          <p:spPr>
            <a:xfrm>
              <a:off x="3473225" y="3199878"/>
              <a:ext cx="5667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solidFill>
                    <a:schemeClr val="tx1"/>
                  </a:solidFill>
                </a:rPr>
                <a:t>Data3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8" name="テキスト ボックス 77">
              <a:extLst>
                <a:ext uri="{FF2B5EF4-FFF2-40B4-BE49-F238E27FC236}">
                  <a16:creationId xmlns:a16="http://schemas.microsoft.com/office/drawing/2014/main" id="{6CEB5A7F-535C-0A48-AE90-88B68894CABF}"/>
                </a:ext>
              </a:extLst>
            </p:cNvPr>
            <p:cNvSpPr txBox="1"/>
            <p:nvPr/>
          </p:nvSpPr>
          <p:spPr>
            <a:xfrm>
              <a:off x="4547648" y="3199878"/>
              <a:ext cx="5667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solidFill>
                    <a:schemeClr val="tx1"/>
                  </a:solidFill>
                </a:rPr>
                <a:t>Data4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EBF50EC0-8B36-3C45-9EF4-594F46ECFB55}"/>
                </a:ext>
              </a:extLst>
            </p:cNvPr>
            <p:cNvSpPr txBox="1"/>
            <p:nvPr/>
          </p:nvSpPr>
          <p:spPr>
            <a:xfrm>
              <a:off x="5618467" y="3199878"/>
              <a:ext cx="5667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solidFill>
                    <a:schemeClr val="tx1"/>
                  </a:solidFill>
                </a:rPr>
                <a:t>Data5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6D0C7DA3-EE10-5C4F-B690-8885E7820198}"/>
                </a:ext>
              </a:extLst>
            </p:cNvPr>
            <p:cNvSpPr txBox="1"/>
            <p:nvPr/>
          </p:nvSpPr>
          <p:spPr>
            <a:xfrm>
              <a:off x="6689286" y="3199878"/>
              <a:ext cx="5667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solidFill>
                    <a:schemeClr val="tx1"/>
                  </a:solidFill>
                </a:rPr>
                <a:t>Data6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91" name="直線コネクタ 90">
              <a:extLst>
                <a:ext uri="{FF2B5EF4-FFF2-40B4-BE49-F238E27FC236}">
                  <a16:creationId xmlns:a16="http://schemas.microsoft.com/office/drawing/2014/main" id="{FC8C115A-7F20-B943-97C5-B7C05A2AF696}"/>
                </a:ext>
              </a:extLst>
            </p:cNvPr>
            <p:cNvCxnSpPr/>
            <p:nvPr/>
          </p:nvCxnSpPr>
          <p:spPr>
            <a:xfrm>
              <a:off x="1187624" y="3789040"/>
              <a:ext cx="1440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テキスト ボックス 91">
              <a:extLst>
                <a:ext uri="{FF2B5EF4-FFF2-40B4-BE49-F238E27FC236}">
                  <a16:creationId xmlns:a16="http://schemas.microsoft.com/office/drawing/2014/main" id="{95E59D8E-9F6F-2048-82C6-04A0CAE69252}"/>
                </a:ext>
              </a:extLst>
            </p:cNvPr>
            <p:cNvSpPr txBox="1"/>
            <p:nvPr/>
          </p:nvSpPr>
          <p:spPr>
            <a:xfrm>
              <a:off x="1160921" y="3783709"/>
              <a:ext cx="56676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dirty="0">
                  <a:solidFill>
                    <a:schemeClr val="tx1"/>
                  </a:solidFill>
                </a:rPr>
                <a:t>1sec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8028913F-6BF7-704E-92C4-E4BF6EB5D6C8}"/>
                </a:ext>
              </a:extLst>
            </p:cNvPr>
            <p:cNvCxnSpPr>
              <a:cxnSpLocks/>
            </p:cNvCxnSpPr>
            <p:nvPr/>
          </p:nvCxnSpPr>
          <p:spPr>
            <a:xfrm>
              <a:off x="1187624" y="4045319"/>
              <a:ext cx="538328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A77ECDF6-3A01-6E42-BF99-61D819C8F01F}"/>
                </a:ext>
              </a:extLst>
            </p:cNvPr>
            <p:cNvSpPr txBox="1"/>
            <p:nvPr/>
          </p:nvSpPr>
          <p:spPr>
            <a:xfrm>
              <a:off x="1514688" y="4005438"/>
              <a:ext cx="56676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dirty="0">
                  <a:solidFill>
                    <a:schemeClr val="tx1"/>
                  </a:solidFill>
                </a:rPr>
                <a:t>1min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03" name="テキスト ボックス 102">
              <a:extLst>
                <a:ext uri="{FF2B5EF4-FFF2-40B4-BE49-F238E27FC236}">
                  <a16:creationId xmlns:a16="http://schemas.microsoft.com/office/drawing/2014/main" id="{C53F90F0-C336-6B43-9541-0174A88FE180}"/>
                </a:ext>
              </a:extLst>
            </p:cNvPr>
            <p:cNvSpPr txBox="1"/>
            <p:nvPr/>
          </p:nvSpPr>
          <p:spPr>
            <a:xfrm>
              <a:off x="2551699" y="4005438"/>
              <a:ext cx="56676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dirty="0">
                  <a:solidFill>
                    <a:schemeClr val="tx1"/>
                  </a:solidFill>
                </a:rPr>
                <a:t>1min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C126E4F2-FF3F-E24E-A6BC-6818DA2207AF}"/>
                </a:ext>
              </a:extLst>
            </p:cNvPr>
            <p:cNvSpPr txBox="1"/>
            <p:nvPr/>
          </p:nvSpPr>
          <p:spPr>
            <a:xfrm>
              <a:off x="3620269" y="4005438"/>
              <a:ext cx="56676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dirty="0">
                  <a:solidFill>
                    <a:schemeClr val="tx1"/>
                  </a:solidFill>
                </a:rPr>
                <a:t>1min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52C117CE-0373-0345-A33B-DD5BE85A086E}"/>
                </a:ext>
              </a:extLst>
            </p:cNvPr>
            <p:cNvSpPr txBox="1"/>
            <p:nvPr/>
          </p:nvSpPr>
          <p:spPr>
            <a:xfrm>
              <a:off x="4744565" y="4005438"/>
              <a:ext cx="56676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dirty="0">
                  <a:solidFill>
                    <a:schemeClr val="tx1"/>
                  </a:solidFill>
                </a:rPr>
                <a:t>1min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06" name="テキスト ボックス 105">
              <a:extLst>
                <a:ext uri="{FF2B5EF4-FFF2-40B4-BE49-F238E27FC236}">
                  <a16:creationId xmlns:a16="http://schemas.microsoft.com/office/drawing/2014/main" id="{95364759-3D4B-2840-B930-062FC3A43E3B}"/>
                </a:ext>
              </a:extLst>
            </p:cNvPr>
            <p:cNvSpPr txBox="1"/>
            <p:nvPr/>
          </p:nvSpPr>
          <p:spPr>
            <a:xfrm>
              <a:off x="5784030" y="4005438"/>
              <a:ext cx="56676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dirty="0">
                  <a:solidFill>
                    <a:schemeClr val="tx1"/>
                  </a:solidFill>
                </a:rPr>
                <a:t>1min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8247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421982-1A09-E648-BDB3-301230F5B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Emergency Information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398197-A7F3-634B-8822-8956518EA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Evacuation guidance in case of fire</a:t>
            </a:r>
          </a:p>
          <a:p>
            <a:pPr lvl="1"/>
            <a:r>
              <a:rPr lang="en-US" altLang="ja-JP" dirty="0"/>
              <a:t>Update interval: 10sec</a:t>
            </a:r>
          </a:p>
          <a:p>
            <a:pPr lvl="1"/>
            <a:r>
              <a:rPr lang="en-US" altLang="ja-JP" dirty="0"/>
              <a:t>Data volume:  &lt; 1MB</a:t>
            </a:r>
          </a:p>
          <a:p>
            <a:endParaRPr lang="en-US" altLang="ja-JP" dirty="0"/>
          </a:p>
          <a:p>
            <a:r>
              <a:rPr lang="en-US" altLang="ja-JP" dirty="0"/>
              <a:t>Broadcast repeat interval should be shorter than other information to give more chance to get information.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BC3868-AB37-E94A-B9B4-100C464C4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9E7013-11BD-8445-8B39-1B70E1FB1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91D664-1E1A-5E46-9C0E-DDA115F7C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480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5142F6-89BC-2B47-A909-EE3BCA0F5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Sensor Data Collection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6F2591-D5B9-DF44-8D4B-3656CF86C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243335"/>
          </a:xfrm>
        </p:spPr>
        <p:txBody>
          <a:bodyPr/>
          <a:lstStyle/>
          <a:p>
            <a:r>
              <a:rPr kumimoji="1" lang="en-US" altLang="ja-JP" dirty="0"/>
              <a:t>Periodical sensor data collection.</a:t>
            </a:r>
          </a:p>
          <a:p>
            <a:pPr lvl="1"/>
            <a:r>
              <a:rPr lang="en-US" altLang="ja-JP" dirty="0"/>
              <a:t>Update interval: &gt; 1sec</a:t>
            </a:r>
          </a:p>
          <a:p>
            <a:pPr lvl="1"/>
            <a:r>
              <a:rPr kumimoji="1" lang="en-US" altLang="ja-JP" dirty="0"/>
              <a:t>Data volume: &lt; 1kB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9F417A-554D-AB4D-975C-2EB0C3A77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5AEB5C-5617-6D4B-9C1D-C20169590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38A634-A5A7-F949-BE9D-8C5C06A66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0AA1331-8B34-FB45-9E3F-72CA788617DE}"/>
              </a:ext>
            </a:extLst>
          </p:cNvPr>
          <p:cNvSpPr txBox="1"/>
          <p:nvPr/>
        </p:nvSpPr>
        <p:spPr>
          <a:xfrm>
            <a:off x="3419872" y="3294667"/>
            <a:ext cx="864096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rIns="72000" rtlCol="0">
            <a:spAutoFit/>
          </a:bodyPr>
          <a:lstStyle/>
          <a:p>
            <a:pPr algn="ctr"/>
            <a:r>
              <a:rPr kumimoji="1" lang="en-US" altLang="ja-JP" sz="1600" dirty="0">
                <a:latin typeface="Arial" charset="0"/>
                <a:ea typeface="Arial" charset="0"/>
                <a:cs typeface="Arial" charset="0"/>
              </a:rPr>
              <a:t>Sensor</a:t>
            </a:r>
            <a:endParaRPr kumimoji="1" lang="ja-JP" altLang="en-US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A33BA5C-0DD7-5642-A2B3-36A4874DD615}"/>
              </a:ext>
            </a:extLst>
          </p:cNvPr>
          <p:cNvSpPr txBox="1"/>
          <p:nvPr/>
        </p:nvSpPr>
        <p:spPr>
          <a:xfrm>
            <a:off x="4067944" y="4149080"/>
            <a:ext cx="1035063" cy="5847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72000" rIns="72000" rtlCol="0">
            <a:spAutoFit/>
          </a:bodyPr>
          <a:lstStyle/>
          <a:p>
            <a:pPr algn="ctr"/>
            <a:r>
              <a:rPr kumimoji="1" lang="en-US" altLang="ja-JP" sz="1600">
                <a:latin typeface="Arial" charset="0"/>
                <a:ea typeface="Arial" charset="0"/>
                <a:cs typeface="Arial" charset="0"/>
              </a:rPr>
              <a:t>Data Collector</a:t>
            </a:r>
            <a:endParaRPr kumimoji="1" lang="ja-JP" altLang="en-US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1FCBAA7-16D7-E24A-AEDB-932C6FC2C65B}"/>
              </a:ext>
            </a:extLst>
          </p:cNvPr>
          <p:cNvSpPr txBox="1"/>
          <p:nvPr/>
        </p:nvSpPr>
        <p:spPr>
          <a:xfrm>
            <a:off x="4860032" y="3294667"/>
            <a:ext cx="864096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rIns="72000" rtlCol="0">
            <a:spAutoFit/>
          </a:bodyPr>
          <a:lstStyle/>
          <a:p>
            <a:pPr algn="ctr"/>
            <a:r>
              <a:rPr kumimoji="1" lang="en-US" altLang="ja-JP" sz="1600" dirty="0">
                <a:latin typeface="Arial" charset="0"/>
                <a:ea typeface="Arial" charset="0"/>
                <a:cs typeface="Arial" charset="0"/>
              </a:rPr>
              <a:t>Sensor</a:t>
            </a:r>
            <a:endParaRPr kumimoji="1" lang="ja-JP" altLang="en-US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9C9A883-8AF0-D649-9115-45F98B282FB9}"/>
              </a:ext>
            </a:extLst>
          </p:cNvPr>
          <p:cNvSpPr txBox="1"/>
          <p:nvPr/>
        </p:nvSpPr>
        <p:spPr>
          <a:xfrm>
            <a:off x="3419872" y="5249715"/>
            <a:ext cx="864096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rIns="72000" rtlCol="0">
            <a:spAutoFit/>
          </a:bodyPr>
          <a:lstStyle/>
          <a:p>
            <a:pPr algn="ctr"/>
            <a:r>
              <a:rPr kumimoji="1" lang="en-US" altLang="ja-JP" sz="1600" dirty="0">
                <a:latin typeface="Arial" charset="0"/>
                <a:ea typeface="Arial" charset="0"/>
                <a:cs typeface="Arial" charset="0"/>
              </a:rPr>
              <a:t>Sensor</a:t>
            </a:r>
            <a:endParaRPr kumimoji="1" lang="ja-JP" altLang="en-US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7DF30C8-0982-DC4D-9B2A-C2C3781E2B8E}"/>
              </a:ext>
            </a:extLst>
          </p:cNvPr>
          <p:cNvSpPr txBox="1"/>
          <p:nvPr/>
        </p:nvSpPr>
        <p:spPr>
          <a:xfrm>
            <a:off x="4860032" y="5249715"/>
            <a:ext cx="864096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rIns="72000" rtlCol="0">
            <a:spAutoFit/>
          </a:bodyPr>
          <a:lstStyle/>
          <a:p>
            <a:pPr algn="ctr"/>
            <a:r>
              <a:rPr kumimoji="1" lang="en-US" altLang="ja-JP" sz="1600" dirty="0">
                <a:latin typeface="Arial" charset="0"/>
                <a:ea typeface="Arial" charset="0"/>
                <a:cs typeface="Arial" charset="0"/>
              </a:rPr>
              <a:t>Sensor</a:t>
            </a:r>
            <a:endParaRPr kumimoji="1" lang="ja-JP" altLang="en-US" sz="16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3086FFFC-6B0E-DD43-8E64-F1961D7C6B36}"/>
              </a:ext>
            </a:extLst>
          </p:cNvPr>
          <p:cNvCxnSpPr>
            <a:stCxn id="7" idx="2"/>
          </p:cNvCxnSpPr>
          <p:nvPr/>
        </p:nvCxnSpPr>
        <p:spPr>
          <a:xfrm>
            <a:off x="3851920" y="3633221"/>
            <a:ext cx="432048" cy="5158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A5F01A5A-B480-6D4C-B9D7-8A67CEA985B2}"/>
              </a:ext>
            </a:extLst>
          </p:cNvPr>
          <p:cNvCxnSpPr/>
          <p:nvPr/>
        </p:nvCxnSpPr>
        <p:spPr>
          <a:xfrm flipH="1">
            <a:off x="4886983" y="3633221"/>
            <a:ext cx="432048" cy="5158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54137499-7073-7449-A293-F1884AEEDE3D}"/>
              </a:ext>
            </a:extLst>
          </p:cNvPr>
          <p:cNvCxnSpPr/>
          <p:nvPr/>
        </p:nvCxnSpPr>
        <p:spPr>
          <a:xfrm flipH="1" flipV="1">
            <a:off x="4886983" y="4733855"/>
            <a:ext cx="432048" cy="5158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BBB362A8-A61C-7D43-A5CB-A0A2BF916E75}"/>
              </a:ext>
            </a:extLst>
          </p:cNvPr>
          <p:cNvCxnSpPr/>
          <p:nvPr/>
        </p:nvCxnSpPr>
        <p:spPr>
          <a:xfrm flipV="1">
            <a:off x="3851920" y="4733854"/>
            <a:ext cx="432048" cy="5158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23EF257-791D-1E45-913B-5C96EF79FC67}"/>
              </a:ext>
            </a:extLst>
          </p:cNvPr>
          <p:cNvSpPr txBox="1"/>
          <p:nvPr/>
        </p:nvSpPr>
        <p:spPr>
          <a:xfrm>
            <a:off x="1780448" y="3768083"/>
            <a:ext cx="2255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Periodical Data Broadcast</a:t>
            </a:r>
            <a:endParaRPr kumimoji="1" lang="ja-JP" altLang="en-US" sz="14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8BBA9D4-58FD-2246-BF95-684310839457}"/>
              </a:ext>
            </a:extLst>
          </p:cNvPr>
          <p:cNvSpPr txBox="1"/>
          <p:nvPr/>
        </p:nvSpPr>
        <p:spPr>
          <a:xfrm>
            <a:off x="5775589" y="4272190"/>
            <a:ext cx="864096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rIns="72000" rtlCol="0">
            <a:spAutoFit/>
          </a:bodyPr>
          <a:lstStyle/>
          <a:p>
            <a:pPr algn="ctr"/>
            <a:r>
              <a:rPr kumimoji="1" lang="en-US" altLang="ja-JP" sz="1600" dirty="0">
                <a:latin typeface="Arial" charset="0"/>
                <a:ea typeface="Arial" charset="0"/>
                <a:cs typeface="Arial" charset="0"/>
              </a:rPr>
              <a:t>Sensor</a:t>
            </a:r>
            <a:endParaRPr kumimoji="1" lang="ja-JP" altLang="en-US" sz="16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71CFD64D-BF5B-7444-B025-AF70B422C50D}"/>
              </a:ext>
            </a:extLst>
          </p:cNvPr>
          <p:cNvCxnSpPr>
            <a:cxnSpLocks/>
            <a:stCxn id="17" idx="1"/>
            <a:endCxn id="8" idx="3"/>
          </p:cNvCxnSpPr>
          <p:nvPr/>
        </p:nvCxnSpPr>
        <p:spPr>
          <a:xfrm flipH="1">
            <a:off x="5103007" y="4441467"/>
            <a:ext cx="67258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4446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8981BE-8748-8444-94CA-BD4461119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EDB7AB-34D7-C444-8CA1-7DEE5B32E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Categorize use cases as following</a:t>
            </a:r>
          </a:p>
          <a:p>
            <a:pPr lvl="1"/>
            <a:r>
              <a:rPr lang="en-US" altLang="ja-JP" dirty="0"/>
              <a:t>Live streaming</a:t>
            </a:r>
          </a:p>
          <a:p>
            <a:pPr lvl="1"/>
            <a:r>
              <a:rPr kumimoji="1" lang="en-US" altLang="ja-JP" dirty="0"/>
              <a:t>Less frequently changed information</a:t>
            </a:r>
          </a:p>
          <a:p>
            <a:pPr lvl="1"/>
            <a:r>
              <a:rPr lang="en-US" altLang="ja-JP" dirty="0"/>
              <a:t>Emergency information</a:t>
            </a:r>
          </a:p>
          <a:p>
            <a:pPr lvl="1"/>
            <a:r>
              <a:rPr kumimoji="1" lang="en-US" altLang="ja-JP" dirty="0"/>
              <a:t>Sensor data collection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CF2B7C-744A-7A4B-A760-F81D1BF29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344467-8573-4645-83C3-7B7ECDD36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E9F9A7-94E1-7141-BF8B-D5312B9C5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909385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38434</TotalTime>
  <Words>392</Words>
  <Application>Microsoft Macintosh PowerPoint</Application>
  <PresentationFormat>画面に合わせる (4:3)</PresentationFormat>
  <Paragraphs>106</Paragraphs>
  <Slides>8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Arial Unicode MS</vt:lpstr>
      <vt:lpstr>MS Gothic</vt:lpstr>
      <vt:lpstr>Yu Gothic</vt:lpstr>
      <vt:lpstr>Arial</vt:lpstr>
      <vt:lpstr>Times</vt:lpstr>
      <vt:lpstr>Times New Roman</vt:lpstr>
      <vt:lpstr>ホワイト</vt:lpstr>
      <vt:lpstr>文書</vt:lpstr>
      <vt:lpstr>Use Cases of BCS</vt:lpstr>
      <vt:lpstr>Abstract</vt:lpstr>
      <vt:lpstr>Characteristics of BCS</vt:lpstr>
      <vt:lpstr>Live Streaming</vt:lpstr>
      <vt:lpstr>Less Frequently Changed Information</vt:lpstr>
      <vt:lpstr>Emergency Information</vt:lpstr>
      <vt:lpstr>Sensor Data Collection</vt:lpstr>
      <vt:lpstr>Summary</vt:lpstr>
    </vt:vector>
  </TitlesOfParts>
  <Manager/>
  <Company/>
  <LinksUpToDate>false</LinksUpToDate>
  <SharedDoc>false</SharedDoc>
  <HyperlinkBase/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Broadcas Service on WLAN</dc:title>
  <dc:subject/>
  <dc:creator>Hitoshi MORIOKA</dc:creator>
  <cp:keywords/>
  <dc:description/>
  <cp:lastModifiedBy>森岡仁志</cp:lastModifiedBy>
  <cp:revision>215</cp:revision>
  <cp:lastPrinted>1601-01-01T00:00:00Z</cp:lastPrinted>
  <dcterms:created xsi:type="dcterms:W3CDTF">2017-06-12T10:59:22Z</dcterms:created>
  <dcterms:modified xsi:type="dcterms:W3CDTF">2018-03-07T15:15:36Z</dcterms:modified>
  <cp:category/>
</cp:coreProperties>
</file>