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01" r:id="rId2"/>
    <p:sldId id="626" r:id="rId3"/>
    <p:sldId id="638" r:id="rId4"/>
    <p:sldId id="633" r:id="rId5"/>
    <p:sldId id="641" r:id="rId6"/>
    <p:sldId id="639" r:id="rId7"/>
    <p:sldId id="646" r:id="rId8"/>
    <p:sldId id="645" r:id="rId9"/>
    <p:sldId id="613" r:id="rId10"/>
    <p:sldId id="642" r:id="rId11"/>
    <p:sldId id="622" r:id="rId12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39" autoAdjust="0"/>
    <p:restoredTop sz="92955" autoAdjust="0"/>
  </p:normalViewPr>
  <p:slideViewPr>
    <p:cSldViewPr>
      <p:cViewPr varScale="1">
        <p:scale>
          <a:sx n="90" d="100"/>
          <a:sy n="90" d="100"/>
        </p:scale>
        <p:origin x="-15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114" y="-102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2" y="202803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3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40" y="9619701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3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3" y="96197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3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10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2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3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3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8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633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8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63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174854" y="9623102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April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 2018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5486400" y="324465"/>
            <a:ext cx="2971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GB" altLang="ko-KR" sz="1800" b="1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doc.: IEEE 802.11-18/382r0</a:t>
            </a:r>
            <a:endParaRPr lang="ko-KR" altLang="ko-KR" sz="1800" b="1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Tone grouping size for hybrid beamforming feedback in OFDM mode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2018-03-05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812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634079"/>
              </p:ext>
            </p:extLst>
          </p:nvPr>
        </p:nvGraphicFramePr>
        <p:xfrm>
          <a:off x="1019175" y="3276600"/>
          <a:ext cx="7239000" cy="336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9" name="Document" r:id="rId4" imgW="8941254" imgH="4159433" progId="Word.Document.8">
                  <p:embed/>
                </p:oleObj>
              </mc:Choice>
              <mc:Fallback>
                <p:oleObj name="Document" r:id="rId4" imgW="8941254" imgH="4159433" progId="Word.Document.8">
                  <p:embed/>
                  <p:pic>
                    <p:nvPicPr>
                      <p:cNvPr id="0" name="개체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3276600"/>
                        <a:ext cx="7239000" cy="336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43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내용 개체 틀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n-US" altLang="ko-KR" b="0" dirty="0" smtClean="0"/>
                  <a:t>Do you agree with the following?</a:t>
                </a:r>
              </a:p>
              <a:p>
                <a:pPr lvl="1"/>
                <a:r>
                  <a:rPr lang="en-US" altLang="ko-KR" dirty="0" smtClean="0"/>
                  <a:t>802.11ay spec shall support Ng </a:t>
                </a:r>
                <a14:m>
                  <m:oMath xmlns:m="http://schemas.openxmlformats.org/officeDocument/2006/math">
                    <m:r>
                      <a:rPr lang="en-US" altLang="ko-KR" i="1" smtClean="0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altLang="ko-KR" b="0" dirty="0" smtClean="0"/>
                  <a:t> </a:t>
                </a:r>
                <a:r>
                  <a:rPr lang="en-US" altLang="ko-KR" dirty="0" smtClean="0"/>
                  <a:t>2, 4, and 8 </a:t>
                </a:r>
                <a:r>
                  <a:rPr lang="en-US" altLang="ko-KR" b="0" dirty="0" smtClean="0"/>
                  <a:t>for compressed BF </a:t>
                </a:r>
                <a:r>
                  <a:rPr lang="en-US" altLang="ko-KR" b="0" dirty="0" smtClean="0"/>
                  <a:t>feedback with (6, 4) quantization</a:t>
                </a:r>
                <a:endParaRPr lang="en-US" altLang="ko-KR" b="0" dirty="0" smtClean="0"/>
              </a:p>
              <a:p>
                <a:pPr lvl="1"/>
                <a:endParaRPr lang="en-US" altLang="ko-KR" b="0" dirty="0" smtClean="0"/>
              </a:p>
              <a:p>
                <a:pPr lvl="1"/>
                <a:endParaRPr lang="en-US" altLang="ko-KR" dirty="0" smtClean="0"/>
              </a:p>
            </p:txBody>
          </p:sp>
        </mc:Choice>
        <mc:Fallback>
          <p:sp>
            <p:nvSpPr>
              <p:cNvPr id="6" name="내용 개체 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098" t="-118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8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ko-KR" sz="2000" b="0" dirty="0" smtClean="0"/>
              <a:t>[1] </a:t>
            </a:r>
            <a:r>
              <a:rPr lang="en-US" altLang="ko-KR" sz="2000" b="0" dirty="0"/>
              <a:t>11-16-1388-00-00ay-implementation-of-channel-models-for-ieee-802-11ay</a:t>
            </a:r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8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Introduction(1/2)</a:t>
            </a:r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b="0" dirty="0" err="1"/>
              <a:t>TGay</a:t>
            </a:r>
            <a:r>
              <a:rPr lang="en-US" altLang="ko-KR" b="0" dirty="0"/>
              <a:t> has agreed that 11ay will </a:t>
            </a:r>
            <a:r>
              <a:rPr lang="en-US" altLang="ko-KR" b="0" dirty="0" smtClean="0"/>
              <a:t>support </a:t>
            </a:r>
            <a:r>
              <a:rPr lang="en-US" altLang="ko-KR" b="0" dirty="0"/>
              <a:t>hybrid </a:t>
            </a:r>
            <a:r>
              <a:rPr lang="en-US" altLang="ko-KR" b="0" dirty="0" smtClean="0"/>
              <a:t>precoding.</a:t>
            </a:r>
            <a:endParaRPr lang="en-US" altLang="ko-KR" b="0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ko-KR" b="0" dirty="0" smtClean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ko-KR" b="0" dirty="0" smtClean="0"/>
              <a:t>Support </a:t>
            </a:r>
            <a:r>
              <a:rPr lang="en-US" altLang="ko-KR" b="0" dirty="0"/>
              <a:t>for feedback for the OFDM PPDU is needed.</a:t>
            </a:r>
          </a:p>
          <a:p>
            <a:pPr lvl="1"/>
            <a:r>
              <a:rPr lang="en-US" altLang="ko-KR" sz="2400" dirty="0"/>
              <a:t>OFDM PPDU : </a:t>
            </a:r>
            <a:r>
              <a:rPr lang="en-US" altLang="ko-KR" dirty="0"/>
              <a:t>Frequency domain </a:t>
            </a:r>
            <a:r>
              <a:rPr lang="en-US" altLang="ko-KR" dirty="0" err="1"/>
              <a:t>precoder</a:t>
            </a:r>
            <a:r>
              <a:rPr lang="en-US" altLang="ko-KR" dirty="0"/>
              <a:t> </a:t>
            </a:r>
            <a:r>
              <a:rPr lang="en-US" altLang="ko-KR" dirty="0" smtClean="0"/>
              <a:t>information</a:t>
            </a:r>
            <a:endParaRPr lang="en-US" altLang="ko-KR" b="0" dirty="0" smtClean="0"/>
          </a:p>
          <a:p>
            <a:endParaRPr lang="en-US" altLang="ko-KR" b="0" dirty="0" smtClean="0"/>
          </a:p>
          <a:p>
            <a:r>
              <a:rPr lang="en-US" altLang="ko-KR" b="0" dirty="0" smtClean="0"/>
              <a:t>This presentation proposes OFDM feedback using compressed beamforming which is used </a:t>
            </a:r>
            <a:r>
              <a:rPr lang="en-US" altLang="ko-KR" b="0" dirty="0" smtClean="0"/>
              <a:t>in 11ac</a:t>
            </a:r>
            <a:r>
              <a:rPr lang="en-US" altLang="ko-KR" b="0" dirty="0" smtClean="0"/>
              <a:t>.</a:t>
            </a:r>
          </a:p>
          <a:p>
            <a:endParaRPr lang="en-US" altLang="ko-KR" b="0" dirty="0" smtClean="0"/>
          </a:p>
          <a:p>
            <a:r>
              <a:rPr lang="en-US" altLang="ko-KR" b="0" dirty="0" smtClean="0"/>
              <a:t>This presentation also proposes PER performance from link level simulation to decide Ng.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Introduction(2/2)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내용 개체 틀 5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2400" cy="4114800"/>
              </a:xfrm>
            </p:spPr>
            <p:txBody>
              <a:bodyPr/>
              <a:lstStyle/>
              <a:p>
                <a:r>
                  <a:rPr lang="en-US" altLang="ko-KR" b="0" dirty="0" smtClean="0"/>
                  <a:t>Performance of </a:t>
                </a:r>
                <a:r>
                  <a:rPr lang="en-US" altLang="ko-KR" b="0" dirty="0" smtClean="0"/>
                  <a:t>link level simulation is </a:t>
                </a:r>
                <a:r>
                  <a:rPr lang="en-US" altLang="ko-KR" b="0" dirty="0" smtClean="0"/>
                  <a:t>related to tone grouping element Ng and quantization bit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ko-KR" b="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ko-KR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altLang="ko-KR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𝜙</m:t>
                            </m:r>
                          </m:sub>
                        </m:sSub>
                        <m:r>
                          <a:rPr lang="en-US" altLang="ko-KR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ko-KR" b="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b="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altLang="ko-KR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𝜓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altLang="ko-KR" dirty="0"/>
                  <a:t> </a:t>
                </a:r>
                <a:endParaRPr lang="en-US" altLang="ko-KR" b="0" dirty="0"/>
              </a:p>
              <a:p>
                <a:endParaRPr lang="en-US" altLang="ko-KR" b="0" dirty="0" smtClean="0"/>
              </a:p>
              <a:p>
                <a:r>
                  <a:rPr lang="en-US" altLang="ko-KR" b="0" dirty="0" smtClean="0"/>
                  <a:t>We </a:t>
                </a:r>
                <a:r>
                  <a:rPr lang="en-US" altLang="ko-KR" b="0" dirty="0" smtClean="0"/>
                  <a:t>investigate </a:t>
                </a:r>
                <a:r>
                  <a:rPr lang="en-US" altLang="ko-KR" b="0" dirty="0"/>
                  <a:t>variable value of </a:t>
                </a:r>
                <a:r>
                  <a:rPr lang="en-US" altLang="ko-KR" b="0" dirty="0" smtClean="0"/>
                  <a:t>Ng and quantization bits </a:t>
                </a:r>
                <a:r>
                  <a:rPr lang="en-US" altLang="ko-KR" b="0" dirty="0"/>
                  <a:t>for feedback in OFDM mode </a:t>
                </a:r>
              </a:p>
              <a:p>
                <a:pPr lvl="1"/>
                <a:r>
                  <a:rPr lang="en-US" altLang="ko-KR" dirty="0"/>
                  <a:t>Ng : 1, 2, 4, 8, 16, 32</a:t>
                </a:r>
              </a:p>
              <a:p>
                <a:pPr lvl="1"/>
                <a:r>
                  <a:rPr lang="en-US" altLang="ko-KR" dirty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en-US" altLang="ko-KR" dirty="0"/>
                  <a:t>} : {6, 4}, </a:t>
                </a:r>
                <a:r>
                  <a:rPr lang="en-US" altLang="ko-KR" dirty="0" smtClean="0"/>
                  <a:t>{4, 2}  </a:t>
                </a:r>
              </a:p>
              <a:p>
                <a:endParaRPr lang="en-US" altLang="ko-KR" b="0" dirty="0" smtClean="0"/>
              </a:p>
              <a:p>
                <a:r>
                  <a:rPr lang="en-US" altLang="ko-KR" b="0" dirty="0" smtClean="0"/>
                  <a:t>We </a:t>
                </a:r>
                <a:r>
                  <a:rPr lang="en-US" altLang="ko-KR" b="0" dirty="0" smtClean="0"/>
                  <a:t>deal </a:t>
                </a:r>
                <a:r>
                  <a:rPr lang="en-US" altLang="ko-KR" b="0" dirty="0" smtClean="0"/>
                  <a:t>with reduction in feedback overhead that occurs with larger Ng</a:t>
                </a:r>
              </a:p>
              <a:p>
                <a:endParaRPr lang="en-US" altLang="ko-KR" b="0" dirty="0" smtClean="0"/>
              </a:p>
              <a:p>
                <a:endParaRPr lang="en-US" altLang="ko-KR" dirty="0" smtClean="0"/>
              </a:p>
              <a:p>
                <a:pPr marL="0" indent="0">
                  <a:buNone/>
                </a:pPr>
                <a:endParaRPr lang="en-US" altLang="ko-KR" dirty="0" smtClean="0"/>
              </a:p>
            </p:txBody>
          </p:sp>
        </mc:Choice>
        <mc:Fallback>
          <p:sp>
            <p:nvSpPr>
              <p:cNvPr id="6" name="내용 개체 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2400" cy="4114800"/>
              </a:xfrm>
              <a:blipFill rotWithShape="1">
                <a:blip r:embed="rId3"/>
                <a:stretch>
                  <a:fillRect l="-1098" t="-1185" b="-385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06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Assumptions of SU-MIMO(1/2)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b="0" dirty="0" smtClean="0"/>
                  <a:t>11ay CR channel model[1]</a:t>
                </a:r>
              </a:p>
              <a:p>
                <a:r>
                  <a:rPr lang="en-US" altLang="ko-KR" b="0" dirty="0" smtClean="0"/>
                  <a:t>Single Channel (336 Data tones)</a:t>
                </a:r>
              </a:p>
              <a:p>
                <a:r>
                  <a:rPr lang="en-US" altLang="ko-KR" b="0" dirty="0" smtClean="0"/>
                  <a:t>2Tx, 2Rx, 2 spatial streams</a:t>
                </a:r>
              </a:p>
              <a:p>
                <a:r>
                  <a:rPr lang="en-US" altLang="ko-KR" b="0" dirty="0" smtClean="0"/>
                  <a:t>QPSK, ½ LDPC code </a:t>
                </a:r>
              </a:p>
              <a:p>
                <a:r>
                  <a:rPr lang="en-US" altLang="ko-KR" b="0" dirty="0" smtClean="0"/>
                  <a:t>Compressed beamforming(802.11ac, SVD based)</a:t>
                </a:r>
              </a:p>
              <a:p>
                <a:r>
                  <a:rPr lang="en-US" altLang="ko-KR" b="0" dirty="0" smtClean="0"/>
                  <a:t>MMSE receiver</a:t>
                </a:r>
              </a:p>
              <a:p>
                <a:r>
                  <a:rPr lang="en-US" altLang="ko-KR" b="0" dirty="0" smtClean="0"/>
                  <a:t>Ng : 1, 2, 4, 8, 16, 32</a:t>
                </a:r>
              </a:p>
              <a:p>
                <a:pPr marL="342900" lvl="1" indent="-342900">
                  <a:buFontTx/>
                  <a:buChar char="•"/>
                </a:pP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sub>
                    </m:sSub>
                    <m:r>
                      <a:rPr lang="en-US" altLang="ko-KR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ko-K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  <m:r>
                      <a:rPr lang="en-US" altLang="ko-KR" b="0" i="0" smtClean="0">
                        <a:latin typeface="Cambria Math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/>
                  <a:t> : </a:t>
                </a:r>
                <a:r>
                  <a:rPr lang="en-US" altLang="ko-KR" dirty="0" smtClean="0"/>
                  <a:t>(6</a:t>
                </a:r>
                <a:r>
                  <a:rPr lang="en-US" altLang="ko-KR" dirty="0"/>
                  <a:t>, </a:t>
                </a:r>
                <a:r>
                  <a:rPr lang="en-US" altLang="ko-KR" dirty="0" smtClean="0"/>
                  <a:t>4), (4</a:t>
                </a:r>
                <a:r>
                  <a:rPr lang="en-US" altLang="ko-KR" dirty="0"/>
                  <a:t>, </a:t>
                </a:r>
                <a:r>
                  <a:rPr lang="en-US" altLang="ko-KR" dirty="0" smtClean="0"/>
                  <a:t>2)</a:t>
                </a:r>
                <a:endParaRPr lang="en-US" altLang="ko-KR" dirty="0"/>
              </a:p>
              <a:p>
                <a:endParaRPr lang="en-US" altLang="ko-KR" b="0" dirty="0" smtClean="0"/>
              </a:p>
              <a:p>
                <a:endParaRPr lang="en-US" altLang="ko-KR" dirty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98" t="-118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40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Assumptions of SU-MIMO(2/2)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28800"/>
                <a:ext cx="7772400" cy="4114800"/>
              </a:xfrm>
            </p:spPr>
            <p:txBody>
              <a:bodyPr/>
              <a:lstStyle/>
              <a:p>
                <a:r>
                  <a:rPr lang="en-US" altLang="ko-KR" b="0" dirty="0" smtClean="0"/>
                  <a:t>Criterion on feedback tone indices</a:t>
                </a:r>
              </a:p>
              <a:p>
                <a:pPr lvl="1"/>
                <a:r>
                  <a:rPr lang="en-US" altLang="ko-KR" dirty="0" smtClean="0"/>
                  <a:t>Edge tones  should be used for channel estimation</a:t>
                </a:r>
                <a:br>
                  <a:rPr lang="en-US" altLang="ko-KR" dirty="0" smtClean="0"/>
                </a:br>
                <a:r>
                  <a:rPr lang="en-US" altLang="ko-KR" dirty="0" smtClean="0"/>
                  <a:t>(Performance degradation due to extrapolation)</a:t>
                </a:r>
              </a:p>
              <a:p>
                <a:pPr lvl="1"/>
                <a:r>
                  <a:rPr lang="en-US" altLang="ko-KR" dirty="0" smtClean="0"/>
                  <a:t>Data tone adjacent to DC tone should be used for channel estimation(subcarrier index : -2, 2)</a:t>
                </a:r>
              </a:p>
              <a:p>
                <a:pPr lvl="1"/>
                <a:r>
                  <a:rPr lang="en-US" altLang="ko-KR" dirty="0" smtClean="0">
                    <a:sym typeface="Wingdings" panose="05000000000000000000" pitchFamily="2" charset="2"/>
                  </a:rPr>
                  <a:t>All feedback tone </a:t>
                </a:r>
                <a:r>
                  <a:rPr lang="en-US" altLang="ko-KR" dirty="0"/>
                  <a:t>except for edge </a:t>
                </a:r>
                <a:r>
                  <a:rPr lang="en-US" altLang="ko-KR" dirty="0" smtClean="0"/>
                  <a:t>tone </a:t>
                </a:r>
                <a:r>
                  <a:rPr lang="en-US" altLang="ko-KR" dirty="0">
                    <a:sym typeface="Wingdings" panose="05000000000000000000" pitchFamily="2" charset="2"/>
                  </a:rPr>
                  <a:t>should maintain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𝑁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US" altLang="ko-KR" dirty="0"/>
                  <a:t> interval</a:t>
                </a:r>
                <a:endParaRPr lang="en-US" altLang="ko-KR" dirty="0">
                  <a:sym typeface="Wingdings" panose="05000000000000000000" pitchFamily="2" charset="2"/>
                </a:endParaRPr>
              </a:p>
              <a:p>
                <a:r>
                  <a:rPr lang="en-US" altLang="ko-KR" b="0" dirty="0" smtClean="0"/>
                  <a:t>Example of feedback tone for Ng=4 in single channel</a:t>
                </a:r>
                <a:r>
                  <a:rPr lang="en-US" altLang="ko-KR" b="0" dirty="0"/>
                  <a:t/>
                </a:r>
                <a:br>
                  <a:rPr lang="en-US" altLang="ko-KR" b="0" dirty="0"/>
                </a:br>
                <a:r>
                  <a:rPr lang="ko-KR" altLang="en-US" sz="2000" b="0" dirty="0"/>
                  <a:t> </a:t>
                </a:r>
                <a:r>
                  <a:rPr lang="en-US" altLang="ko-KR" sz="2000" b="0" dirty="0"/>
                  <a:t>[</a:t>
                </a:r>
                <a:r>
                  <a:rPr lang="en-US" altLang="ko-KR" sz="2000" b="0" dirty="0">
                    <a:solidFill>
                      <a:srgbClr val="FF0000"/>
                    </a:solidFill>
                  </a:rPr>
                  <a:t>-177</a:t>
                </a:r>
                <a:r>
                  <a:rPr lang="en-US" altLang="ko-KR" sz="2000" b="0" dirty="0"/>
                  <a:t>, -174,-170,-166,-162,-158,-154,-150,-146,-142,-138,-134,-130,-126,-122,-118,-114,-110,-106,-102,-98,-94,-90,-86,-82,-78,-74,-70,-66</a:t>
                </a:r>
                <a:r>
                  <a:rPr lang="en-US" altLang="ko-KR" sz="2000" b="0" dirty="0" smtClean="0"/>
                  <a:t>, -</a:t>
                </a:r>
                <a:r>
                  <a:rPr lang="en-US" altLang="ko-KR" sz="2000" b="0" dirty="0"/>
                  <a:t>62,-58,-54,-50,-46,-42,-38,-34,-30,-26,-22,-18,-14,-10,-6,</a:t>
                </a:r>
                <a:r>
                  <a:rPr lang="en-US" altLang="ko-KR" sz="2000" b="0" dirty="0">
                    <a:solidFill>
                      <a:srgbClr val="FF0000"/>
                    </a:solidFill>
                  </a:rPr>
                  <a:t>-2</a:t>
                </a:r>
                <a:r>
                  <a:rPr lang="en-US" altLang="ko-KR" sz="2000" b="0" dirty="0" smtClean="0"/>
                  <a:t>, </a:t>
                </a:r>
                <a:r>
                  <a:rPr lang="en-US" altLang="ko-KR" sz="2000" b="0" dirty="0" smtClean="0">
                    <a:solidFill>
                      <a:srgbClr val="FF0000"/>
                    </a:solidFill>
                  </a:rPr>
                  <a:t>2</a:t>
                </a:r>
                <a:r>
                  <a:rPr lang="en-US" altLang="ko-KR" sz="2000" b="0" dirty="0" smtClean="0"/>
                  <a:t>, 6, 10, 14,18,22,26</a:t>
                </a:r>
                <a:r>
                  <a:rPr lang="en-US" altLang="ko-KR" sz="2000" b="0" dirty="0"/>
                  <a:t>, 30,34, 38,42, 46,50,54,58,62,66 ,70,74,78,82, 86</a:t>
                </a:r>
                <a:r>
                  <a:rPr lang="en-US" altLang="ko-KR" sz="2000" b="0" dirty="0" smtClean="0"/>
                  <a:t>, 90, 94, 98,102,106,110,114,118,122,126,130,134,138,142,146,150,154,158,162,166,170,174,</a:t>
                </a:r>
                <a:r>
                  <a:rPr lang="en-US" altLang="ko-KR" sz="2000" b="0" dirty="0" smtClean="0">
                    <a:solidFill>
                      <a:srgbClr val="FF0000"/>
                    </a:solidFill>
                  </a:rPr>
                  <a:t>177</a:t>
                </a:r>
                <a:r>
                  <a:rPr lang="en-US" altLang="ko-KR" sz="2000" b="0" dirty="0"/>
                  <a:t>]</a:t>
                </a:r>
              </a:p>
              <a:p>
                <a:endParaRPr lang="en-US" altLang="ko-KR" dirty="0"/>
              </a:p>
              <a:p>
                <a:endParaRPr lang="en-US" altLang="ko-KR" b="0" dirty="0" smtClean="0"/>
              </a:p>
              <a:p>
                <a:endParaRPr lang="en-US" altLang="ko-KR" dirty="0"/>
              </a:p>
              <a:p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28800"/>
                <a:ext cx="7772400" cy="4114800"/>
              </a:xfrm>
              <a:blipFill rotWithShape="1">
                <a:blip r:embed="rId2"/>
                <a:stretch>
                  <a:fillRect l="-1098" t="-1185" r="-1412" b="-1111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35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524000"/>
            <a:ext cx="4166602" cy="3144313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04171"/>
            <a:ext cx="4267200" cy="322022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제목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Simulation Results </a:t>
                </a:r>
                <a:br>
                  <a:rPr lang="en-US" altLang="ko-KR" dirty="0" smtClean="0"/>
                </a:br>
                <a14:m>
                  <m:oMath xmlns:m="http://schemas.openxmlformats.org/officeDocument/2006/math">
                    <m:r>
                      <a:rPr lang="en-US" altLang="ko-KR" sz="2400" b="1" i="0" smtClean="0"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altLang="ko-KR" sz="24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400" b="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altLang="ko-KR" sz="2400" b="0" i="1">
                            <a:latin typeface="Cambria Math"/>
                          </a:rPr>
                          <m:t>𝜙</m:t>
                        </m:r>
                      </m:sub>
                    </m:sSub>
                    <m:r>
                      <a:rPr lang="en-US" altLang="ko-KR" sz="2400" b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sz="24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400" b="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altLang="ko-KR" sz="2400" b="0" i="1">
                            <a:latin typeface="Cambria Math"/>
                          </a:rPr>
                          <m:t>𝜓</m:t>
                        </m:r>
                      </m:sub>
                    </m:sSub>
                    <m:r>
                      <a:rPr lang="en-US" altLang="ko-KR" sz="2400" b="0" i="0" smtClean="0">
                        <a:latin typeface="Cambria Math"/>
                      </a:rPr>
                      <m:t>}</m:t>
                    </m:r>
                  </m:oMath>
                </a14:m>
                <a:r>
                  <a:rPr lang="en-US" altLang="ko-KR" sz="2400" b="0" dirty="0"/>
                  <a:t> : </a:t>
                </a:r>
                <a:r>
                  <a:rPr lang="en-US" altLang="ko-KR" sz="2400" b="0" dirty="0" smtClean="0"/>
                  <a:t>{6</a:t>
                </a:r>
                <a:r>
                  <a:rPr lang="en-US" altLang="ko-KR" sz="2400" b="0" dirty="0"/>
                  <a:t>, </a:t>
                </a:r>
                <a:r>
                  <a:rPr lang="en-US" altLang="ko-KR" sz="2400" b="0" dirty="0" smtClean="0"/>
                  <a:t>4}                                     </a:t>
                </a:r>
                <a:r>
                  <a:rPr lang="en-US" altLang="ko-KR" sz="2400" dirty="0" smtClean="0"/>
                  <a:t> </a:t>
                </a:r>
                <a14:m>
                  <m:oMath xmlns:m="http://schemas.openxmlformats.org/officeDocument/2006/math">
                    <m:r>
                      <a:rPr lang="en-US" altLang="ko-KR" sz="2400"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altLang="ko-KR" sz="24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400" b="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altLang="ko-KR" sz="2400" b="0" i="1">
                            <a:latin typeface="Cambria Math"/>
                          </a:rPr>
                          <m:t>𝜙</m:t>
                        </m:r>
                      </m:sub>
                    </m:sSub>
                    <m:r>
                      <a:rPr lang="en-US" altLang="ko-KR" sz="2400" b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sz="2400" b="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sz="2400" b="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altLang="ko-KR" sz="2400" b="0" i="1">
                            <a:latin typeface="Cambria Math"/>
                          </a:rPr>
                          <m:t>𝜓</m:t>
                        </m:r>
                      </m:sub>
                    </m:sSub>
                    <m:r>
                      <a:rPr lang="en-US" altLang="ko-KR" sz="2400" b="0">
                        <a:latin typeface="Cambria Math"/>
                      </a:rPr>
                      <m:t>}</m:t>
                    </m:r>
                  </m:oMath>
                </a14:m>
                <a:r>
                  <a:rPr lang="en-US" altLang="ko-KR" sz="2400" b="0" dirty="0"/>
                  <a:t> : </a:t>
                </a:r>
                <a:r>
                  <a:rPr lang="en-US" altLang="ko-KR" sz="2400" b="0" dirty="0" smtClean="0"/>
                  <a:t>{4, 2}</a:t>
                </a:r>
                <a:endParaRPr lang="ko-KR" altLang="en-US" b="0" dirty="0"/>
              </a:p>
            </p:txBody>
          </p:sp>
        </mc:Choice>
        <mc:Fallback xmlns="">
          <p:sp>
            <p:nvSpPr>
              <p:cNvPr id="2" name="제목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5"/>
                <a:stretch>
                  <a:fillRect t="-4000" b="-571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457200" lvl="1" indent="0">
              <a:buNone/>
            </a:pPr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7" name="내용 개체 틀 5"/>
          <p:cNvSpPr txBox="1">
            <a:spLocks/>
          </p:cNvSpPr>
          <p:nvPr/>
        </p:nvSpPr>
        <p:spPr bwMode="auto">
          <a:xfrm>
            <a:off x="533400" y="4648200"/>
            <a:ext cx="8534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b="0" kern="0" dirty="0" smtClean="0"/>
              <a:t>Similar PER performance for Ng=1 and Ng=2</a:t>
            </a:r>
          </a:p>
          <a:p>
            <a:pPr lvl="1"/>
            <a:r>
              <a:rPr lang="en-US" altLang="ko-KR" b="0" kern="0" dirty="0" smtClean="0"/>
              <a:t>Ng=1 is not necessary</a:t>
            </a:r>
          </a:p>
          <a:p>
            <a:r>
              <a:rPr lang="en-US" altLang="ko-KR" b="0" kern="0" dirty="0" smtClean="0"/>
              <a:t>If compare Ng=4 to </a:t>
            </a:r>
            <a:r>
              <a:rPr lang="en-US" altLang="ko-KR" b="0" kern="0" dirty="0"/>
              <a:t>Ng =8, Ng=16 and Ng=32</a:t>
            </a:r>
            <a:r>
              <a:rPr lang="en-US" altLang="ko-KR" b="0" kern="0" dirty="0" smtClean="0"/>
              <a:t>, </a:t>
            </a:r>
            <a:br>
              <a:rPr lang="en-US" altLang="ko-KR" b="0" kern="0" dirty="0" smtClean="0"/>
            </a:br>
            <a:r>
              <a:rPr lang="en-US" altLang="ko-KR" b="0" kern="0" dirty="0" smtClean="0"/>
              <a:t>0.2dB </a:t>
            </a:r>
            <a:r>
              <a:rPr lang="en-US" altLang="ko-KR" b="0" kern="0" dirty="0"/>
              <a:t>, 0.35dB and 0.5dB PER performance </a:t>
            </a:r>
            <a:r>
              <a:rPr lang="en-US" altLang="ko-KR" b="0" kern="0" dirty="0" smtClean="0"/>
              <a:t>loss respectively</a:t>
            </a:r>
            <a:r>
              <a:rPr lang="en-US" altLang="ko-KR" b="0" kern="0" dirty="0"/>
              <a:t>. </a:t>
            </a:r>
          </a:p>
          <a:p>
            <a:endParaRPr lang="en-US" altLang="ko-KR" b="0" kern="0" dirty="0" smtClean="0"/>
          </a:p>
          <a:p>
            <a:endParaRPr lang="en-US" altLang="ko-KR" b="0" kern="0" dirty="0"/>
          </a:p>
          <a:p>
            <a:endParaRPr lang="en-US" altLang="ko-KR" b="0" kern="0" dirty="0" smtClean="0"/>
          </a:p>
          <a:p>
            <a:endParaRPr lang="en-US" altLang="ko-KR" b="0" kern="0" dirty="0" smtClean="0"/>
          </a:p>
          <a:p>
            <a:endParaRPr lang="en-US" altLang="ko-KR" b="0" kern="0" dirty="0" smtClean="0"/>
          </a:p>
          <a:p>
            <a:endParaRPr lang="en-US" altLang="ko-KR" kern="0" dirty="0" smtClean="0"/>
          </a:p>
          <a:p>
            <a:endParaRPr lang="en-US" altLang="ko-KR" kern="0" dirty="0" smtClean="0"/>
          </a:p>
        </p:txBody>
      </p:sp>
    </p:spTree>
    <p:extLst>
      <p:ext uri="{BB962C8B-B14F-4D97-AF65-F5344CB8AC3E}">
        <p14:creationId xmlns:p14="http://schemas.microsoft.com/office/powerpoint/2010/main" val="1240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그림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8" y="1752600"/>
            <a:ext cx="5351642" cy="403860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Results </a:t>
            </a:r>
            <a:endParaRPr lang="ko-KR" altLang="en-US" b="0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457200" lvl="1" indent="0">
              <a:buNone/>
            </a:pPr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b="0" dirty="0" smtClean="0"/>
          </a:p>
          <a:p>
            <a:pPr lvl="0"/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  <p:sp>
        <p:nvSpPr>
          <p:cNvPr id="7" name="내용 개체 틀 5"/>
          <p:cNvSpPr txBox="1">
            <a:spLocks/>
          </p:cNvSpPr>
          <p:nvPr/>
        </p:nvSpPr>
        <p:spPr bwMode="auto">
          <a:xfrm>
            <a:off x="4876800" y="1752600"/>
            <a:ext cx="4191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b="0" kern="0" dirty="0" smtClean="0"/>
          </a:p>
          <a:p>
            <a:r>
              <a:rPr lang="en-US" altLang="ko-KR" b="0" kern="0" dirty="0" smtClean="0"/>
              <a:t>PER loss between (4, 2) and (6, 4) quantization bits for all Ng</a:t>
            </a:r>
          </a:p>
          <a:p>
            <a:pPr lvl="1"/>
            <a:r>
              <a:rPr lang="en-US" altLang="ko-KR" b="0" kern="0" dirty="0" smtClean="0"/>
              <a:t>0.2 dB performance loss at 0.1 PER</a:t>
            </a:r>
          </a:p>
          <a:p>
            <a:pPr lvl="1"/>
            <a:r>
              <a:rPr lang="en-US" altLang="ko-KR" b="0" kern="0" dirty="0" smtClean="0"/>
              <a:t>0.4 dB </a:t>
            </a:r>
            <a:r>
              <a:rPr lang="en-US" altLang="ko-KR" kern="0" dirty="0" smtClean="0"/>
              <a:t>performance</a:t>
            </a:r>
            <a:r>
              <a:rPr lang="en-US" altLang="ko-KR" b="0" kern="0" dirty="0" smtClean="0"/>
              <a:t> loss at 0.01 PER</a:t>
            </a:r>
            <a:endParaRPr lang="en-US" altLang="ko-KR" b="0" kern="0" dirty="0"/>
          </a:p>
          <a:p>
            <a:endParaRPr lang="en-US" altLang="ko-KR" b="0" kern="0" dirty="0"/>
          </a:p>
          <a:p>
            <a:endParaRPr lang="en-US" altLang="ko-KR" b="0" kern="0" dirty="0" smtClean="0"/>
          </a:p>
          <a:p>
            <a:endParaRPr lang="en-US" altLang="ko-KR" b="0" kern="0" dirty="0" smtClean="0"/>
          </a:p>
          <a:p>
            <a:endParaRPr lang="en-US" altLang="ko-KR" b="0" kern="0" dirty="0" smtClean="0"/>
          </a:p>
          <a:p>
            <a:endParaRPr lang="en-US" altLang="ko-KR" kern="0" dirty="0" smtClean="0"/>
          </a:p>
          <a:p>
            <a:endParaRPr lang="en-US" altLang="ko-KR" kern="0" dirty="0" smtClean="0"/>
          </a:p>
        </p:txBody>
      </p:sp>
      <p:sp>
        <p:nvSpPr>
          <p:cNvPr id="9" name="내용 개체 틀 5"/>
          <p:cNvSpPr txBox="1">
            <a:spLocks/>
          </p:cNvSpPr>
          <p:nvPr/>
        </p:nvSpPr>
        <p:spPr bwMode="auto">
          <a:xfrm>
            <a:off x="685800" y="5410200"/>
            <a:ext cx="6096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en-US" altLang="ko-KR" b="0" kern="0" dirty="0" smtClean="0"/>
          </a:p>
          <a:p>
            <a:endParaRPr lang="en-US" altLang="ko-KR" b="0" kern="0" dirty="0" smtClean="0"/>
          </a:p>
          <a:p>
            <a:endParaRPr lang="en-US" altLang="ko-KR" b="0" kern="0" dirty="0" smtClean="0"/>
          </a:p>
          <a:p>
            <a:endParaRPr lang="en-US" altLang="ko-KR" b="0" kern="0" dirty="0" smtClean="0"/>
          </a:p>
          <a:p>
            <a:endParaRPr lang="en-US" altLang="ko-KR" kern="0" dirty="0" smtClean="0"/>
          </a:p>
          <a:p>
            <a:endParaRPr lang="en-US" altLang="ko-KR" kern="0" dirty="0" smtClean="0"/>
          </a:p>
        </p:txBody>
      </p:sp>
    </p:spTree>
    <p:extLst>
      <p:ext uri="{BB962C8B-B14F-4D97-AF65-F5344CB8AC3E}">
        <p14:creationId xmlns:p14="http://schemas.microsoft.com/office/powerpoint/2010/main" val="407342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reduction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828800"/>
                <a:ext cx="8458200" cy="4114800"/>
              </a:xfrm>
            </p:spPr>
            <p:txBody>
              <a:bodyPr/>
              <a:lstStyle/>
              <a:p>
                <a:r>
                  <a:rPr lang="en-US" altLang="ko-KR" b="0" dirty="0" smtClean="0"/>
                  <a:t>Compressed BF Report frame is not defined in 11ay, we calculate overhead based on VHT Compressed BF Report frame.</a:t>
                </a:r>
              </a:p>
              <a:p>
                <a:pPr lvl="1"/>
                <a:r>
                  <a:rPr lang="en-US" altLang="ko-KR" dirty="0" smtClean="0"/>
                  <a:t>Header + FCS : 20bytes.</a:t>
                </a:r>
              </a:p>
              <a:p>
                <a:pPr lvl="1"/>
                <a:r>
                  <a:rPr lang="en-US" altLang="ko-KR" b="0" dirty="0" smtClean="0"/>
                  <a:t>VHT MIMO control field : 3bytes</a:t>
                </a:r>
              </a:p>
              <a:p>
                <a:pPr lvl="1"/>
                <a:r>
                  <a:rPr lang="en-US" altLang="ko-KR" dirty="0" smtClean="0"/>
                  <a:t>VHT compressed BF report : </a:t>
                </a:r>
                <a14:m>
                  <m:oMath xmlns:m="http://schemas.openxmlformats.org/officeDocument/2006/math">
                    <m:r>
                      <a:rPr lang="en-US" altLang="ko-KR" b="0" i="0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8∗</m:t>
                        </m:r>
                        <m:r>
                          <a:rPr lang="en-US" altLang="ko-KR" i="1">
                            <a:latin typeface="Cambria Math"/>
                          </a:rPr>
                          <m:t>𝑁𝑠𝑠</m:t>
                        </m:r>
                        <m:r>
                          <a:rPr lang="en-US" altLang="ko-KR" i="1">
                            <a:latin typeface="Cambria Math"/>
                          </a:rPr>
                          <m:t>+</m:t>
                        </m:r>
                        <m:r>
                          <a:rPr lang="en-US" altLang="ko-KR" i="1">
                            <a:latin typeface="Cambria Math"/>
                          </a:rPr>
                          <m:t>𝑁𝑎</m:t>
                        </m:r>
                        <m:r>
                          <a:rPr lang="en-US" altLang="ko-KR" i="1">
                            <a:latin typeface="Cambria Math"/>
                          </a:rPr>
                          <m:t>(</m:t>
                        </m:r>
                        <m:r>
                          <a:rPr lang="en-US" altLang="ko-KR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𝜙</m:t>
                        </m:r>
                      </m:sub>
                    </m:sSub>
                    <m:r>
                      <a:rPr lang="en-US" altLang="ko-KR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𝜓</m:t>
                        </m:r>
                      </m:sub>
                    </m:sSub>
                    <m:r>
                      <a:rPr lang="en-US" altLang="ko-KR" i="1">
                        <a:latin typeface="Cambria Math"/>
                      </a:rPr>
                      <m:t>)</m:t>
                    </m:r>
                  </m:oMath>
                </a14:m>
                <a:r>
                  <a:rPr lang="en-US" altLang="ko-KR" dirty="0"/>
                  <a:t>/2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/>
                      </a:rPr>
                      <m:t>∗</m:t>
                    </m:r>
                    <m:r>
                      <a:rPr lang="en-US" altLang="ko-KR" i="1" smtClean="0">
                        <a:solidFill>
                          <a:srgbClr val="FF0000"/>
                        </a:solidFill>
                        <a:latin typeface="Cambria Math"/>
                      </a:rPr>
                      <m:t>𝑁𝑠</m:t>
                    </m:r>
                    <m:r>
                      <a:rPr lang="en-US" altLang="ko-KR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ko-KR" dirty="0"/>
                  <a:t> </a:t>
                </a:r>
                <a:r>
                  <a:rPr lang="en-US" altLang="ko-KR" dirty="0" smtClean="0"/>
                  <a:t>bits</a:t>
                </a:r>
                <a:endParaRPr lang="en-US" altLang="ko-KR" dirty="0"/>
              </a:p>
              <a:p>
                <a:pPr lvl="1"/>
                <a:r>
                  <a:rPr lang="en-US" altLang="ko-KR" b="0" dirty="0" smtClean="0"/>
                  <a:t>MU Exclusive field : (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4</m:t>
                    </m:r>
                    <m:r>
                      <a:rPr lang="en-US" altLang="ko-KR" i="1">
                        <a:latin typeface="Cambria Math"/>
                      </a:rPr>
                      <m:t>∗</m:t>
                    </m:r>
                    <m:r>
                      <a:rPr lang="en-US" altLang="ko-KR" i="1">
                        <a:latin typeface="Cambria Math"/>
                      </a:rPr>
                      <m:t>𝑁𝑠𝑠</m:t>
                    </m:r>
                    <m:r>
                      <a:rPr lang="en-US" altLang="ko-KR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altLang="ko-KR" b="0" dirty="0" smtClean="0"/>
                  <a:t> bits</a:t>
                </a:r>
              </a:p>
              <a:p>
                <a:endParaRPr lang="en-US" altLang="ko-KR" b="0" dirty="0" smtClean="0"/>
              </a:p>
              <a:p>
                <a:r>
                  <a:rPr lang="en-US" altLang="ko-KR" b="0" dirty="0" smtClean="0"/>
                  <a:t>Overhead reduction</a:t>
                </a:r>
              </a:p>
              <a:p>
                <a:pPr lvl="1"/>
                <a:r>
                  <a:rPr lang="en-US" altLang="ko-KR" dirty="0" smtClean="0"/>
                  <a:t>2 </a:t>
                </a:r>
                <a:r>
                  <a:rPr lang="en-US" altLang="ko-KR" dirty="0"/>
                  <a:t>spatial streams, single channel, </a:t>
                </a:r>
                <a14:m>
                  <m:oMath xmlns:m="http://schemas.openxmlformats.org/officeDocument/2006/math">
                    <m:r>
                      <a:rPr lang="en-US" altLang="ko-KR" b="1"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𝜙</m:t>
                        </m:r>
                      </m:sub>
                    </m:sSub>
                    <m:r>
                      <a:rPr lang="en-US" altLang="ko-KR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altLang="ko-K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𝜓</m:t>
                        </m:r>
                      </m:sub>
                    </m:sSub>
                    <m:r>
                      <a:rPr lang="en-US" altLang="ko-KR">
                        <a:latin typeface="Cambria Math"/>
                      </a:rPr>
                      <m:t>}</m:t>
                    </m:r>
                  </m:oMath>
                </a14:m>
                <a:r>
                  <a:rPr lang="en-US" altLang="ko-KR" dirty="0"/>
                  <a:t> : {6, 4}</a:t>
                </a:r>
              </a:p>
              <a:p>
                <a:pPr lvl="1"/>
                <a:r>
                  <a:rPr lang="en-US" altLang="ko-KR" dirty="0" smtClean="0"/>
                  <a:t>We can save  46%, 70%, 82%, 87% when comparing Ng =1 to Ng=2, Ng=4, Ng=8 and Ng=16, respectively</a:t>
                </a:r>
              </a:p>
              <a:p>
                <a:pPr marL="457200" lvl="1" indent="0">
                  <a:buNone/>
                </a:pPr>
                <a:r>
                  <a:rPr lang="en-US" altLang="ko-KR" b="1" dirty="0" smtClean="0"/>
                  <a:t/>
                </a:r>
                <a:br>
                  <a:rPr lang="en-US" altLang="ko-KR" b="1" dirty="0" smtClean="0"/>
                </a:br>
                <a:endParaRPr lang="en-US" altLang="ko-KR" b="1" dirty="0" smtClean="0"/>
              </a:p>
              <a:p>
                <a:pPr marL="0" indent="0">
                  <a:buNone/>
                </a:pPr>
                <a:endParaRPr lang="en-US" altLang="ko-KR" dirty="0"/>
              </a:p>
              <a:p>
                <a:endParaRPr lang="en-US" altLang="ko-KR" dirty="0" smtClean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828800"/>
                <a:ext cx="8458200" cy="4114800"/>
              </a:xfrm>
              <a:blipFill rotWithShape="1">
                <a:blip r:embed="rId2"/>
                <a:stretch>
                  <a:fillRect l="-1009" t="-1185" r="-793" b="-637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16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내용 개체 틀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0"/>
                <a:r>
                  <a:rPr lang="en-US" altLang="ko-KR" b="0" dirty="0" smtClean="0"/>
                  <a:t>We investigate tone grouping parameter Ng and quantization bits for Hybrid BF feedback in OFDM</a:t>
                </a:r>
              </a:p>
              <a:p>
                <a:pPr lvl="1"/>
                <a:r>
                  <a:rPr lang="en-US" altLang="ko-KR" dirty="0" smtClean="0"/>
                  <a:t>We show that 0.2dB , 0.35dB and 0.5dB PER performance loss with Ng=4 compared to Ng =8, Ng=16 and Ng=32, respectively. </a:t>
                </a:r>
              </a:p>
              <a:p>
                <a:pPr lvl="1"/>
                <a:r>
                  <a:rPr lang="en-US" altLang="ko-KR" dirty="0"/>
                  <a:t>We show overhead reduction</a:t>
                </a:r>
              </a:p>
              <a:p>
                <a:pPr lvl="1"/>
                <a:r>
                  <a:rPr lang="en-US" altLang="ko-KR" dirty="0"/>
                  <a:t>(4, 2) quantization have performance loss compared to (6, 4)</a:t>
                </a:r>
              </a:p>
              <a:p>
                <a:pPr lvl="1"/>
                <a:r>
                  <a:rPr lang="en-US" altLang="ko-KR" dirty="0" smtClean="0"/>
                  <a:t>If </a:t>
                </a:r>
                <a:r>
                  <a:rPr lang="en-US" altLang="ko-KR" dirty="0" smtClean="0"/>
                  <a:t>we consider both performance loss and saturation of overhead reduction, it is desirable to set Ng to 2, 4 and </a:t>
                </a:r>
                <a:r>
                  <a:rPr lang="en-US" altLang="ko-KR" dirty="0" smtClean="0"/>
                  <a:t>8</a:t>
                </a:r>
              </a:p>
              <a:p>
                <a:r>
                  <a:rPr lang="en-US" altLang="ko-KR" dirty="0" smtClean="0"/>
                  <a:t>Proposal</a:t>
                </a:r>
                <a:r>
                  <a:rPr lang="en-US" altLang="ko-KR" dirty="0"/>
                  <a:t/>
                </a:r>
                <a:br>
                  <a:rPr lang="en-US" altLang="ko-KR" dirty="0"/>
                </a:br>
                <a:r>
                  <a:rPr lang="en-US" altLang="ko-KR" dirty="0" smtClean="0"/>
                  <a:t>- 802.11ay shall </a:t>
                </a:r>
                <a:r>
                  <a:rPr lang="en-US" altLang="ko-KR" dirty="0"/>
                  <a:t>support Ng </a:t>
                </a:r>
                <a14:m>
                  <m:oMath xmlns:m="http://schemas.openxmlformats.org/officeDocument/2006/math">
                    <m:r>
                      <a:rPr lang="en-US" altLang="ko-KR" b="1" i="1"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lang="en-US" altLang="ko-KR" dirty="0"/>
                  <a:t> 2, 4, and 8 for compressed BF </a:t>
                </a:r>
                <a:r>
                  <a:rPr lang="en-US" altLang="ko-KR" dirty="0" smtClean="0"/>
                  <a:t>feedback </a:t>
                </a:r>
                <a:r>
                  <a:rPr lang="en-US" altLang="ko-KR" dirty="0" smtClean="0"/>
                  <a:t>with (6, 4) quantization</a:t>
                </a:r>
                <a:endParaRPr lang="en-US" altLang="ko-KR" dirty="0" smtClean="0"/>
              </a:p>
              <a:p>
                <a:pPr marL="0" indent="0">
                  <a:buNone/>
                </a:pPr>
                <a:r>
                  <a:rPr lang="en-US" altLang="ko-KR" dirty="0" smtClean="0"/>
                  <a:t>   </a:t>
                </a:r>
                <a:endParaRPr lang="en-US" altLang="ko-KR" dirty="0"/>
              </a:p>
              <a:p>
                <a:pPr lvl="1"/>
                <a:endParaRPr lang="en-US" altLang="ko-KR" dirty="0" smtClean="0"/>
              </a:p>
            </p:txBody>
          </p:sp>
        </mc:Choice>
        <mc:Fallback>
          <p:sp>
            <p:nvSpPr>
              <p:cNvPr id="6" name="내용 개체 틀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098" t="-1185" b="-222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4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181012</TotalTime>
  <Words>671</Words>
  <Application>Microsoft Office PowerPoint</Application>
  <PresentationFormat>화면 슬라이드 쇼(4:3)</PresentationFormat>
  <Paragraphs>145</Paragraphs>
  <Slides>11</Slides>
  <Notes>8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3" baseType="lpstr">
      <vt:lpstr>ACcord Submission Template</vt:lpstr>
      <vt:lpstr>Document</vt:lpstr>
      <vt:lpstr>Tone grouping size for hybrid beamforming feedback in OFDM mode</vt:lpstr>
      <vt:lpstr>Introduction(1/2)</vt:lpstr>
      <vt:lpstr>Introduction(2/2)</vt:lpstr>
      <vt:lpstr>Simulation Assumptions of SU-MIMO(1/2)</vt:lpstr>
      <vt:lpstr>Simulation Assumptions of SU-MIMO(2/2)</vt:lpstr>
      <vt:lpstr>Simulation Results  {b_ϕ,b_ψ} : {6, 4}                                      {b_ϕ,b_ψ} : {4, 2}</vt:lpstr>
      <vt:lpstr>Simulation Results </vt:lpstr>
      <vt:lpstr>Overhead reduction</vt:lpstr>
      <vt:lpstr>Conclusion</vt:lpstr>
      <vt:lpstr>Straw Poll #1</vt:lpstr>
      <vt:lpstr>References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</dc:creator>
  <cp:lastModifiedBy>admin</cp:lastModifiedBy>
  <cp:revision>2378</cp:revision>
  <cp:lastPrinted>2018-02-28T10:05:00Z</cp:lastPrinted>
  <dcterms:created xsi:type="dcterms:W3CDTF">2009-12-02T19:05:24Z</dcterms:created>
  <dcterms:modified xsi:type="dcterms:W3CDTF">2018-03-05T19:42:36Z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