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00" r:id="rId3"/>
    <p:sldId id="295" r:id="rId4"/>
    <p:sldId id="296" r:id="rId5"/>
    <p:sldId id="297" r:id="rId6"/>
    <p:sldId id="304" r:id="rId7"/>
    <p:sldId id="307" r:id="rId8"/>
    <p:sldId id="306" r:id="rId9"/>
    <p:sldId id="299" r:id="rId10"/>
    <p:sldId id="302" r:id="rId11"/>
    <p:sldId id="305" r:id="rId12"/>
    <p:sldId id="308" r:id="rId13"/>
    <p:sldId id="310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00"/>
    <a:srgbClr val="2D2DB9"/>
    <a:srgbClr val="B2B2B2"/>
    <a:srgbClr val="FF99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390" autoAdjust="0"/>
    <p:restoredTop sz="71403" autoAdjust="0"/>
  </p:normalViewPr>
  <p:slideViewPr>
    <p:cSldViewPr>
      <p:cViewPr varScale="1">
        <p:scale>
          <a:sx n="122" d="100"/>
          <a:sy n="122" d="100"/>
        </p:scale>
        <p:origin x="856" y="20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531" y="29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802.11-18/0354r0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802.11-18/0354r0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2018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Henry </a:t>
            </a:r>
            <a:r>
              <a:rPr lang="en-US" i="1" dirty="0" smtClean="0"/>
              <a:t>et al</a:t>
            </a:r>
            <a:r>
              <a:rPr lang="en-US" dirty="0" smtClean="0"/>
              <a:t>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Henry </a:t>
            </a:r>
            <a:r>
              <a:rPr lang="en-US" i="1" dirty="0" smtClean="0"/>
              <a:t>et al</a:t>
            </a:r>
            <a:r>
              <a:rPr lang="en-US" dirty="0" smtClean="0"/>
              <a:t>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Henry </a:t>
            </a:r>
            <a:r>
              <a:rPr lang="en-US" i="1" dirty="0" smtClean="0"/>
              <a:t>et al</a:t>
            </a:r>
            <a:r>
              <a:rPr lang="en-US" dirty="0" smtClean="0"/>
              <a:t>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25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Henry </a:t>
            </a:r>
            <a:r>
              <a:rPr lang="en-US" i="1" dirty="0" smtClean="0"/>
              <a:t>et al</a:t>
            </a:r>
            <a:r>
              <a:rPr lang="en-US" dirty="0" smtClean="0"/>
              <a:t>, Cisco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2055" y="6475413"/>
            <a:ext cx="12118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Henry </a:t>
            </a:r>
            <a:r>
              <a:rPr lang="en-US" i="1" dirty="0" smtClean="0"/>
              <a:t>et al</a:t>
            </a:r>
            <a:r>
              <a:rPr lang="en-US" dirty="0" smtClean="0"/>
              <a:t>, Cisco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802.11-18/0354r1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1210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May 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erhenry@cisco.com" TargetMode="External"/><Relationship Id="rId4" Type="http://schemas.openxmlformats.org/officeDocument/2006/relationships/hyperlink" Target="mailto:amyles@cisco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Henry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AU" dirty="0" smtClean="0">
                <a:solidFill>
                  <a:schemeClr val="accent6"/>
                </a:solidFill>
              </a:rPr>
              <a:t>QoS mapping comment for 802.11md Letter Ballot</a:t>
            </a:r>
            <a:endParaRPr lang="en-US" dirty="0" smtClean="0">
              <a:solidFill>
                <a:schemeClr val="accent6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6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 May 2018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551167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j-lt"/>
                          <a:ea typeface="Times New Roman"/>
                        </a:rPr>
                        <a:t>Jerome</a:t>
                      </a:r>
                      <a:r>
                        <a:rPr lang="en-AU" sz="1200" baseline="0" dirty="0" smtClean="0">
                          <a:effectLst/>
                          <a:latin typeface="+mj-lt"/>
                          <a:ea typeface="Times New Roman"/>
                        </a:rPr>
                        <a:t> Henry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j-lt"/>
                          <a:ea typeface="Times New Roman"/>
                        </a:rPr>
                        <a:t>Cisco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j-lt"/>
                          <a:ea typeface="Times New Roman"/>
                        </a:rPr>
                        <a:t>+1 919 3922503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j-lt"/>
                          <a:ea typeface="Times New Roman"/>
                          <a:hlinkClick r:id="rId3"/>
                        </a:rPr>
                        <a:t>jerhenry@cisco.com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3655563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Andrew 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Myles 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Cisco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+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61 418 656587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hlinkClick r:id="rId4"/>
                        </a:rPr>
                        <a:t>amyles@cisco.com</a:t>
                      </a:r>
                      <a:endParaRPr lang="en-US" sz="1200" dirty="0" smtClean="0">
                        <a:effectLst/>
                        <a:latin typeface="+mj-lt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/>
              <a:t>The </a:t>
            </a:r>
            <a:r>
              <a:rPr lang="en-AU" dirty="0" smtClean="0"/>
              <a:t>DSCP </a:t>
            </a:r>
            <a:r>
              <a:rPr lang="en-AU" dirty="0"/>
              <a:t>to 802.11 UP and AC </a:t>
            </a:r>
            <a:r>
              <a:rPr lang="en-AU" dirty="0" smtClean="0"/>
              <a:t>mapping in 802.11-2016 Table R-2 </a:t>
            </a:r>
            <a:r>
              <a:rPr lang="en-AU" dirty="0"/>
              <a:t>contradicts the latest industry </a:t>
            </a:r>
            <a:r>
              <a:rPr lang="en-AU" dirty="0" smtClean="0"/>
              <a:t>agreement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Henry </a:t>
            </a:r>
            <a:r>
              <a:rPr lang="en-US" i="1" smtClean="0"/>
              <a:t>et al</a:t>
            </a:r>
            <a:r>
              <a:rPr lang="en-US" smtClean="0"/>
              <a:t>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170669"/>
              </p:ext>
            </p:extLst>
          </p:nvPr>
        </p:nvGraphicFramePr>
        <p:xfrm>
          <a:off x="685800" y="1854314"/>
          <a:ext cx="7858125" cy="431788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xmlns="" val="344051821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1026632359"/>
                    </a:ext>
                  </a:extLst>
                </a:gridCol>
                <a:gridCol w="720090">
                  <a:extLst>
                    <a:ext uri="{9D8B030D-6E8A-4147-A177-3AD203B41FA5}">
                      <a16:colId xmlns:a16="http://schemas.microsoft.com/office/drawing/2014/main" xmlns="" val="3981637410"/>
                    </a:ext>
                  </a:extLst>
                </a:gridCol>
                <a:gridCol w="1160145">
                  <a:extLst>
                    <a:ext uri="{9D8B030D-6E8A-4147-A177-3AD203B41FA5}">
                      <a16:colId xmlns:a16="http://schemas.microsoft.com/office/drawing/2014/main" xmlns="" val="3333168224"/>
                    </a:ext>
                  </a:extLst>
                </a:gridCol>
                <a:gridCol w="1160145">
                  <a:extLst>
                    <a:ext uri="{9D8B030D-6E8A-4147-A177-3AD203B41FA5}">
                      <a16:colId xmlns:a16="http://schemas.microsoft.com/office/drawing/2014/main" xmlns="" val="238268059"/>
                    </a:ext>
                  </a:extLst>
                </a:gridCol>
                <a:gridCol w="1160145">
                  <a:extLst>
                    <a:ext uri="{9D8B030D-6E8A-4147-A177-3AD203B41FA5}">
                      <a16:colId xmlns:a16="http://schemas.microsoft.com/office/drawing/2014/main" xmlns="" val="79289705"/>
                    </a:ext>
                  </a:extLst>
                </a:gridCol>
              </a:tblGrid>
              <a:tr h="330143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Application Class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PHB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Table R-2 mapping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RFC 8325 mapping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2606829"/>
                  </a:ext>
                </a:extLst>
              </a:tr>
              <a:tr h="330143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UP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AC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UP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AC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6431606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Network</a:t>
                      </a:r>
                      <a:r>
                        <a:rPr lang="en-US" sz="1400" baseline="0" dirty="0" smtClean="0"/>
                        <a:t> Control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AC_VO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AC_VO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8331212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Telephony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4690979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Signaling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65049686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Multimedia Conferencing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AF4x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AC_VI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49051720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Real-Time Interactive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AC_VO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AC_VI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3896987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Multimedia Streaming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AF3x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94583203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Broadcast Video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76849318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Low Latency Data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AF2x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398862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96060250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</a:t>
                      </a:r>
                      <a:r>
                        <a:rPr lang="en-US" sz="1400" baseline="0" dirty="0" smtClean="0"/>
                        <a:t> Throughput Data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AF1x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AC_BK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AC_BE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0051954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5292847"/>
                  </a:ext>
                </a:extLst>
              </a:tr>
              <a:tr h="2583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Low Priority Data /Background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AC_BK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AC_BK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72904227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685800" y="6172200"/>
            <a:ext cx="70866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differences  between Table R-2 and RFC 8325 highlighted in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red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343400" y="1524000"/>
            <a:ext cx="25146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Latest industry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agreement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cxnSp>
        <p:nvCxnSpPr>
          <p:cNvPr id="10" name="Curved Connector 9"/>
          <p:cNvCxnSpPr>
            <a:stCxn id="8" idx="3"/>
            <a:endCxn id="12" idx="0"/>
          </p:cNvCxnSpPr>
          <p:nvPr/>
        </p:nvCxnSpPr>
        <p:spPr bwMode="auto">
          <a:xfrm>
            <a:off x="6858000" y="1676400"/>
            <a:ext cx="457200" cy="1524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Rectangle 11"/>
          <p:cNvSpPr/>
          <p:nvPr/>
        </p:nvSpPr>
        <p:spPr bwMode="auto">
          <a:xfrm>
            <a:off x="7010400" y="1828800"/>
            <a:ext cx="6096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964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802.11-2016 should be updated with a revised DSCP to 802.11 UP/AC mapping in Table </a:t>
            </a:r>
            <a:r>
              <a:rPr lang="en-AU" dirty="0" smtClean="0"/>
              <a:t>R-2 </a:t>
            </a:r>
            <a:r>
              <a:rPr lang="mr-IN" dirty="0" smtClean="0"/>
              <a:t>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Henry </a:t>
            </a:r>
            <a:r>
              <a:rPr lang="en-US" i="1" smtClean="0"/>
              <a:t>et al</a:t>
            </a:r>
            <a:r>
              <a:rPr lang="en-US" smtClean="0"/>
              <a:t>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75406"/>
              </p:ext>
            </p:extLst>
          </p:nvPr>
        </p:nvGraphicFramePr>
        <p:xfrm>
          <a:off x="685800" y="1752600"/>
          <a:ext cx="7858124" cy="4389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xmlns="" val="3440518214"/>
                    </a:ext>
                  </a:extLst>
                </a:gridCol>
                <a:gridCol w="2217230">
                  <a:extLst>
                    <a:ext uri="{9D8B030D-6E8A-4147-A177-3AD203B41FA5}">
                      <a16:colId xmlns:a16="http://schemas.microsoft.com/office/drawing/2014/main" xmlns="" val="1026632359"/>
                    </a:ext>
                  </a:extLst>
                </a:gridCol>
                <a:gridCol w="1525047">
                  <a:extLst>
                    <a:ext uri="{9D8B030D-6E8A-4147-A177-3AD203B41FA5}">
                      <a16:colId xmlns:a16="http://schemas.microsoft.com/office/drawing/2014/main" xmlns="" val="238268059"/>
                    </a:ext>
                  </a:extLst>
                </a:gridCol>
                <a:gridCol w="1525047">
                  <a:extLst>
                    <a:ext uri="{9D8B030D-6E8A-4147-A177-3AD203B41FA5}">
                      <a16:colId xmlns:a16="http://schemas.microsoft.com/office/drawing/2014/main" xmlns="" val="79289705"/>
                    </a:ext>
                  </a:extLst>
                </a:gridCol>
              </a:tblGrid>
              <a:tr h="33014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Application Class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P</a:t>
                      </a:r>
                      <a:r>
                        <a:rPr lang="en-US" sz="1400" baseline="0" dirty="0" smtClean="0"/>
                        <a:t>er-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H</a:t>
                      </a:r>
                      <a:r>
                        <a:rPr lang="en-US" sz="1400" baseline="0" dirty="0" smtClean="0"/>
                        <a:t>op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sz="1400" baseline="0" dirty="0" err="1" smtClean="0"/>
                        <a:t>ehaviour</a:t>
                      </a:r>
                      <a:r>
                        <a:rPr lang="en-US" sz="1400" baseline="0" dirty="0" smtClean="0"/>
                        <a:t> (PHB)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IEEE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802.11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User Priority</a:t>
                      </a:r>
                    </a:p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Access Category</a:t>
                      </a:r>
                    </a:p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2606829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Network</a:t>
                      </a:r>
                      <a:r>
                        <a:rPr lang="en-US" sz="1400" baseline="0" dirty="0" smtClean="0"/>
                        <a:t> Control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AC_VO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8331212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Telephony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4690979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Signaling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65049686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Multimedia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Conferencing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AF4x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49051720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Real-Time</a:t>
                      </a:r>
                      <a:r>
                        <a:rPr lang="en-US" sz="1400" dirty="0" smtClean="0"/>
                        <a:t> Interactive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AC_VI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3896987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Multimedia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Streaming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AF3x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94583203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Broadcast Video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AC_VI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76849318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Low Latency Data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AF2x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398862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96060250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</a:t>
                      </a:r>
                      <a:r>
                        <a:rPr lang="en-US" sz="1400" baseline="0" dirty="0" smtClean="0"/>
                        <a:t> Throughput Data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AF1x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AC_BE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0051954"/>
                  </a:ext>
                </a:extLst>
              </a:tr>
              <a:tr h="2143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5292847"/>
                  </a:ext>
                </a:extLst>
              </a:tr>
              <a:tr h="2583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Low Priority Data /Background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CS1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AC_BK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72904227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685800" y="6172200"/>
            <a:ext cx="70866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differences  between old and new Table R-2 highlighted in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red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17219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…</a:t>
            </a:r>
            <a:r>
              <a:rPr lang="en-US" dirty="0" smtClean="0"/>
              <a:t> </a:t>
            </a:r>
            <a:r>
              <a:rPr lang="en-AU" dirty="0" smtClean="0"/>
              <a:t>and Table R-2 should be </a:t>
            </a:r>
            <a:r>
              <a:rPr lang="en-US" dirty="0" smtClean="0"/>
              <a:t>left as an informative reference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industry recommendations </a:t>
            </a:r>
            <a:r>
              <a:rPr lang="en-AU" dirty="0" smtClean="0"/>
              <a:t>(in slide 6) are </a:t>
            </a:r>
            <a:r>
              <a:rPr lang="en-AU" dirty="0" smtClean="0"/>
              <a:t>based on a 12-class model</a:t>
            </a:r>
          </a:p>
          <a:p>
            <a:pPr lvl="1"/>
            <a:r>
              <a:rPr lang="en-AU" dirty="0" smtClean="0"/>
              <a:t>However, the recommendations </a:t>
            </a:r>
            <a:r>
              <a:rPr lang="en-AU" dirty="0" smtClean="0"/>
              <a:t>also recognize the importance of flexibility to deal with specific circumstances</a:t>
            </a:r>
          </a:p>
          <a:p>
            <a:pPr lvl="2"/>
            <a:r>
              <a:rPr lang="en-AU" dirty="0" smtClean="0"/>
              <a:t>e.g. Scalpel </a:t>
            </a:r>
            <a:r>
              <a:rPr lang="en-AU" dirty="0" smtClean="0"/>
              <a:t>guiding packets are technically OAM, but </a:t>
            </a:r>
            <a:r>
              <a:rPr lang="en-AU" dirty="0" smtClean="0"/>
              <a:t>the guidance in the recommendations allows them to be implemented in another category, such as Telephony</a:t>
            </a:r>
          </a:p>
          <a:p>
            <a:pPr lvl="1"/>
            <a:r>
              <a:rPr lang="en-AU" dirty="0" smtClean="0"/>
              <a:t>This supports the idea that Table R-2 should be informative (not normative)</a:t>
            </a:r>
            <a:endParaRPr lang="en-AU" dirty="0" smtClean="0"/>
          </a:p>
          <a:p>
            <a:pPr lvl="1"/>
            <a:r>
              <a:rPr lang="en-US" dirty="0" smtClean="0"/>
              <a:t>Additional support for this conclusion is that a similar mapping (for L3 to L2 on a wired medium) in </a:t>
            </a:r>
            <a:r>
              <a:rPr lang="en-US" dirty="0" smtClean="0"/>
              <a:t>IEEE 802.1Q </a:t>
            </a:r>
            <a:r>
              <a:rPr lang="en-US" dirty="0" smtClean="0"/>
              <a:t>Annex </a:t>
            </a:r>
            <a:r>
              <a:rPr lang="en-US" dirty="0" smtClean="0"/>
              <a:t>I is also informative </a:t>
            </a:r>
          </a:p>
          <a:p>
            <a:pPr lvl="1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Henry et al,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901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uggested mapping in </a:t>
            </a:r>
            <a:r>
              <a:rPr lang="en-US" dirty="0" smtClean="0"/>
              <a:t>Table R-2 is consistent with 802.11ak model &amp; can be basis for future discussions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802.1Q-2014 moves UP 2 from BK to EE (</a:t>
            </a:r>
            <a:r>
              <a:rPr lang="en-AU" dirty="0" smtClean="0"/>
              <a:t>Excellent </a:t>
            </a:r>
            <a:r>
              <a:rPr lang="en-AU" dirty="0"/>
              <a:t>Effort, above BE</a:t>
            </a:r>
            <a:r>
              <a:rPr lang="en-AU" dirty="0" smtClean="0"/>
              <a:t>)</a:t>
            </a:r>
          </a:p>
          <a:p>
            <a:pPr lvl="2"/>
            <a:r>
              <a:rPr lang="en-AU" dirty="0" smtClean="0"/>
              <a:t>This </a:t>
            </a:r>
            <a:r>
              <a:rPr lang="en-AU" dirty="0"/>
              <a:t>change aligns with RFC 4594 (one BK category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However</a:t>
            </a:r>
            <a:r>
              <a:rPr lang="en-AU" dirty="0"/>
              <a:t>,</a:t>
            </a:r>
            <a:r>
              <a:rPr lang="en-AU" dirty="0" smtClean="0"/>
              <a:t> </a:t>
            </a:r>
            <a:r>
              <a:rPr lang="en-AU" dirty="0"/>
              <a:t>most switching structures were built without UP2 &gt; </a:t>
            </a:r>
            <a:r>
              <a:rPr lang="en-AU" dirty="0" smtClean="0"/>
              <a:t>EE </a:t>
            </a:r>
            <a:r>
              <a:rPr lang="en-AU" dirty="0"/>
              <a:t>in </a:t>
            </a:r>
            <a:r>
              <a:rPr lang="en-AU" dirty="0" smtClean="0"/>
              <a:t>mind</a:t>
            </a:r>
          </a:p>
          <a:p>
            <a:pPr lvl="2"/>
            <a:r>
              <a:rPr lang="en-AU" dirty="0" smtClean="0"/>
              <a:t>Support </a:t>
            </a:r>
            <a:r>
              <a:rPr lang="en-AU" dirty="0"/>
              <a:t>is </a:t>
            </a:r>
            <a:r>
              <a:rPr lang="en-AU" dirty="0" smtClean="0"/>
              <a:t>limited for UP 2 treated as EE</a:t>
            </a:r>
            <a:endParaRPr lang="en-AU" dirty="0" smtClean="0"/>
          </a:p>
          <a:p>
            <a:pPr lvl="2"/>
            <a:r>
              <a:rPr lang="en-AU" dirty="0" smtClean="0"/>
              <a:t>The </a:t>
            </a:r>
            <a:r>
              <a:rPr lang="en-AU" dirty="0"/>
              <a:t>Industry needs to converge </a:t>
            </a:r>
            <a:r>
              <a:rPr lang="en-AU" dirty="0" smtClean="0"/>
              <a:t>in the future on </a:t>
            </a:r>
            <a:r>
              <a:rPr lang="en-AU" dirty="0"/>
              <a:t>what traffic would fall in </a:t>
            </a:r>
            <a:r>
              <a:rPr lang="en-AU" dirty="0" smtClean="0"/>
              <a:t>the EE category in this </a:t>
            </a:r>
            <a:r>
              <a:rPr lang="en-AU" dirty="0"/>
              <a:t>new model </a:t>
            </a:r>
            <a:r>
              <a:rPr lang="en-AU" dirty="0" smtClean="0"/>
              <a:t>(convergence is not </a:t>
            </a:r>
            <a:r>
              <a:rPr lang="en-AU" dirty="0"/>
              <a:t>there yet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Our </a:t>
            </a:r>
            <a:r>
              <a:rPr lang="en-AU" dirty="0"/>
              <a:t>suggestion is </a:t>
            </a:r>
            <a:r>
              <a:rPr lang="en-AU" dirty="0" smtClean="0"/>
              <a:t>to not use the 802.1Q-2014 EE (UP2) into </a:t>
            </a:r>
            <a:r>
              <a:rPr lang="en-AU" dirty="0"/>
              <a:t>802.11 </a:t>
            </a:r>
            <a:r>
              <a:rPr lang="en-AU" dirty="0" smtClean="0"/>
              <a:t>at this time </a:t>
            </a:r>
          </a:p>
          <a:p>
            <a:pPr lvl="2"/>
            <a:r>
              <a:rPr lang="en-AU" dirty="0" smtClean="0"/>
              <a:t>This suggestion may change once </a:t>
            </a:r>
            <a:r>
              <a:rPr lang="en-AU" dirty="0" smtClean="0"/>
              <a:t>recommendations for L3 are clearly defined</a:t>
            </a:r>
            <a:endParaRPr lang="en-AU" dirty="0" smtClean="0"/>
          </a:p>
          <a:p>
            <a:pPr lvl="2"/>
            <a:r>
              <a:rPr lang="en-AU" dirty="0" smtClean="0"/>
              <a:t>Until </a:t>
            </a:r>
            <a:r>
              <a:rPr lang="en-AU" dirty="0"/>
              <a:t>then UP2 is not used (no need for a second BK </a:t>
            </a:r>
            <a:r>
              <a:rPr lang="en-AU" dirty="0" smtClean="0"/>
              <a:t>queue)</a:t>
            </a:r>
          </a:p>
          <a:p>
            <a:pPr lvl="1"/>
            <a:r>
              <a:rPr lang="en-AU" dirty="0" smtClean="0"/>
              <a:t>Note: both 802.1Q-2014 and 802.11ak define a model for queues, including UP 2; the non-use of EE in Table R-2 is consistent with this model, but does not make use of UP 2</a:t>
            </a:r>
          </a:p>
          <a:p>
            <a:pPr lvl="1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Henry et al,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53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14"/>
          <p:cNvSpPr/>
          <p:nvPr/>
        </p:nvSpPr>
        <p:spPr bwMode="auto">
          <a:xfrm>
            <a:off x="1524000" y="2743200"/>
            <a:ext cx="533400" cy="4572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1524000" y="3886200"/>
            <a:ext cx="533400" cy="4572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1524000" y="5029200"/>
            <a:ext cx="533400" cy="4572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685800" y="2057400"/>
            <a:ext cx="22098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QoS mapping general principle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85800" y="3200400"/>
            <a:ext cx="22098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802.11 QoS mapping situation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85800" y="4343400"/>
            <a:ext cx="22098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800" b="1" dirty="0" smtClean="0">
                <a:latin typeface="+mj-lt"/>
              </a:rPr>
              <a:t>802.11 QoS mapping problem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85800" y="5486400"/>
            <a:ext cx="22098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800" b="1" dirty="0" smtClean="0">
                <a:latin typeface="+mj-lt"/>
              </a:rPr>
              <a:t>802.11 QoS mapping revision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895600" y="2057400"/>
            <a:ext cx="5648324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sz="1800">
                <a:latin typeface="+mj-lt"/>
              </a:rPr>
              <a:t>A mapping is required to map end-to-end QoS intent based on DSCP to a UP suitable for use over 802.11</a:t>
            </a:r>
            <a:endParaRPr lang="en-AU" sz="1800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95600" y="3200400"/>
            <a:ext cx="5648324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sz="1800">
                <a:latin typeface="+mj-lt"/>
              </a:rPr>
              <a:t>802.11-2016 defines an example DSCP to 802.11 UP mapping in 802.11-2016 Annex R</a:t>
            </a:r>
            <a:endParaRPr lang="en-AU" sz="1800" dirty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4343400"/>
            <a:ext cx="5648324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latin typeface="+mj-lt"/>
              </a:rPr>
              <a:t>The mapping in 802.11-2016 Annex R is inconsistent with current specification &amp; practice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895600" y="5486400"/>
            <a:ext cx="5648324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sz="1800">
                <a:latin typeface="+mj-lt"/>
              </a:rPr>
              <a:t>802.11-2016 should be updated with a revised DSCP to 802.11 UP/AC mapping in Table R-2</a:t>
            </a:r>
            <a:endParaRPr lang="en-AU" sz="1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DSCP to UP mapping in 802.11-2016 should be updated to match </a:t>
            </a:r>
            <a:r>
              <a:rPr lang="en-AU" dirty="0"/>
              <a:t>current specification &amp; practice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Henry et al,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696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 mapping is required to map end-to-end QoS intent based on DSCP to a UP suitable for use over 802.11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QoS is an end-to-end </a:t>
            </a:r>
            <a:r>
              <a:rPr lang="en-AU" dirty="0" smtClean="0"/>
              <a:t>concept across an entire multi-hop network</a:t>
            </a:r>
          </a:p>
          <a:p>
            <a:pPr lvl="1"/>
            <a:r>
              <a:rPr lang="en-AU" dirty="0" smtClean="0"/>
              <a:t>DSCP is a commonly </a:t>
            </a:r>
            <a:r>
              <a:rPr lang="en-AU" dirty="0"/>
              <a:t>agreed upon </a:t>
            </a:r>
            <a:r>
              <a:rPr lang="en-AU" dirty="0" smtClean="0"/>
              <a:t>mechanism in IP networks to communicate global </a:t>
            </a:r>
            <a:r>
              <a:rPr lang="en-AU" dirty="0" err="1" smtClean="0"/>
              <a:t>QoS</a:t>
            </a:r>
            <a:r>
              <a:rPr lang="en-AU" dirty="0" smtClean="0"/>
              <a:t> intent for a packet as it traverses a multi-hop network</a:t>
            </a:r>
          </a:p>
          <a:p>
            <a:pPr lvl="2"/>
            <a:r>
              <a:rPr lang="en-AU" dirty="0" smtClean="0"/>
              <a:t>There are 64 QoS labels possible with DSCP</a:t>
            </a:r>
          </a:p>
          <a:p>
            <a:pPr lvl="1"/>
            <a:r>
              <a:rPr lang="en-AU" dirty="0" smtClean="0"/>
              <a:t>802.11 User Priority (UP) is used to represent the QoS intent of a packet when it is transmitted over an 802.11 link</a:t>
            </a:r>
          </a:p>
          <a:p>
            <a:pPr lvl="2"/>
            <a:r>
              <a:rPr lang="en-AU" dirty="0" smtClean="0"/>
              <a:t>There are 8 QoS labels possible with 802.11e UP</a:t>
            </a:r>
          </a:p>
          <a:p>
            <a:pPr lvl="1"/>
            <a:r>
              <a:rPr lang="en-AU" dirty="0" smtClean="0"/>
              <a:t>A mapping is thus required between DSCP and 802.11 UP labels, that translates the end-to-end QoS intent into a suitable 802.11e UP label</a:t>
            </a:r>
          </a:p>
          <a:p>
            <a:pPr lvl="1"/>
            <a:r>
              <a:rPr lang="en-AU" dirty="0" smtClean="0"/>
              <a:t>It is vital that the 802.11 </a:t>
            </a:r>
            <a:r>
              <a:rPr lang="en-AU" dirty="0"/>
              <a:t>UP </a:t>
            </a:r>
            <a:r>
              <a:rPr lang="en-AU" dirty="0" smtClean="0"/>
              <a:t>label should properly represent the end-end QoS intent on the local 802.11 link, and not contradict it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Henry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86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533" y="1727458"/>
            <a:ext cx="5384267" cy="45971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802.11-2016 defines an example DSCP to 802.11 UP mapping in 802.11-2016 Annex R</a:t>
            </a:r>
            <a:endParaRPr lang="en-AU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981200"/>
            <a:ext cx="2971800" cy="4114800"/>
          </a:xfrm>
        </p:spPr>
        <p:txBody>
          <a:bodyPr/>
          <a:lstStyle/>
          <a:p>
            <a:pPr marL="0" indent="0"/>
            <a:r>
              <a:rPr lang="en-AU" sz="1400" i="1" dirty="0"/>
              <a:t>R.3.3 Example of QoS mapping </a:t>
            </a:r>
            <a:r>
              <a:rPr lang="en-AU" sz="1400" i="1" dirty="0" smtClean="0"/>
              <a:t>from </a:t>
            </a:r>
            <a:r>
              <a:rPr lang="en-AU" sz="1400" i="1" dirty="0"/>
              <a:t>different </a:t>
            </a:r>
            <a:r>
              <a:rPr lang="en-AU" sz="1400" i="1" dirty="0" smtClean="0"/>
              <a:t>networks</a:t>
            </a:r>
          </a:p>
          <a:p>
            <a:pPr marL="0" indent="0"/>
            <a:r>
              <a:rPr lang="en-AU" sz="1400" b="0" i="1" dirty="0" smtClean="0"/>
              <a:t>…</a:t>
            </a:r>
          </a:p>
          <a:p>
            <a:pPr marL="0" indent="0"/>
            <a:r>
              <a:rPr lang="en-AU" sz="1400" b="0" i="1" dirty="0" smtClean="0"/>
              <a:t>Table </a:t>
            </a:r>
            <a:r>
              <a:rPr lang="en-AU" sz="1400" b="0" i="1" dirty="0"/>
              <a:t>R-2 (Example Enterprise DSCP to UP/AC mapping) shows an example mapping based on </a:t>
            </a:r>
            <a:r>
              <a:rPr lang="en-AU" sz="1400" b="0" i="1" dirty="0" smtClean="0"/>
              <a:t>application classes </a:t>
            </a:r>
            <a:r>
              <a:rPr lang="en-AU" sz="1400" b="0" i="1" dirty="0"/>
              <a:t>defined in IETF RFC 4594. Mapping between DSCP and UP can be done using Exception fields </a:t>
            </a:r>
            <a:r>
              <a:rPr lang="en-AU" sz="1400" b="0" i="1" dirty="0" smtClean="0"/>
              <a:t>or by </a:t>
            </a:r>
            <a:r>
              <a:rPr lang="en-AU" sz="1400" b="0" i="1" dirty="0"/>
              <a:t>range. The use of DSCP Exception fields will map a DSCP to a UP according to Table R-2 (</a:t>
            </a:r>
            <a:r>
              <a:rPr lang="en-AU" sz="1400" b="0" i="1" dirty="0" smtClean="0"/>
              <a:t>Example Enterprise </a:t>
            </a:r>
            <a:r>
              <a:rPr lang="en-AU" sz="1400" b="0" i="1" dirty="0"/>
              <a:t>DSCP to UP/AC mapping</a:t>
            </a:r>
            <a:r>
              <a:rPr lang="en-AU" sz="1400" b="0" i="1" dirty="0" smtClean="0"/>
              <a:t>)</a:t>
            </a:r>
          </a:p>
          <a:p>
            <a:pPr marL="0" indent="0"/>
            <a:r>
              <a:rPr lang="en-AU" sz="1400" b="0" i="1" dirty="0" smtClean="0"/>
              <a:t>….</a:t>
            </a:r>
            <a:endParaRPr lang="en-AU" sz="14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Henry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757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mapping in 802.11-2016 Annex R is inconsistent with current specification &amp; practice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Industry (in IETF) has spent many years developing consensus for QoS specification &amp; practice …</a:t>
            </a:r>
          </a:p>
          <a:p>
            <a:pPr lvl="1"/>
            <a:r>
              <a:rPr lang="en-AU" dirty="0" smtClean="0"/>
              <a:t>… with </a:t>
            </a:r>
            <a:r>
              <a:rPr lang="en-US" dirty="0"/>
              <a:t>RFC 8325 representing current </a:t>
            </a:r>
            <a:r>
              <a:rPr lang="en-US" dirty="0" smtClean="0"/>
              <a:t>“common ground” </a:t>
            </a:r>
            <a:r>
              <a:rPr lang="en-US" dirty="0"/>
              <a:t>with respect to </a:t>
            </a:r>
            <a:r>
              <a:rPr lang="en-US" dirty="0" smtClean="0"/>
              <a:t>DSCP to UP mappings </a:t>
            </a:r>
            <a:r>
              <a:rPr lang="en-US" dirty="0"/>
              <a:t>for </a:t>
            </a:r>
            <a:r>
              <a:rPr lang="en-US" dirty="0" smtClean="0"/>
              <a:t>Wi-Fi</a:t>
            </a:r>
          </a:p>
          <a:p>
            <a:pPr lvl="1"/>
            <a:r>
              <a:rPr lang="en-AU" dirty="0" smtClean="0"/>
              <a:t>The mapping in 802.11-2016 Table R-2 has diverged from the consensus </a:t>
            </a:r>
            <a:r>
              <a:rPr lang="en-AU" dirty="0"/>
              <a:t>for QoS specification and practice</a:t>
            </a:r>
            <a:r>
              <a:rPr lang="en-AU" dirty="0" smtClean="0"/>
              <a:t> in recent years</a:t>
            </a:r>
          </a:p>
          <a:p>
            <a:pPr lvl="2"/>
            <a:r>
              <a:rPr lang="en-AU" dirty="0" smtClean="0"/>
              <a:t>“Application Class” naming in Table R-2 contradicts the commonly accepted industry classifications defined by RFC 4594</a:t>
            </a:r>
          </a:p>
          <a:p>
            <a:pPr lvl="2"/>
            <a:r>
              <a:rPr lang="en-AU" dirty="0" smtClean="0"/>
              <a:t>The mapping from DSCP to 802.11 UP and AC in Table R-2 contradicts the latest industry agreement documented in RFC 8325</a:t>
            </a:r>
          </a:p>
          <a:p>
            <a:pPr lvl="1"/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Henry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952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 smtClean="0"/>
              <a:t>Industry (in the IETF) has spent many years developing consensus for QoS specification &amp;  practice 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/>
          <a:p>
            <a:pPr marL="1588" lvl="1" indent="0">
              <a:buNone/>
            </a:pPr>
            <a:r>
              <a:rPr lang="en-US" sz="1600" b="1" dirty="0" smtClean="0"/>
              <a:t>Some relevant IETF RFCs include:</a:t>
            </a:r>
          </a:p>
          <a:p>
            <a:pPr lvl="1"/>
            <a:r>
              <a:rPr lang="en-US" sz="1600" dirty="0" smtClean="0"/>
              <a:t>RFC 2474 - Definition of the differentiated services field (DS field) in the IPv4 and IPv6 headers</a:t>
            </a:r>
          </a:p>
          <a:p>
            <a:pPr lvl="1"/>
            <a:r>
              <a:rPr lang="en-US" sz="1600" dirty="0" smtClean="0"/>
              <a:t>RFC 2475 -  An architecture for differentiated services</a:t>
            </a:r>
          </a:p>
          <a:p>
            <a:pPr lvl="1"/>
            <a:r>
              <a:rPr lang="en-US" sz="1600" dirty="0" smtClean="0"/>
              <a:t>RFC 2597 - Assured forwarding PHB group</a:t>
            </a:r>
          </a:p>
          <a:p>
            <a:pPr lvl="1"/>
            <a:r>
              <a:rPr lang="en-US" sz="1600" dirty="0" smtClean="0"/>
              <a:t>RFC 2983 - Differentiated services and tunnels</a:t>
            </a:r>
          </a:p>
          <a:p>
            <a:pPr lvl="1"/>
            <a:r>
              <a:rPr lang="en-US" sz="1600" dirty="0" smtClean="0"/>
              <a:t>RFC 3086 - Definition of differentiated services per domain behaviors and rules for their specification</a:t>
            </a:r>
          </a:p>
          <a:p>
            <a:pPr lvl="1"/>
            <a:r>
              <a:rPr lang="en-US" sz="1600" dirty="0"/>
              <a:t>RFC 3140 - Per hop behavior identification codes </a:t>
            </a:r>
            <a:r>
              <a:rPr lang="en-US" sz="1600" dirty="0" smtClean="0"/>
              <a:t>(obsoletes </a:t>
            </a:r>
            <a:r>
              <a:rPr lang="en-US" sz="1600" dirty="0"/>
              <a:t>RFC 2836)</a:t>
            </a:r>
          </a:p>
          <a:p>
            <a:pPr lvl="1"/>
            <a:endParaRPr lang="en-US" sz="1600" dirty="0" smtClean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/>
          <a:p>
            <a:endParaRPr lang="en-US" sz="1600" dirty="0" smtClean="0"/>
          </a:p>
          <a:p>
            <a:pPr lvl="1"/>
            <a:r>
              <a:rPr lang="en-US" sz="1600" dirty="0" smtClean="0"/>
              <a:t>RFC </a:t>
            </a:r>
            <a:r>
              <a:rPr lang="en-US" sz="1600" dirty="0"/>
              <a:t>3246 - An expedited forwarding PHB </a:t>
            </a:r>
            <a:r>
              <a:rPr lang="en-US" sz="1600" dirty="0" smtClean="0"/>
              <a:t>(obsoletes </a:t>
            </a:r>
            <a:r>
              <a:rPr lang="en-US" sz="1600" dirty="0"/>
              <a:t>RFC 2598)</a:t>
            </a:r>
          </a:p>
          <a:p>
            <a:pPr lvl="1"/>
            <a:r>
              <a:rPr lang="en-US" sz="1600" dirty="0"/>
              <a:t>RFC 3247 - Supplemental information for the new definition of the EF PHB (expedited forwarding per-hop behavior)</a:t>
            </a:r>
          </a:p>
          <a:p>
            <a:pPr lvl="1"/>
            <a:r>
              <a:rPr lang="en-US" sz="1600" dirty="0"/>
              <a:t>RFC 3260 - New Terminology and Clarifications for </a:t>
            </a:r>
            <a:r>
              <a:rPr lang="en-US" sz="1600" dirty="0" err="1"/>
              <a:t>Diffserv</a:t>
            </a:r>
            <a:r>
              <a:rPr lang="en-US" sz="1600" dirty="0"/>
              <a:t> (updates RFC 2474, RFC 2475 and RFC </a:t>
            </a:r>
            <a:r>
              <a:rPr lang="en-US" sz="1600" dirty="0" smtClean="0"/>
              <a:t>2597)</a:t>
            </a:r>
            <a:endParaRPr lang="en-US" sz="1600" dirty="0"/>
          </a:p>
          <a:p>
            <a:pPr lvl="1"/>
            <a:r>
              <a:rPr lang="en-US" sz="1600" dirty="0"/>
              <a:t>RFC 4594 - Configuration Guidelines for </a:t>
            </a:r>
            <a:r>
              <a:rPr lang="en-US" sz="1600" dirty="0" err="1"/>
              <a:t>DiffServ</a:t>
            </a:r>
            <a:r>
              <a:rPr lang="en-US" sz="1600" dirty="0"/>
              <a:t> Service Classes</a:t>
            </a:r>
          </a:p>
          <a:p>
            <a:pPr lvl="1"/>
            <a:r>
              <a:rPr lang="en-US" sz="1600" dirty="0"/>
              <a:t>RFC 5865 - A differentiated services code point (DSCP) for capacity-admitted traffic (updates RFC 4542 &amp; RFC 4594</a:t>
            </a:r>
            <a:r>
              <a:rPr lang="en-US" sz="1600" dirty="0" smtClean="0"/>
              <a:t>)</a:t>
            </a:r>
          </a:p>
          <a:p>
            <a:endParaRPr lang="en-AU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Henry et al,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00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mr-IN" dirty="0" smtClean="0"/>
              <a:t>…</a:t>
            </a:r>
            <a:r>
              <a:rPr lang="en-US" dirty="0" smtClean="0"/>
              <a:t> with RFC 4594 detailing the core common ground with respect to traffic type definition </a:t>
            </a:r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Henry et al,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1"/>
            <a:r>
              <a:rPr lang="en-AU" dirty="0" smtClean="0"/>
              <a:t>RFC 4594 uses a 12 class model:</a:t>
            </a:r>
          </a:p>
          <a:p>
            <a:pPr lvl="2"/>
            <a:r>
              <a:rPr lang="en-AU" i="1" dirty="0"/>
              <a:t>“Traffic flowing in a network can be classified in many different ways. We have chosen to divide it into two groupings, network control and user/subscriber traffic. </a:t>
            </a:r>
            <a:r>
              <a:rPr lang="en-AU" i="1" dirty="0" smtClean="0"/>
              <a:t>[</a:t>
            </a:r>
            <a:r>
              <a:rPr lang="mr-IN" i="1" dirty="0" smtClean="0"/>
              <a:t>…</a:t>
            </a:r>
            <a:r>
              <a:rPr lang="en-US" i="1" dirty="0" smtClean="0"/>
              <a:t>]</a:t>
            </a:r>
            <a:r>
              <a:rPr lang="en-AU" i="1" dirty="0" smtClean="0"/>
              <a:t> </a:t>
            </a:r>
            <a:r>
              <a:rPr lang="en-AU" i="1" dirty="0"/>
              <a:t>The network control traffic group can further be divided into two service </a:t>
            </a:r>
            <a:r>
              <a:rPr lang="en-AU" i="1" dirty="0" smtClean="0"/>
              <a:t>classes. [</a:t>
            </a:r>
            <a:r>
              <a:rPr lang="mr-IN" i="1" dirty="0" smtClean="0"/>
              <a:t>…</a:t>
            </a:r>
            <a:r>
              <a:rPr lang="en-US" i="1" dirty="0"/>
              <a:t>] The user/subscriber traffic group is broken down into ten service classes to provide service differentiation for all the different types of </a:t>
            </a:r>
            <a:r>
              <a:rPr lang="en-US" i="1" dirty="0" smtClean="0"/>
              <a:t>applications/services.” [RFC 4594 section 2.1]</a:t>
            </a:r>
            <a:endParaRPr lang="en-AU" i="1" dirty="0" smtClean="0"/>
          </a:p>
          <a:p>
            <a:pPr lvl="1"/>
            <a:r>
              <a:rPr lang="en-US" dirty="0" smtClean="0"/>
              <a:t>We recommend following the same classification and the same category naming convention, knowing that not all traffic types are included in a class name</a:t>
            </a:r>
          </a:p>
          <a:p>
            <a:pPr lvl="2"/>
            <a:r>
              <a:rPr lang="en-US" dirty="0"/>
              <a:t>e.g. “</a:t>
            </a:r>
            <a:r>
              <a:rPr lang="en-US" b="1" dirty="0"/>
              <a:t>Real-Time Interactive </a:t>
            </a:r>
            <a:r>
              <a:rPr lang="en-US" dirty="0"/>
              <a:t>service class is intended for interactive variable rate inelastic applications that require low jitter and loss and very low delay, such as </a:t>
            </a:r>
            <a:r>
              <a:rPr lang="en-US" i="1" dirty="0"/>
              <a:t>interactive gaming applications </a:t>
            </a:r>
            <a:r>
              <a:rPr lang="en-US" dirty="0"/>
              <a:t>that use RTP/UDP streams for game control commands, and </a:t>
            </a:r>
            <a:r>
              <a:rPr lang="en-US" i="1" dirty="0"/>
              <a:t>video conferencing </a:t>
            </a:r>
            <a:r>
              <a:rPr lang="en-US" dirty="0"/>
              <a:t>applications that do not have the ability to change encoding rates or to mark packets with different importance indications</a:t>
            </a:r>
            <a:r>
              <a:rPr lang="en-US" dirty="0" smtClean="0"/>
              <a:t>.” [RFC 4594 section 2.1]</a:t>
            </a:r>
            <a:endParaRPr lang="en-AU" dirty="0" smtClean="0"/>
          </a:p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20595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and with </a:t>
            </a:r>
            <a:r>
              <a:rPr lang="en-US" dirty="0" smtClean="0"/>
              <a:t>RFC 8325 representing current common ground with respect to mappings for Wi-Fi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Not all vendors apply the IETF recommendations for DSCP to traffic-class marking …</a:t>
            </a:r>
          </a:p>
          <a:p>
            <a:pPr lvl="2"/>
            <a:r>
              <a:rPr lang="en-AU" dirty="0" smtClean="0"/>
              <a:t>e.g., Microsoft suggests DSCP 40 for Voice</a:t>
            </a:r>
          </a:p>
          <a:p>
            <a:pPr lvl="2"/>
            <a:r>
              <a:rPr lang="en-AU" dirty="0" smtClean="0"/>
              <a:t>e.g., Cisco recommends CS3 for Signalling </a:t>
            </a:r>
          </a:p>
          <a:p>
            <a:pPr lvl="2"/>
            <a:r>
              <a:rPr lang="en-AU" dirty="0" smtClean="0"/>
              <a:t>etc.</a:t>
            </a:r>
          </a:p>
          <a:p>
            <a:pPr lvl="1"/>
            <a:r>
              <a:rPr lang="en-AU" dirty="0" smtClean="0"/>
              <a:t>… and as traffic mixes change, so do marking recommendations </a:t>
            </a:r>
          </a:p>
          <a:p>
            <a:pPr lvl="2"/>
            <a:r>
              <a:rPr lang="en-AU" dirty="0" smtClean="0"/>
              <a:t>Even at Layer 2, recommendations are evolving</a:t>
            </a:r>
          </a:p>
          <a:p>
            <a:pPr lvl="3"/>
            <a:r>
              <a:rPr lang="en-AU" dirty="0" smtClean="0"/>
              <a:t>e.g.,  UP 2 is not considered as best for BK anymore</a:t>
            </a:r>
          </a:p>
          <a:p>
            <a:pPr lvl="1"/>
            <a:r>
              <a:rPr lang="en-AU" dirty="0" smtClean="0"/>
              <a:t>However, </a:t>
            </a:r>
            <a:r>
              <a:rPr lang="en-US" dirty="0"/>
              <a:t>RFC 8325 represents </a:t>
            </a:r>
            <a:r>
              <a:rPr lang="en-US" dirty="0" smtClean="0"/>
              <a:t>the current common </a:t>
            </a:r>
            <a:r>
              <a:rPr lang="en-US" dirty="0"/>
              <a:t>ground </a:t>
            </a:r>
            <a:r>
              <a:rPr lang="en-AU" dirty="0"/>
              <a:t>for marking </a:t>
            </a:r>
            <a:r>
              <a:rPr lang="en-US" dirty="0" smtClean="0"/>
              <a:t>in </a:t>
            </a:r>
            <a:r>
              <a:rPr lang="en-US" dirty="0"/>
              <a:t>context of </a:t>
            </a:r>
            <a:r>
              <a:rPr lang="en-US" dirty="0" smtClean="0"/>
              <a:t>Wi-Fi</a:t>
            </a:r>
            <a:endParaRPr lang="en-AU" dirty="0" smtClean="0"/>
          </a:p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Henry et al,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19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58124" cy="1066800"/>
          </a:xfrm>
        </p:spPr>
        <p:txBody>
          <a:bodyPr/>
          <a:lstStyle/>
          <a:p>
            <a:r>
              <a:rPr lang="en-AU" dirty="0"/>
              <a:t>“Application Class” naming in </a:t>
            </a:r>
            <a:r>
              <a:rPr lang="en-AU" dirty="0" smtClean="0"/>
              <a:t>802.11-2016 Table </a:t>
            </a:r>
            <a:r>
              <a:rPr lang="en-AU" dirty="0"/>
              <a:t>R-2 contradicts the commonly accepted </a:t>
            </a:r>
            <a:r>
              <a:rPr lang="en-AU" dirty="0" smtClean="0"/>
              <a:t>classifications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Henry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460780"/>
              </p:ext>
            </p:extLst>
          </p:nvPr>
        </p:nvGraphicFramePr>
        <p:xfrm>
          <a:off x="685799" y="1647344"/>
          <a:ext cx="7858125" cy="437245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19375">
                  <a:extLst>
                    <a:ext uri="{9D8B030D-6E8A-4147-A177-3AD203B41FA5}">
                      <a16:colId xmlns:a16="http://schemas.microsoft.com/office/drawing/2014/main" xmlns="" val="1578653580"/>
                    </a:ext>
                  </a:extLst>
                </a:gridCol>
                <a:gridCol w="2619375">
                  <a:extLst>
                    <a:ext uri="{9D8B030D-6E8A-4147-A177-3AD203B41FA5}">
                      <a16:colId xmlns:a16="http://schemas.microsoft.com/office/drawing/2014/main" xmlns="" val="4057821238"/>
                    </a:ext>
                  </a:extLst>
                </a:gridCol>
                <a:gridCol w="2619375">
                  <a:extLst>
                    <a:ext uri="{9D8B030D-6E8A-4147-A177-3AD203B41FA5}">
                      <a16:colId xmlns:a16="http://schemas.microsoft.com/office/drawing/2014/main" xmlns="" val="813531592"/>
                    </a:ext>
                  </a:extLst>
                </a:gridCol>
              </a:tblGrid>
              <a:tr h="30831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Table</a:t>
                      </a:r>
                      <a:r>
                        <a:rPr lang="en-US" sz="1400" baseline="0" dirty="0" smtClean="0"/>
                        <a:t> R-2 classification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(in priority order)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RFC 4594 classification</a:t>
                      </a:r>
                      <a:r>
                        <a:rPr lang="en-AU" sz="1400" baseline="0" dirty="0" smtClean="0"/>
                        <a:t/>
                      </a:r>
                      <a:br>
                        <a:rPr lang="en-AU" sz="1400" baseline="0" dirty="0" smtClean="0"/>
                      </a:br>
                      <a:r>
                        <a:rPr lang="en-AU" sz="1400" baseline="0" dirty="0" smtClean="0"/>
                        <a:t>(in </a:t>
                      </a:r>
                      <a:r>
                        <a:rPr lang="en-US" sz="1400" baseline="0" dirty="0" smtClean="0"/>
                        <a:t>priority </a:t>
                      </a:r>
                      <a:r>
                        <a:rPr lang="en-AU" sz="1400" baseline="0" dirty="0" smtClean="0"/>
                        <a:t>order)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360563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Network</a:t>
                      </a:r>
                      <a:r>
                        <a:rPr lang="en-US" sz="1400" baseline="0" dirty="0" smtClean="0"/>
                        <a:t> Control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Network</a:t>
                      </a:r>
                      <a:r>
                        <a:rPr lang="en-US" sz="1400" baseline="0" dirty="0" smtClean="0"/>
                        <a:t> Control</a:t>
                      </a:r>
                      <a:endParaRPr lang="en-US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41488212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Telephony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Telephony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6592585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RT</a:t>
                      </a:r>
                      <a:r>
                        <a:rPr lang="en-US" sz="1400" dirty="0" smtClean="0"/>
                        <a:t> Interactive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Signaling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09864855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Multimedia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Conference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Multimedia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Conferencing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167467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Signaling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Real-Time</a:t>
                      </a:r>
                      <a:r>
                        <a:rPr lang="en-US" sz="1400" dirty="0" smtClean="0"/>
                        <a:t> Interactive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2154625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Broadcast</a:t>
                      </a:r>
                      <a:r>
                        <a:rPr lang="en-US" sz="1400" baseline="0" dirty="0" smtClean="0"/>
                        <a:t> Video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Multimedia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Streaming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2080499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Multimedia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Stream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Broadcast Video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4737648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Low Latency Data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Low Latency Data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69340052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 Throughput Data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OAM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01235839"/>
                  </a:ext>
                </a:extLst>
              </a:tr>
              <a:tr h="30831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OAM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</a:t>
                      </a:r>
                      <a:r>
                        <a:rPr lang="en-US" sz="1400" baseline="0" dirty="0" smtClean="0"/>
                        <a:t> Throughput Data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0109886"/>
                  </a:ext>
                </a:extLst>
              </a:tr>
              <a:tr h="3855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Standard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6485614"/>
                  </a:ext>
                </a:extLst>
              </a:tr>
              <a:tr h="3855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Low Priority/Background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Low Priority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Data</a:t>
                      </a:r>
                      <a:r>
                        <a:rPr lang="en-US" sz="1400" dirty="0" smtClean="0"/>
                        <a:t> /Background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4664525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3352800" y="2304569"/>
            <a:ext cx="2514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3352800" y="2609369"/>
            <a:ext cx="2514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3352800" y="2914169"/>
            <a:ext cx="2514600" cy="6096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3352800" y="3218969"/>
            <a:ext cx="2514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3352800" y="2914169"/>
            <a:ext cx="2514600" cy="6096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3352800" y="3828569"/>
            <a:ext cx="251460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3368040" y="3828569"/>
            <a:ext cx="249936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3352800" y="4438169"/>
            <a:ext cx="2514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3352800" y="4742969"/>
            <a:ext cx="251460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3352800" y="4742969"/>
            <a:ext cx="251460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3352800" y="5428769"/>
            <a:ext cx="2514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3352800" y="5809769"/>
            <a:ext cx="2514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1" name="Rectangle 30"/>
          <p:cNvSpPr/>
          <p:nvPr/>
        </p:nvSpPr>
        <p:spPr bwMode="auto">
          <a:xfrm>
            <a:off x="685799" y="6096000"/>
            <a:ext cx="7858125" cy="36940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naming &amp; priority order differences shown in 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red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61628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1620</Words>
  <Application>Microsoft Macintosh PowerPoint</Application>
  <PresentationFormat>On-screen Show (4:3)</PresentationFormat>
  <Paragraphs>284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Times New Roman</vt:lpstr>
      <vt:lpstr>Arial</vt:lpstr>
      <vt:lpstr>802-11-Submission</vt:lpstr>
      <vt:lpstr>QoS mapping comment for 802.11md Letter Ballot</vt:lpstr>
      <vt:lpstr>The DSCP to UP mapping in 802.11-2016 should be updated to match current specification &amp; practice</vt:lpstr>
      <vt:lpstr>A mapping is required to map end-to-end QoS intent based on DSCP to a UP suitable for use over 802.11</vt:lpstr>
      <vt:lpstr>802.11-2016 defines an example DSCP to 802.11 UP mapping in 802.11-2016 Annex R</vt:lpstr>
      <vt:lpstr>The mapping in 802.11-2016 Annex R is inconsistent with current specification &amp; practice</vt:lpstr>
      <vt:lpstr>Industry (in the IETF) has spent many years developing consensus for QoS specification &amp;  practice …</vt:lpstr>
      <vt:lpstr>… with RFC 4594 detailing the core common ground with respect to traffic type definition …</vt:lpstr>
      <vt:lpstr>… and with RFC 8325 representing current common ground with respect to mappings for Wi-Fi</vt:lpstr>
      <vt:lpstr>“Application Class” naming in 802.11-2016 Table R-2 contradicts the commonly accepted classifications </vt:lpstr>
      <vt:lpstr>The DSCP to 802.11 UP and AC mapping in 802.11-2016 Table R-2 contradicts the latest industry agreement </vt:lpstr>
      <vt:lpstr>802.11-2016 should be updated with a revised DSCP to 802.11 UP/AC mapping in Table R-2 …</vt:lpstr>
      <vt:lpstr>… and Table R-2 should be left as an informative reference</vt:lpstr>
      <vt:lpstr>Suggested mapping in Table R-2 is consistent with 802.11ak model &amp; can be basis for future discussions</vt:lpstr>
    </vt:vector>
  </TitlesOfParts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2018-04-12T01:47:32Z</dcterms:modified>
</cp:coreProperties>
</file>