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Default Extension="doc" ContentType="application/msword"/>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2" r:id="rId4"/>
    <p:sldId id="268" r:id="rId5"/>
    <p:sldId id="265" r:id="rId6"/>
    <p:sldId id="269" r:id="rId7"/>
    <p:sldId id="275" r:id="rId8"/>
    <p:sldId id="286" r:id="rId9"/>
    <p:sldId id="271" r:id="rId10"/>
    <p:sldId id="273" r:id="rId11"/>
    <p:sldId id="303" r:id="rId12"/>
    <p:sldId id="267" r:id="rId13"/>
    <p:sldId id="304" r:id="rId14"/>
    <p:sldId id="305" r:id="rId15"/>
    <p:sldId id="306" r:id="rId16"/>
    <p:sldId id="307" r:id="rId17"/>
    <p:sldId id="308" r:id="rId18"/>
    <p:sldId id="309" r:id="rId19"/>
    <p:sldId id="287" r:id="rId20"/>
    <p:sldId id="290" r:id="rId21"/>
    <p:sldId id="302" r:id="rId22"/>
    <p:sldId id="291" r:id="rId23"/>
    <p:sldId id="298" r:id="rId24"/>
    <p:sldId id="292" r:id="rId25"/>
    <p:sldId id="300" r:id="rId26"/>
    <p:sldId id="299" r:id="rId27"/>
    <p:sldId id="293" r:id="rId28"/>
    <p:sldId id="288" r:id="rId29"/>
    <p:sldId id="294" r:id="rId30"/>
    <p:sldId id="263" r:id="rId31"/>
    <p:sldId id="296" r:id="rId32"/>
    <p:sldId id="297" r:id="rId33"/>
    <p:sldId id="295" r:id="rId34"/>
    <p:sldId id="301"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 uri="{2D200454-40CA-4A62-9FC3-DE9A4176ACB9}">
      <p15:notes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014" autoAdjust="0"/>
    <p:restoredTop sz="94660"/>
  </p:normalViewPr>
  <p:slideViewPr>
    <p:cSldViewPr>
      <p:cViewPr varScale="1">
        <p:scale>
          <a:sx n="117" d="100"/>
          <a:sy n="117" d="100"/>
        </p:scale>
        <p:origin x="-42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smtClean="0"/>
              <a:t>doc.: IEEE 802.11-18/0316r1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smtClean="0"/>
              <a:t>March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smtClean="0"/>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doc.: IEEE 802.11-18/0316r1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March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smtClean="0"/>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normAutofit/>
          </a:bodyPr>
          <a:lstStyle/>
          <a:p>
            <a:r>
              <a:rPr lang="en-US" dirty="0" smtClean="0"/>
              <a:t>It is impossible to</a:t>
            </a:r>
            <a:r>
              <a:rPr lang="en-US" baseline="0" dirty="0" smtClean="0"/>
              <a:t> find a “green / yellow” slot for all time zones.</a:t>
            </a:r>
            <a:endParaRPr lang="en-US" dirty="0"/>
          </a:p>
        </p:txBody>
      </p:sp>
      <p:sp>
        <p:nvSpPr>
          <p:cNvPr id="4" name="Kopfzeilenplatzhalter 3"/>
          <p:cNvSpPr>
            <a:spLocks noGrp="1"/>
          </p:cNvSpPr>
          <p:nvPr>
            <p:ph type="hdr" idx="10"/>
          </p:nvPr>
        </p:nvSpPr>
        <p:spPr/>
        <p:txBody>
          <a:bodyPr/>
          <a:lstStyle/>
          <a:p>
            <a:r>
              <a:rPr lang="de-DE" smtClean="0"/>
              <a:t>doc.: IEEE 802.11-18/0316r1</a:t>
            </a:r>
            <a:endParaRPr lang="en-US"/>
          </a:p>
        </p:txBody>
      </p:sp>
      <p:sp>
        <p:nvSpPr>
          <p:cNvPr id="5" name="Datumsplatzhalter 4"/>
          <p:cNvSpPr>
            <a:spLocks noGrp="1"/>
          </p:cNvSpPr>
          <p:nvPr>
            <p:ph type="dt" idx="11"/>
          </p:nvPr>
        </p:nvSpPr>
        <p:spPr/>
        <p:txBody>
          <a:bodyPr/>
          <a:lstStyle/>
          <a:p>
            <a:r>
              <a:rPr lang="de-DE" smtClean="0"/>
              <a:t>March 2018</a:t>
            </a:r>
            <a:endParaRPr lang="en-US"/>
          </a:p>
        </p:txBody>
      </p:sp>
      <p:sp>
        <p:nvSpPr>
          <p:cNvPr id="6" name="Fußzeilenplatzhalter 5"/>
          <p:cNvSpPr>
            <a:spLocks noGrp="1"/>
          </p:cNvSpPr>
          <p:nvPr>
            <p:ph type="ftr" idx="12"/>
          </p:nvPr>
        </p:nvSpPr>
        <p:spPr/>
        <p:txBody>
          <a:bodyPr/>
          <a:lstStyle/>
          <a:p>
            <a:r>
              <a:rPr lang="de-DE" smtClean="0"/>
              <a:t>Marc Emmelmann (Koden-TI)</a:t>
            </a:r>
            <a:endParaRPr lang="en-US"/>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de-DE" smtClean="0"/>
              <a:t>March 2018</a:t>
            </a:r>
            <a:endParaRPr lang="en-GB"/>
          </a:p>
        </p:txBody>
      </p:sp>
      <p:sp>
        <p:nvSpPr>
          <p:cNvPr id="6" name="Footer Placeholder 5"/>
          <p:cNvSpPr>
            <a:spLocks noGrp="1"/>
          </p:cNvSpPr>
          <p:nvPr>
            <p:ph type="ftr" idx="11"/>
          </p:nvPr>
        </p:nvSpPr>
        <p:spPr/>
        <p:txBody>
          <a:bodyPr/>
          <a:lstStyle>
            <a:lvl1pPr>
              <a:defRPr/>
            </a:lvl1pPr>
          </a:lstStyle>
          <a:p>
            <a:r>
              <a:rPr lang="de-DE" smtClean="0"/>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de-DE" smtClean="0"/>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smtClean="0"/>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March 2018</a:t>
            </a:r>
            <a:endParaRPr lang="en-GB"/>
          </a:p>
        </p:txBody>
      </p:sp>
      <p:sp>
        <p:nvSpPr>
          <p:cNvPr id="4" name="Footer Placeholder 3"/>
          <p:cNvSpPr>
            <a:spLocks noGrp="1"/>
          </p:cNvSpPr>
          <p:nvPr>
            <p:ph type="ftr" idx="11"/>
          </p:nvPr>
        </p:nvSpPr>
        <p:spPr/>
        <p:txBody>
          <a:bodyPr/>
          <a:lstStyle>
            <a:lvl1pPr>
              <a:defRPr/>
            </a:lvl1pPr>
          </a:lstStyle>
          <a:p>
            <a:r>
              <a:rPr lang="de-DE" smtClean="0"/>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March 2018</a:t>
            </a:r>
            <a:endParaRPr lang="en-GB"/>
          </a:p>
        </p:txBody>
      </p:sp>
      <p:sp>
        <p:nvSpPr>
          <p:cNvPr id="3" name="Footer Placeholder 2"/>
          <p:cNvSpPr>
            <a:spLocks noGrp="1"/>
          </p:cNvSpPr>
          <p:nvPr>
            <p:ph type="ftr" idx="11"/>
          </p:nvPr>
        </p:nvSpPr>
        <p:spPr/>
        <p:txBody>
          <a:bodyPr/>
          <a:lstStyle>
            <a:lvl1pPr>
              <a:defRPr/>
            </a:lvl1pPr>
          </a:lstStyle>
          <a:p>
            <a:r>
              <a:rPr lang="de-DE" smtClean="0"/>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802.11-18/0316r2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develop/policies/antitrus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mailto:patcom@ieee.org"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23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4" Type="http://schemas.openxmlformats.org/officeDocument/2006/relationships/hyperlink" Target="http://www.ieee.org/web/membership/ethics/code_ethics.html" TargetMode="External"/><Relationship Id="rId5"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Chair’s Meeting Slides BCS TIG/SG</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2018-03-07</a:t>
            </a:r>
            <a:endParaRPr lang="en-GB" sz="2000" b="0" dirty="0"/>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p:oleObj spid="_x0000_s3076" name="Dokument" r:id="rId4" imgW="8255000" imgH="2514600"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Announcements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smtClean="0"/>
              <a:t>Review Patent Policy &amp; Call for Essential Patents</a:t>
            </a:r>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Participants have a duty to inform the IEEE</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smtClean="0">
                <a:ea typeface="Calibri" pitchFamily="-111" charset="0"/>
                <a:cs typeface="Calibri" pitchFamily="-111" charset="0"/>
              </a:rPr>
              <a:t>Participants </a:t>
            </a:r>
            <a:r>
              <a:rPr lang="en-US" b="1" u="sng" dirty="0" smtClean="0">
                <a:ea typeface="Calibri" pitchFamily="-111" charset="0"/>
                <a:cs typeface="Calibri" pitchFamily="-111" charset="0"/>
              </a:rPr>
              <a:t>shall</a:t>
            </a:r>
            <a:r>
              <a:rPr lang="en-US" b="1" dirty="0" smtClean="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smtClean="0">
              <a:ea typeface="Calibri" pitchFamily="-111" charset="0"/>
              <a:cs typeface="Calibri" pitchFamily="-111" charset="0"/>
            </a:endParaRPr>
          </a:p>
          <a:p>
            <a:pPr lvl="1">
              <a:spcBef>
                <a:spcPct val="20000"/>
              </a:spcBef>
              <a:buSzPct val="150000"/>
              <a:buFont typeface="Arial" pitchFamily="-111" charset="0"/>
              <a:buChar char="•"/>
            </a:pPr>
            <a:r>
              <a:rPr lang="en-US" b="1" dirty="0" smtClean="0">
                <a:ea typeface="Calibri" pitchFamily="-111" charset="0"/>
                <a:cs typeface="Calibri" pitchFamily="-111" charset="0"/>
              </a:rPr>
              <a:t>Participants </a:t>
            </a:r>
            <a:r>
              <a:rPr lang="en-US" b="1" u="sng" dirty="0" smtClean="0">
                <a:ea typeface="Calibri" pitchFamily="-111" charset="0"/>
                <a:cs typeface="Calibri" pitchFamily="-111" charset="0"/>
              </a:rPr>
              <a:t>should </a:t>
            </a:r>
            <a:r>
              <a:rPr lang="en-US" b="1" dirty="0" smtClean="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smtClean="0">
              <a:ea typeface="Calibri" pitchFamily="-111" charset="0"/>
              <a:cs typeface="Calibri" pitchFamily="-111" charset="0"/>
            </a:endParaRPr>
          </a:p>
          <a:p>
            <a:pPr lvl="1" algn="ctr">
              <a:spcBef>
                <a:spcPct val="20000"/>
              </a:spcBef>
            </a:pPr>
            <a:r>
              <a:rPr lang="en-US" sz="2800" b="1" dirty="0" smtClean="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smtClean="0">
                <a:ea typeface="Calibri" pitchFamily="-111" charset="0"/>
                <a:cs typeface="Calibri" pitchFamily="-111" charset="0"/>
              </a:rPr>
              <a:t>Cause an LOA to be submitted to the IEEE-SA (</a:t>
            </a:r>
            <a:r>
              <a:rPr lang="en-US" sz="2000" dirty="0" err="1" smtClean="0">
                <a:ea typeface="Calibri" pitchFamily="-111" charset="0"/>
                <a:cs typeface="Calibri" pitchFamily="-111" charset="0"/>
              </a:rPr>
              <a:t>patcom@ieee.org</a:t>
            </a:r>
            <a:r>
              <a:rPr lang="en-US" sz="2000" dirty="0" smtClean="0">
                <a:ea typeface="Calibri" pitchFamily="-111" charset="0"/>
                <a:cs typeface="Calibri" pitchFamily="-111" charset="0"/>
              </a:rPr>
              <a:t>); or</a:t>
            </a:r>
          </a:p>
          <a:p>
            <a:pPr>
              <a:spcBef>
                <a:spcPct val="20000"/>
              </a:spcBef>
              <a:buSzPct val="150000"/>
            </a:pPr>
            <a:endParaRPr lang="en-US" sz="2000" dirty="0" smtClean="0">
              <a:ea typeface="Calibri" pitchFamily="-111" charset="0"/>
              <a:cs typeface="Calibri" pitchFamily="-111" charset="0"/>
            </a:endParaRPr>
          </a:p>
          <a:p>
            <a:pPr>
              <a:spcBef>
                <a:spcPct val="20000"/>
              </a:spcBef>
              <a:buSzPct val="150000"/>
              <a:buFontTx/>
              <a:buChar char="•"/>
            </a:pPr>
            <a:r>
              <a:rPr lang="en-US" sz="2000" dirty="0" smtClean="0">
                <a:ea typeface="Calibri" pitchFamily="-111" charset="0"/>
                <a:cs typeface="Calibri" pitchFamily="-111" charset="0"/>
              </a:rPr>
              <a:t>Provide the chair of this group with the identity of the </a:t>
            </a:r>
            <a:r>
              <a:rPr lang="en-US" sz="2000" dirty="0" err="1" smtClean="0">
                <a:ea typeface="Calibri" pitchFamily="-111" charset="0"/>
                <a:cs typeface="Calibri" pitchFamily="-111" charset="0"/>
              </a:rPr>
              <a:t>holder(s</a:t>
            </a:r>
            <a:r>
              <a:rPr lang="en-US" sz="2000" dirty="0" smtClean="0">
                <a:ea typeface="Calibri" pitchFamily="-111" charset="0"/>
                <a:cs typeface="Calibri" pitchFamily="-111" charset="0"/>
              </a:rPr>
              <a:t>) of any and all such claims as soon as possible; or</a:t>
            </a:r>
          </a:p>
          <a:p>
            <a:pPr>
              <a:spcBef>
                <a:spcPct val="20000"/>
              </a:spcBef>
              <a:buSzPct val="150000"/>
            </a:pPr>
            <a:endParaRPr lang="en-US" sz="2000" dirty="0" smtClean="0">
              <a:ea typeface="Calibri" pitchFamily="-111" charset="0"/>
              <a:cs typeface="Calibri" pitchFamily="-111" charset="0"/>
            </a:endParaRPr>
          </a:p>
          <a:p>
            <a:pPr>
              <a:spcBef>
                <a:spcPct val="20000"/>
              </a:spcBef>
              <a:buSzPct val="150000"/>
              <a:buFontTx/>
              <a:buChar char="•"/>
            </a:pPr>
            <a:r>
              <a:rPr lang="en-US" sz="2000" dirty="0" smtClean="0">
                <a:ea typeface="Calibri" pitchFamily="-111" charset="0"/>
                <a:cs typeface="Calibri" pitchFamily="-111" charset="0"/>
              </a:rPr>
              <a:t>Speak up now and respond to this Call for Potentially Essential Patents</a:t>
            </a:r>
          </a:p>
          <a:p>
            <a:pPr>
              <a:spcBef>
                <a:spcPct val="20000"/>
              </a:spcBef>
            </a:pPr>
            <a:endParaRPr lang="en-US" sz="2000" dirty="0" smtClean="0">
              <a:ea typeface="Calibri" pitchFamily="-111" charset="0"/>
              <a:cs typeface="Calibri" pitchFamily="-111" charset="0"/>
            </a:endParaRPr>
          </a:p>
          <a:p>
            <a:pPr>
              <a:spcBef>
                <a:spcPct val="20000"/>
              </a:spcBef>
            </a:pPr>
            <a:r>
              <a:rPr lang="en-US" sz="2000" b="0" dirty="0" smtClean="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smtClean="0">
                <a:ea typeface="Calibri" pitchFamily="-111" charset="0"/>
                <a:cs typeface="Calibri" pitchFamily="-111" charset="0"/>
              </a:rPr>
              <a:t>standard(s</a:t>
            </a:r>
            <a:r>
              <a:rPr lang="en-US" sz="2000" b="0" dirty="0" smtClean="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smtClean="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smtClean="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smtClean="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smtClean="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smtClean="0">
                <a:ea typeface="Calibri" pitchFamily="-111" charset="0"/>
                <a:cs typeface="Calibri" pitchFamily="-111" charset="0"/>
              </a:rPr>
              <a:t>Technical considerations remain the primary focus</a:t>
            </a:r>
            <a:endParaRPr lang="en-US" b="1" dirty="0" smtClean="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smtClean="0">
                <a:ea typeface="Calibri" pitchFamily="-111" charset="0"/>
                <a:cs typeface="Calibri" pitchFamily="-111" charset="0"/>
              </a:rPr>
              <a:t>---------------------------------------------------------------   </a:t>
            </a:r>
            <a:endParaRPr lang="en-US" sz="1400" dirty="0" smtClean="0">
              <a:ea typeface="Calibri" pitchFamily="-111" charset="0"/>
              <a:cs typeface="Calibri" pitchFamily="-111" charset="0"/>
            </a:endParaRPr>
          </a:p>
          <a:p>
            <a:pPr algn="ctr">
              <a:lnSpc>
                <a:spcPct val="80000"/>
              </a:lnSpc>
              <a:spcBef>
                <a:spcPct val="20000"/>
              </a:spcBef>
            </a:pPr>
            <a:r>
              <a:rPr lang="en-US" sz="1300" dirty="0" smtClean="0">
                <a:ea typeface="Calibri" pitchFamily="-111" charset="0"/>
                <a:cs typeface="Calibri" pitchFamily="-111" charset="0"/>
              </a:rPr>
              <a:t>For more details, see </a:t>
            </a:r>
            <a:r>
              <a:rPr lang="en-US" sz="1300" i="1" dirty="0" smtClean="0">
                <a:ea typeface="Calibri" pitchFamily="-111" charset="0"/>
                <a:cs typeface="Calibri" pitchFamily="-111" charset="0"/>
              </a:rPr>
              <a:t>IEEE-SA Standards Board Operations Manual</a:t>
            </a:r>
            <a:r>
              <a:rPr lang="en-US" sz="1300" dirty="0" smtClean="0">
                <a:ea typeface="Calibri" pitchFamily="-111" charset="0"/>
                <a:cs typeface="Calibri" pitchFamily="-111" charset="0"/>
              </a:rPr>
              <a:t>, clause 5.3.10 and </a:t>
            </a:r>
            <a:br>
              <a:rPr lang="en-US" sz="1300" dirty="0" smtClean="0">
                <a:ea typeface="Calibri" pitchFamily="-111" charset="0"/>
                <a:cs typeface="Calibri" pitchFamily="-111" charset="0"/>
              </a:rPr>
            </a:br>
            <a:r>
              <a:rPr lang="en-US" sz="1300" i="1" dirty="0" smtClean="0">
                <a:ea typeface="Calibri" pitchFamily="-111" charset="0"/>
                <a:cs typeface="Calibri" pitchFamily="-111" charset="0"/>
              </a:rPr>
              <a:t>Antitrust and Competition Policy: What You Need to Know </a:t>
            </a:r>
            <a:r>
              <a:rPr lang="en-US" sz="1300" dirty="0" smtClean="0">
                <a:ea typeface="Calibri" pitchFamily="-111" charset="0"/>
                <a:cs typeface="Calibri" pitchFamily="-111" charset="0"/>
              </a:rPr>
              <a:t>at </a:t>
            </a:r>
            <a:r>
              <a:rPr lang="en-US" sz="1300" dirty="0" smtClean="0">
                <a:ea typeface="Calibri" pitchFamily="-111" charset="0"/>
                <a:cs typeface="Calibri" pitchFamily="-111" charset="0"/>
                <a:hlinkClick r:id="rId2"/>
              </a:rPr>
              <a:t>http://standards.ieee.org/develop/policies/antitrust.pdf</a:t>
            </a:r>
            <a:r>
              <a:rPr lang="en-US" sz="1300" dirty="0" smtClean="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smtClean="0">
              <a:solidFill>
                <a:srgbClr val="FF0000"/>
              </a:solidFill>
              <a:latin typeface="Arial" pitchFamily="-111" charset="0"/>
            </a:endParaRPr>
          </a:p>
          <a:p>
            <a:pPr marL="630238" lvl="1">
              <a:lnSpc>
                <a:spcPct val="90000"/>
              </a:lnSpc>
              <a:buClr>
                <a:srgbClr val="CC3300"/>
              </a:buClr>
              <a:buSzPct val="50000"/>
            </a:pPr>
            <a:r>
              <a:rPr lang="en-US" b="1" dirty="0" smtClean="0">
                <a:latin typeface="Calibri" pitchFamily="-111" charset="0"/>
                <a:ea typeface="Calibri" pitchFamily="-111" charset="0"/>
                <a:cs typeface="Calibri" pitchFamily="-111" charset="0"/>
              </a:rPr>
              <a:t>	</a:t>
            </a:r>
            <a:r>
              <a:rPr lang="en-US" b="1" dirty="0" smtClean="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smtClean="0">
                <a:ea typeface="Calibri" pitchFamily="-111" charset="0"/>
                <a:cs typeface="Calibri" pitchFamily="-111" charset="0"/>
              </a:rPr>
              <a:t>IEEE-SA Standards Board Bylaws</a:t>
            </a:r>
            <a:r>
              <a:rPr lang="en-US" sz="2000" b="1" dirty="0" smtClean="0">
                <a:ea typeface="Calibri" pitchFamily="-111" charset="0"/>
                <a:cs typeface="Calibri" pitchFamily="-111" charset="0"/>
              </a:rPr>
              <a:t> </a:t>
            </a:r>
            <a:r>
              <a:rPr lang="en-US" sz="1600" b="1" dirty="0" smtClean="0">
                <a:ea typeface="Calibri" pitchFamily="-111" charset="0"/>
                <a:cs typeface="Calibri" pitchFamily="-111" charset="0"/>
              </a:rPr>
              <a:t>(</a:t>
            </a:r>
            <a:r>
              <a:rPr lang="en-US" sz="1600" b="1" dirty="0" smtClean="0">
                <a:ea typeface="Calibri" pitchFamily="-111" charset="0"/>
                <a:cs typeface="Calibri" pitchFamily="-111" charset="0"/>
                <a:hlinkClick r:id="rId2"/>
              </a:rPr>
              <a:t>http://standards.ieee.org/develop/policies/bylaws/sect6-7.html#6</a:t>
            </a:r>
            <a:r>
              <a:rPr lang="en-US" sz="1600" b="1" dirty="0" smtClean="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smtClean="0">
                <a:ea typeface="Calibri" pitchFamily="-111" charset="0"/>
                <a:cs typeface="Calibri" pitchFamily="-111" charset="0"/>
              </a:rPr>
              <a:t>IEEE-SA Standards Board Operations Manual</a:t>
            </a:r>
            <a:r>
              <a:rPr lang="en-US" sz="2000" b="1" dirty="0" smtClean="0">
                <a:ea typeface="Calibri" pitchFamily="-111" charset="0"/>
                <a:cs typeface="Calibri" pitchFamily="-111" charset="0"/>
              </a:rPr>
              <a:t> </a:t>
            </a:r>
            <a:r>
              <a:rPr lang="en-US" sz="1600" b="1" dirty="0" smtClean="0">
                <a:ea typeface="Calibri" pitchFamily="-111" charset="0"/>
                <a:cs typeface="Calibri" pitchFamily="-111" charset="0"/>
              </a:rPr>
              <a:t>(</a:t>
            </a:r>
            <a:r>
              <a:rPr lang="en-US" sz="1600" b="1" dirty="0" smtClean="0">
                <a:ea typeface="Calibri" pitchFamily="-111" charset="0"/>
                <a:cs typeface="Calibri" pitchFamily="-111" charset="0"/>
                <a:hlinkClick r:id="rId3"/>
              </a:rPr>
              <a:t>http://standards.ieee.org/develop/policies/opman/sect6.html#6.3</a:t>
            </a:r>
            <a:r>
              <a:rPr lang="en-US" sz="1600" b="1" dirty="0" smtClean="0">
                <a:ea typeface="Calibri" pitchFamily="-111" charset="0"/>
                <a:cs typeface="Calibri" pitchFamily="-111" charset="0"/>
              </a:rPr>
              <a:t> )</a:t>
            </a:r>
          </a:p>
          <a:p>
            <a:pPr marL="630238" lvl="1">
              <a:lnSpc>
                <a:spcPct val="90000"/>
              </a:lnSpc>
              <a:spcBef>
                <a:spcPct val="20000"/>
              </a:spcBef>
              <a:buClr>
                <a:srgbClr val="CC3300"/>
              </a:buClr>
              <a:buSzPct val="50000"/>
            </a:pPr>
            <a:endParaRPr lang="en-US" dirty="0" smtClean="0">
              <a:solidFill>
                <a:srgbClr val="000099"/>
              </a:solidFill>
            </a:endParaRPr>
          </a:p>
          <a:p>
            <a:pPr marL="630238" lvl="1">
              <a:lnSpc>
                <a:spcPct val="90000"/>
              </a:lnSpc>
              <a:buClr>
                <a:srgbClr val="CC3300"/>
              </a:buClr>
              <a:buSzPct val="50000"/>
            </a:pPr>
            <a:r>
              <a:rPr lang="en-US" b="1" dirty="0" smtClean="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smtClean="0">
                <a:ea typeface="Calibri" pitchFamily="-111" charset="0"/>
                <a:cs typeface="Calibri" pitchFamily="-111" charset="0"/>
              </a:rPr>
              <a:t>	</a:t>
            </a:r>
            <a:r>
              <a:rPr lang="en-US" b="1" i="1" dirty="0" smtClean="0">
                <a:ea typeface="Calibri" pitchFamily="-111" charset="0"/>
                <a:cs typeface="Calibri" pitchFamily="-111" charset="0"/>
                <a:hlinkClick r:id="rId4"/>
              </a:rPr>
              <a:t>http://standards.ieee.org/about/sasb/patcom/materials.html</a:t>
            </a:r>
            <a:r>
              <a:rPr lang="en-US" b="1" i="1" dirty="0" smtClean="0">
                <a:ea typeface="Calibri" pitchFamily="-111" charset="0"/>
                <a:cs typeface="Calibri" pitchFamily="-111" charset="0"/>
              </a:rPr>
              <a:t> </a:t>
            </a:r>
          </a:p>
          <a:p>
            <a:pPr marL="630238" lvl="1">
              <a:lnSpc>
                <a:spcPct val="90000"/>
              </a:lnSpc>
              <a:buClr>
                <a:srgbClr val="CC3300"/>
              </a:buClr>
              <a:buSzPct val="50000"/>
            </a:pPr>
            <a:endParaRPr lang="en-US" sz="2800" b="1" dirty="0" smtClean="0">
              <a:ea typeface="Calibri" pitchFamily="-111" charset="0"/>
              <a:cs typeface="Calibri" pitchFamily="-111" charset="0"/>
            </a:endParaRPr>
          </a:p>
          <a:p>
            <a:pPr marL="630238" lvl="1" algn="ctr">
              <a:lnSpc>
                <a:spcPct val="90000"/>
              </a:lnSpc>
              <a:buClr>
                <a:srgbClr val="CC3300"/>
              </a:buClr>
              <a:buSzPct val="50000"/>
            </a:pPr>
            <a:r>
              <a:rPr lang="en-US" sz="2800" b="1" dirty="0" smtClean="0">
                <a:ea typeface="Calibri" pitchFamily="-111" charset="0"/>
                <a:cs typeface="Calibri" pitchFamily="-111" charset="0"/>
              </a:rPr>
              <a:t>	If you have questions, contact the IEEE-SA Standards Board Patent Committee Administrator at </a:t>
            </a:r>
            <a:r>
              <a:rPr lang="en-US" sz="2800" b="1" dirty="0" smtClean="0">
                <a:ea typeface="Calibri" pitchFamily="-111" charset="0"/>
                <a:cs typeface="Calibri" pitchFamily="-111" charset="0"/>
                <a:hlinkClick r:id="rId5"/>
              </a:rPr>
              <a:t>patcom@ieee.org</a:t>
            </a:r>
            <a:endParaRPr lang="en-US" sz="2800" b="1" dirty="0" smtClean="0">
              <a:ea typeface="Calibri" pitchFamily="-111" charset="0"/>
              <a:cs typeface="Calibri" pitchFamily="-111" charset="0"/>
            </a:endParaRPr>
          </a:p>
          <a:p>
            <a:pPr marL="630238" lvl="1">
              <a:lnSpc>
                <a:spcPct val="90000"/>
              </a:lnSpc>
              <a:buClr>
                <a:srgbClr val="CC3300"/>
              </a:buClr>
              <a:buSzPct val="50000"/>
            </a:pPr>
            <a:endParaRPr lang="en-US" sz="1800" b="1" i="1" dirty="0" smtClean="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smtClean="0"/>
              <a:t>Link to IEEE Disclosure of Affiliation </a:t>
            </a:r>
          </a:p>
          <a:p>
            <a:pPr lvl="1">
              <a:lnSpc>
                <a:spcPct val="90000"/>
              </a:lnSpc>
            </a:pPr>
            <a:r>
              <a:rPr lang="en-US" sz="2400" dirty="0" smtClean="0">
                <a:hlinkClick r:id="rId2"/>
              </a:rPr>
              <a:t>http://standards.ieee.org/faqs/affiliationFAQ.html</a:t>
            </a:r>
            <a:endParaRPr lang="en-US" sz="2400" dirty="0" smtClean="0"/>
          </a:p>
          <a:p>
            <a:pPr>
              <a:lnSpc>
                <a:spcPct val="90000"/>
              </a:lnSpc>
            </a:pPr>
            <a:r>
              <a:rPr lang="en-US" sz="2800" dirty="0" smtClean="0"/>
              <a:t>Links to IEEE Antitrust Guidelines</a:t>
            </a:r>
          </a:p>
          <a:p>
            <a:pPr lvl="1">
              <a:lnSpc>
                <a:spcPct val="90000"/>
              </a:lnSpc>
            </a:pPr>
            <a:r>
              <a:rPr lang="en-US" sz="2400" dirty="0" smtClean="0">
                <a:hlinkClick r:id="rId3"/>
              </a:rPr>
              <a:t>http://standards.ieee.org/resources/antitrust-guidelines.pdf</a:t>
            </a:r>
            <a:endParaRPr lang="en-US" sz="2400" dirty="0" smtClean="0"/>
          </a:p>
          <a:p>
            <a:pPr>
              <a:lnSpc>
                <a:spcPct val="90000"/>
              </a:lnSpc>
            </a:pPr>
            <a:r>
              <a:rPr lang="en-US" sz="2800" dirty="0" smtClean="0"/>
              <a:t>Link to IEEE Code of Ethics</a:t>
            </a:r>
          </a:p>
          <a:p>
            <a:pPr lvl="1">
              <a:lnSpc>
                <a:spcPct val="90000"/>
              </a:lnSpc>
            </a:pPr>
            <a:r>
              <a:rPr lang="en-US" sz="2400" dirty="0" smtClean="0">
                <a:hlinkClick r:id="rId4"/>
              </a:rPr>
              <a:t>http://www.ieee.org/web/membership/ethics/code_ethics.html</a:t>
            </a:r>
            <a:r>
              <a:rPr lang="en-US" sz="2400" dirty="0" smtClean="0"/>
              <a:t> </a:t>
            </a:r>
          </a:p>
          <a:p>
            <a:pPr>
              <a:lnSpc>
                <a:spcPct val="90000"/>
              </a:lnSpc>
            </a:pPr>
            <a:r>
              <a:rPr lang="en-US" sz="2800" dirty="0" smtClean="0"/>
              <a:t>Link to IEEE Patent Policy</a:t>
            </a:r>
          </a:p>
          <a:p>
            <a:pPr lvl="1">
              <a:lnSpc>
                <a:spcPct val="90000"/>
              </a:lnSpc>
            </a:pPr>
            <a:r>
              <a:rPr lang="en-US" sz="2400" dirty="0" smtClean="0">
                <a:hlinkClick r:id="rId5"/>
              </a:rPr>
              <a:t>http://standards.ieee.org/board/pat/pat-slideset.ppt</a:t>
            </a:r>
            <a:endParaRPr lang="en-US" sz="2400"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smtClean="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smtClean="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in the IEEE standards development individual process shall act based on their qualifications and experience. (</a:t>
            </a:r>
            <a:r>
              <a:rPr lang="en-GB" sz="1400" dirty="0" smtClean="0">
                <a:ea typeface="MS Gothic" pitchFamily="49" charset="-128"/>
                <a:cs typeface="MS Gothic" pitchFamily="49" charset="-128"/>
                <a:hlinkClick r:id="rId2"/>
              </a:rPr>
              <a:t>https://standards.ieee.org/develop/policies/bylaws/sb_bylaws.pdf</a:t>
            </a:r>
            <a:r>
              <a:rPr lang="en-GB" sz="1400" dirty="0" smtClean="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smtClean="0">
                <a:ea typeface="MS Gothic" pitchFamily="49" charset="-128"/>
                <a:cs typeface="MS Gothic" pitchFamily="49" charset="-128"/>
              </a:rPr>
              <a:t>subclause</a:t>
            </a:r>
            <a:r>
              <a:rPr lang="en-GB" sz="1400" dirty="0" smtClean="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smtClean="0">
                <a:ea typeface="MS Gothic" pitchFamily="49" charset="-128"/>
                <a:cs typeface="MS Gothic" pitchFamily="49" charset="-128"/>
                <a:hlinkClick r:id="rId2"/>
              </a:rPr>
              <a:t>https://standards.ieee.org/develop/policies/bylaws/sb_bylaws.pdf</a:t>
            </a:r>
            <a:r>
              <a:rPr lang="en-GB" sz="1400" u="sng" dirty="0" smtClean="0">
                <a:ea typeface="MS Gothic" pitchFamily="49" charset="-128"/>
                <a:cs typeface="MS Gothic" pitchFamily="49" charset="-128"/>
              </a:rPr>
              <a:t>  </a:t>
            </a:r>
            <a:r>
              <a:rPr lang="en-GB" sz="1400" dirty="0" smtClean="0">
                <a:ea typeface="MS Gothic" pitchFamily="49" charset="-128"/>
                <a:cs typeface="MS Gothic" pitchFamily="49" charset="-128"/>
              </a:rPr>
              <a:t> section 5.2.1.3 and the IEEE 802 LMSC Working Group Policies and Procedures, </a:t>
            </a:r>
            <a:r>
              <a:rPr lang="en-GB" sz="1400" dirty="0" err="1" smtClean="0">
                <a:ea typeface="MS Gothic" pitchFamily="49" charset="-128"/>
                <a:cs typeface="MS Gothic" pitchFamily="49" charset="-128"/>
              </a:rPr>
              <a:t>subclause</a:t>
            </a:r>
            <a:r>
              <a:rPr lang="en-GB" sz="1400" dirty="0" smtClean="0">
                <a:ea typeface="MS Gothic" pitchFamily="49" charset="-128"/>
                <a:cs typeface="MS Gothic" pitchFamily="49" charset="-128"/>
              </a:rPr>
              <a:t> 3.4.1 “Chair”, list item </a:t>
            </a:r>
            <a:r>
              <a:rPr lang="en-GB" sz="1400" dirty="0" err="1" smtClean="0">
                <a:ea typeface="MS Gothic" pitchFamily="49" charset="-128"/>
                <a:cs typeface="MS Gothic" pitchFamily="49" charset="-128"/>
              </a:rPr>
              <a:t>x</a:t>
            </a:r>
            <a:r>
              <a:rPr lang="en-GB" sz="1400" dirty="0" smtClean="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smtClean="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(Latest revision of IEEE 802 LMSC Working Group Policies and Procedures: </a:t>
            </a:r>
            <a:r>
              <a:rPr lang="en-GB" sz="1400" dirty="0" smtClean="0">
                <a:ea typeface="MS Gothic" pitchFamily="49" charset="-128"/>
                <a:cs typeface="MS Gothic" pitchFamily="49" charset="-128"/>
                <a:hlinkClick r:id="rId3"/>
              </a:rPr>
              <a:t>http://www.ieee802.org/devdocs.shtml</a:t>
            </a:r>
            <a:r>
              <a:rPr lang="en-GB" sz="1400" dirty="0" smtClean="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smtClean="0"/>
              <a:t>IEEE 802 is a world-wide professional technical organization </a:t>
            </a:r>
          </a:p>
          <a:p>
            <a:pPr>
              <a:lnSpc>
                <a:spcPct val="90000"/>
              </a:lnSpc>
            </a:pPr>
            <a:endParaRPr lang="en-US" dirty="0" smtClean="0"/>
          </a:p>
          <a:p>
            <a:pPr>
              <a:lnSpc>
                <a:spcPct val="90000"/>
              </a:lnSpc>
            </a:pPr>
            <a:r>
              <a:rPr lang="en-US" dirty="0" smtClean="0"/>
              <a:t>Meetings are to be conducted in an </a:t>
            </a:r>
            <a:r>
              <a:rPr lang="en-US" b="0" i="1" u="sng" dirty="0" smtClean="0">
                <a:solidFill>
                  <a:srgbClr val="0066FF"/>
                </a:solidFill>
              </a:rPr>
              <a:t>orderly</a:t>
            </a:r>
            <a:r>
              <a:rPr lang="en-US" dirty="0" smtClean="0"/>
              <a:t> and </a:t>
            </a:r>
            <a:r>
              <a:rPr lang="en-US" i="1" u="sng" dirty="0" smtClean="0">
                <a:solidFill>
                  <a:srgbClr val="0066FF"/>
                </a:solidFill>
              </a:rPr>
              <a:t>professional</a:t>
            </a:r>
            <a:r>
              <a:rPr lang="en-US" i="1" dirty="0" smtClean="0">
                <a:solidFill>
                  <a:srgbClr val="0066FF"/>
                </a:solidFill>
              </a:rPr>
              <a:t> </a:t>
            </a:r>
            <a:r>
              <a:rPr lang="en-US" dirty="0" smtClean="0"/>
              <a:t>manner in accordance with the policies and procedures governed by the organization.</a:t>
            </a:r>
          </a:p>
          <a:p>
            <a:pPr>
              <a:lnSpc>
                <a:spcPct val="90000"/>
              </a:lnSpc>
            </a:pPr>
            <a:endParaRPr lang="en-US" dirty="0" smtClean="0"/>
          </a:p>
          <a:p>
            <a:pPr>
              <a:lnSpc>
                <a:spcPct val="90000"/>
              </a:lnSpc>
            </a:pPr>
            <a:r>
              <a:rPr lang="en-US" dirty="0" smtClean="0">
                <a:solidFill>
                  <a:srgbClr val="0066FF"/>
                </a:solidFill>
              </a:rPr>
              <a:t>Individuals are to address the </a:t>
            </a:r>
            <a:r>
              <a:rPr lang="en-US" b="0" i="1" u="sng" dirty="0" smtClean="0">
                <a:solidFill>
                  <a:srgbClr val="0066FF"/>
                </a:solidFill>
              </a:rPr>
              <a:t>“Technical”</a:t>
            </a:r>
            <a:r>
              <a:rPr lang="en-US" dirty="0" smtClean="0">
                <a:solidFill>
                  <a:srgbClr val="0066FF"/>
                </a:solidFill>
              </a:rPr>
              <a:t> content of the subject under consideration and refrain from making </a:t>
            </a:r>
            <a:r>
              <a:rPr lang="en-US" b="0" i="1" u="sng" dirty="0" smtClean="0">
                <a:solidFill>
                  <a:srgbClr val="0066FF"/>
                </a:solidFill>
              </a:rPr>
              <a:t>“personal”</a:t>
            </a:r>
            <a:r>
              <a:rPr lang="en-US" dirty="0" smtClean="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Main Business agenda items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smtClean="0"/>
              <a:t>March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Chair’s Meeting Slides for the Broad Cast Services (BCS) TIG/SG for the March 2018 meeting</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Administrative Items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33400"/>
            <a:ext cx="7770813" cy="1065213"/>
          </a:xfrm>
        </p:spPr>
        <p:txBody>
          <a:bodyPr/>
          <a:lstStyle/>
          <a:p>
            <a:r>
              <a:rPr lang="en-US" dirty="0" smtClean="0"/>
              <a:t>Nominations for Vice </a:t>
            </a:r>
            <a:r>
              <a:rPr lang="en-US" dirty="0" err="1" smtClean="0"/>
              <a:t>Chair(s</a:t>
            </a:r>
            <a:r>
              <a:rPr lang="en-US" dirty="0" smtClean="0"/>
              <a:t>)</a:t>
            </a:r>
            <a:endParaRPr lang="en-US" dirty="0"/>
          </a:p>
        </p:txBody>
      </p:sp>
      <p:sp>
        <p:nvSpPr>
          <p:cNvPr id="3" name="Inhaltsplatzhalter 2"/>
          <p:cNvSpPr>
            <a:spLocks noGrp="1"/>
          </p:cNvSpPr>
          <p:nvPr>
            <p:ph idx="1"/>
          </p:nvPr>
        </p:nvSpPr>
        <p:spPr>
          <a:xfrm>
            <a:off x="685800" y="1524000"/>
            <a:ext cx="7770813" cy="4113213"/>
          </a:xfrm>
        </p:spPr>
        <p:txBody>
          <a:bodyPr/>
          <a:lstStyle/>
          <a:p>
            <a:pPr>
              <a:buFont typeface="Arial"/>
              <a:buChar char="•"/>
            </a:pPr>
            <a:r>
              <a:rPr lang="en-US" dirty="0" smtClean="0"/>
              <a:t>BCS Leadership Team discussed with WG Chair</a:t>
            </a:r>
          </a:p>
          <a:p>
            <a:pPr lvl="1">
              <a:buFont typeface="Arial"/>
              <a:buChar char="•"/>
            </a:pPr>
            <a:r>
              <a:rPr lang="en-US" dirty="0" smtClean="0"/>
              <a:t>Suggestion: at least two vice chair positions</a:t>
            </a:r>
          </a:p>
          <a:p>
            <a:pPr lvl="1">
              <a:buFont typeface="Arial"/>
              <a:buChar char="•"/>
            </a:pPr>
            <a:r>
              <a:rPr lang="en-US" dirty="0" smtClean="0"/>
              <a:t>At least one VC experienced in the rules to lead the meeting if chair is absent</a:t>
            </a:r>
          </a:p>
          <a:p>
            <a:pPr lvl="1">
              <a:buFont typeface="Arial"/>
              <a:buChar char="•"/>
            </a:pPr>
            <a:endParaRPr lang="en-US" dirty="0" smtClean="0"/>
          </a:p>
          <a:p>
            <a:pPr>
              <a:buFont typeface="Arial"/>
              <a:buChar char="•"/>
            </a:pPr>
            <a:r>
              <a:rPr lang="en-US" dirty="0" smtClean="0"/>
              <a:t>Duties of VCs may include</a:t>
            </a:r>
          </a:p>
          <a:p>
            <a:pPr lvl="1">
              <a:buFont typeface="Arial"/>
              <a:buChar char="•"/>
            </a:pPr>
            <a:r>
              <a:rPr lang="en-US" dirty="0" smtClean="0"/>
              <a:t>Lead ad-</a:t>
            </a:r>
            <a:r>
              <a:rPr lang="en-US" dirty="0" err="1" smtClean="0"/>
              <a:t>hocs</a:t>
            </a:r>
            <a:r>
              <a:rPr lang="en-US" dirty="0" smtClean="0"/>
              <a:t> (once the SG transitions to a TG and requires ad-hoc sessions)</a:t>
            </a:r>
          </a:p>
          <a:p>
            <a:pPr lvl="1">
              <a:buFont typeface="Arial"/>
              <a:buChar char="•"/>
            </a:pPr>
            <a:r>
              <a:rPr lang="en-US" dirty="0" smtClean="0"/>
              <a:t>Taking minutes if there is no permanent or pro tem secretary</a:t>
            </a:r>
          </a:p>
          <a:p>
            <a:pPr lvl="1">
              <a:buFont typeface="Arial"/>
              <a:buChar char="•"/>
            </a:pPr>
            <a:r>
              <a:rPr lang="en-US" dirty="0" smtClean="0"/>
              <a:t>Timeline / Website Updates (coordination with WG secretary)</a:t>
            </a:r>
          </a:p>
          <a:p>
            <a:pPr lvl="1">
              <a:buFont typeface="Arial"/>
              <a:buChar char="•"/>
            </a:pPr>
            <a:endParaRPr lang="en-US" dirty="0" smtClean="0"/>
          </a:p>
          <a:p>
            <a:pPr>
              <a:buFont typeface="Arial"/>
              <a:buChar char="•"/>
            </a:pPr>
            <a:r>
              <a:rPr lang="en-US" dirty="0" smtClean="0"/>
              <a:t>Action: Chair to create a call for nominations</a:t>
            </a:r>
          </a:p>
          <a:p>
            <a:pPr>
              <a:buFont typeface="Arial"/>
              <a:buChar char="•"/>
            </a:pPr>
            <a:r>
              <a:rPr lang="en-US" dirty="0" smtClean="0"/>
              <a:t>Election run at May meeting</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Ad-hoc meetings: Discussion</a:t>
            </a:r>
            <a:endParaRPr lang="en-US" dirty="0"/>
          </a:p>
        </p:txBody>
      </p:sp>
      <p:sp>
        <p:nvSpPr>
          <p:cNvPr id="3" name="Inhaltsplatzhalter 2"/>
          <p:cNvSpPr>
            <a:spLocks noGrp="1"/>
          </p:cNvSpPr>
          <p:nvPr>
            <p:ph idx="1"/>
          </p:nvPr>
        </p:nvSpPr>
        <p:spPr/>
        <p:txBody>
          <a:bodyPr/>
          <a:lstStyle/>
          <a:p>
            <a:r>
              <a:rPr lang="en-US" dirty="0" smtClean="0"/>
              <a:t>Suggestion by the Chair: not to have any ad-hoc meetings between now and the next face-to-face meeting in May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ad-hoc meetings</a:t>
            </a:r>
            <a:endParaRPr lang="en-US" dirty="0"/>
          </a:p>
        </p:txBody>
      </p:sp>
      <p:sp>
        <p:nvSpPr>
          <p:cNvPr id="3" name="Inhaltsplatzhalter 2"/>
          <p:cNvSpPr>
            <a:spLocks noGrp="1"/>
          </p:cNvSpPr>
          <p:nvPr>
            <p:ph idx="1"/>
          </p:nvPr>
        </p:nvSpPr>
        <p:spPr/>
        <p:txBody>
          <a:bodyPr/>
          <a:lstStyle/>
          <a:p>
            <a:r>
              <a:rPr lang="de-DE" dirty="0" smtClean="0"/>
              <a:t>•	</a:t>
            </a:r>
            <a:r>
              <a:rPr lang="de-DE" dirty="0" err="1" smtClean="0"/>
              <a:t>Authorize</a:t>
            </a:r>
            <a:r>
              <a:rPr lang="de-DE" dirty="0" smtClean="0"/>
              <a:t> IEEE 802.11 BCS TIG/SG to hold an </a:t>
            </a:r>
            <a:r>
              <a:rPr lang="de-DE" dirty="0" err="1" smtClean="0"/>
              <a:t>ad-hoc</a:t>
            </a:r>
            <a:r>
              <a:rPr lang="de-DE" dirty="0" smtClean="0"/>
              <a:t> </a:t>
            </a:r>
            <a:r>
              <a:rPr lang="de-DE" dirty="0" err="1" smtClean="0"/>
              <a:t>meeting</a:t>
            </a:r>
            <a:r>
              <a:rPr lang="de-DE" dirty="0" smtClean="0"/>
              <a:t> on &lt;</a:t>
            </a:r>
            <a:r>
              <a:rPr lang="de-DE" dirty="0" err="1" smtClean="0"/>
              <a:t>dates</a:t>
            </a:r>
            <a:r>
              <a:rPr lang="de-DE" dirty="0" smtClean="0"/>
              <a:t>&gt; in &lt;</a:t>
            </a:r>
            <a:r>
              <a:rPr lang="de-DE" dirty="0" err="1" smtClean="0"/>
              <a:t>location</a:t>
            </a:r>
            <a:r>
              <a:rPr lang="de-DE" dirty="0" smtClean="0"/>
              <a:t>&gt;, </a:t>
            </a:r>
            <a:r>
              <a:rPr lang="de-DE" dirty="0" err="1" smtClean="0"/>
              <a:t>with</a:t>
            </a:r>
            <a:r>
              <a:rPr lang="de-DE" dirty="0" smtClean="0"/>
              <a:t> </a:t>
            </a:r>
            <a:r>
              <a:rPr lang="de-DE" dirty="0" err="1" smtClean="0"/>
              <a:t>the</a:t>
            </a:r>
            <a:r>
              <a:rPr lang="de-DE" dirty="0" smtClean="0"/>
              <a:t> </a:t>
            </a:r>
            <a:r>
              <a:rPr lang="de-DE" dirty="0" err="1" smtClean="0"/>
              <a:t>preferred</a:t>
            </a:r>
            <a:r>
              <a:rPr lang="de-DE" dirty="0" smtClean="0"/>
              <a:t> </a:t>
            </a:r>
            <a:r>
              <a:rPr lang="de-DE" dirty="0" err="1" smtClean="0"/>
              <a:t>venue</a:t>
            </a:r>
            <a:r>
              <a:rPr lang="de-DE" dirty="0" smtClean="0"/>
              <a:t> </a:t>
            </a:r>
            <a:r>
              <a:rPr lang="de-DE" dirty="0" err="1" smtClean="0"/>
              <a:t>being</a:t>
            </a:r>
            <a:r>
              <a:rPr lang="de-DE" dirty="0" smtClean="0"/>
              <a:t> &lt;</a:t>
            </a:r>
            <a:r>
              <a:rPr lang="de-DE" dirty="0" err="1" smtClean="0"/>
              <a:t>preferred</a:t>
            </a:r>
            <a:r>
              <a:rPr lang="de-DE" dirty="0" smtClean="0"/>
              <a:t> </a:t>
            </a:r>
            <a:r>
              <a:rPr lang="de-DE" dirty="0" err="1" smtClean="0"/>
              <a:t>location</a:t>
            </a:r>
            <a:r>
              <a:rPr lang="de-DE" dirty="0" smtClean="0"/>
              <a:t>&gt;, </a:t>
            </a:r>
            <a:r>
              <a:rPr lang="de-DE" dirty="0" err="1" smtClean="0"/>
              <a:t>for</a:t>
            </a:r>
            <a:r>
              <a:rPr lang="de-DE" dirty="0" smtClean="0"/>
              <a:t> </a:t>
            </a:r>
            <a:r>
              <a:rPr lang="de-DE" dirty="0" err="1" smtClean="0"/>
              <a:t>the</a:t>
            </a:r>
            <a:r>
              <a:rPr lang="de-DE" dirty="0" smtClean="0"/>
              <a:t> </a:t>
            </a:r>
            <a:r>
              <a:rPr lang="de-DE" dirty="0" err="1" smtClean="0"/>
              <a:t>purpose</a:t>
            </a:r>
            <a:r>
              <a:rPr lang="de-DE" dirty="0" smtClean="0"/>
              <a:t> of &lt;</a:t>
            </a:r>
            <a:r>
              <a:rPr lang="de-DE" dirty="0" err="1" smtClean="0"/>
              <a:t>purpose</a:t>
            </a:r>
            <a:r>
              <a:rPr lang="de-DE" dirty="0" smtClean="0"/>
              <a:t>&gt;.</a:t>
            </a:r>
          </a:p>
          <a:p>
            <a:endParaRPr lang="de-DE" dirty="0" smtClean="0"/>
          </a:p>
          <a:p>
            <a:r>
              <a:rPr lang="de-DE" dirty="0" smtClean="0"/>
              <a:t>•	[</a:t>
            </a:r>
            <a:r>
              <a:rPr lang="de-DE" dirty="0" err="1" smtClean="0"/>
              <a:t>Moved</a:t>
            </a:r>
            <a:r>
              <a:rPr lang="de-DE" dirty="0" smtClean="0"/>
              <a:t> </a:t>
            </a:r>
            <a:r>
              <a:rPr lang="de-DE" dirty="0" err="1" smtClean="0"/>
              <a:t>by</a:t>
            </a:r>
            <a:r>
              <a:rPr lang="de-DE" dirty="0" smtClean="0"/>
              <a:t> &lt;</a:t>
            </a:r>
            <a:r>
              <a:rPr lang="de-DE" dirty="0" err="1" smtClean="0"/>
              <a:t>name</a:t>
            </a:r>
            <a:r>
              <a:rPr lang="de-DE" dirty="0" smtClean="0"/>
              <a:t>&gt; on behalf of &lt;</a:t>
            </a:r>
            <a:r>
              <a:rPr lang="de-DE" dirty="0" err="1" smtClean="0"/>
              <a:t>group</a:t>
            </a:r>
            <a:r>
              <a:rPr lang="de-DE" dirty="0" smtClean="0"/>
              <a:t>&gt;</a:t>
            </a:r>
          </a:p>
          <a:p>
            <a:r>
              <a:rPr lang="de-DE" dirty="0" smtClean="0"/>
              <a:t>•	&lt;</a:t>
            </a:r>
            <a:r>
              <a:rPr lang="de-DE" dirty="0" err="1" smtClean="0"/>
              <a:t>group</a:t>
            </a:r>
            <a:r>
              <a:rPr lang="de-DE" dirty="0" smtClean="0"/>
              <a:t>&gt; </a:t>
            </a:r>
            <a:r>
              <a:rPr lang="de-DE" dirty="0" err="1" smtClean="0"/>
              <a:t>vote</a:t>
            </a:r>
            <a:r>
              <a:rPr lang="de-DE" dirty="0" smtClean="0"/>
              <a:t>: </a:t>
            </a:r>
          </a:p>
          <a:p>
            <a:r>
              <a:rPr lang="de-DE" dirty="0" smtClean="0"/>
              <a:t>•	</a:t>
            </a:r>
            <a:r>
              <a:rPr lang="de-DE" dirty="0" err="1" smtClean="0"/>
              <a:t>Moved</a:t>
            </a:r>
            <a:r>
              <a:rPr lang="de-DE" dirty="0" smtClean="0"/>
              <a:t>: &lt;</a:t>
            </a:r>
            <a:r>
              <a:rPr lang="de-DE" dirty="0" err="1" smtClean="0"/>
              <a:t>name</a:t>
            </a:r>
            <a:r>
              <a:rPr lang="de-DE" dirty="0" smtClean="0"/>
              <a:t>&gt;,  </a:t>
            </a:r>
            <a:r>
              <a:rPr lang="de-DE" dirty="0" err="1" smtClean="0"/>
              <a:t>Seconded</a:t>
            </a:r>
            <a:r>
              <a:rPr lang="de-DE" dirty="0" smtClean="0"/>
              <a:t>: &lt;</a:t>
            </a:r>
            <a:r>
              <a:rPr lang="de-DE" dirty="0" err="1" smtClean="0"/>
              <a:t>name</a:t>
            </a:r>
            <a:r>
              <a:rPr lang="de-DE" dirty="0" smtClean="0"/>
              <a:t>&gt;, </a:t>
            </a:r>
            <a:r>
              <a:rPr lang="de-DE" dirty="0" err="1" smtClean="0"/>
              <a:t>Result</a:t>
            </a:r>
            <a:r>
              <a:rPr lang="de-DE" dirty="0" smtClean="0"/>
              <a:t>: y-n-a]</a:t>
            </a:r>
          </a:p>
          <a:p>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cxnSp>
        <p:nvCxnSpPr>
          <p:cNvPr id="8" name="Gerade Verbindung 7"/>
          <p:cNvCxnSpPr/>
          <p:nvPr/>
        </p:nvCxnSpPr>
        <p:spPr bwMode="auto">
          <a:xfrm flipV="1">
            <a:off x="304800" y="838200"/>
            <a:ext cx="8382000" cy="5486400"/>
          </a:xfrm>
          <a:prstGeom prst="line">
            <a:avLst/>
          </a:prstGeom>
          <a:solidFill>
            <a:srgbClr val="00B8FF"/>
          </a:solidFill>
          <a:ln w="63500" cap="flat" cmpd="sng" algn="ctr">
            <a:solidFill>
              <a:srgbClr val="FF0000"/>
            </a:solidFill>
            <a:prstDash val="solid"/>
            <a:round/>
            <a:headEnd type="none" w="med" len="med"/>
            <a:tailEnd type="none" w="med" len="med"/>
          </a:ln>
          <a:effectLst/>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Schedule: Discussion</a:t>
            </a:r>
            <a:endParaRPr lang="en-US" dirty="0"/>
          </a:p>
        </p:txBody>
      </p:sp>
      <p:sp>
        <p:nvSpPr>
          <p:cNvPr id="3" name="Inhaltsplatzhalter 2"/>
          <p:cNvSpPr>
            <a:spLocks noGrp="1"/>
          </p:cNvSpPr>
          <p:nvPr>
            <p:ph idx="1"/>
          </p:nvPr>
        </p:nvSpPr>
        <p:spPr>
          <a:xfrm>
            <a:off x="685800" y="1752600"/>
            <a:ext cx="7770813" cy="1676400"/>
          </a:xfrm>
        </p:spPr>
        <p:txBody>
          <a:bodyPr/>
          <a:lstStyle/>
          <a:p>
            <a:pPr>
              <a:buFont typeface="Arial"/>
              <a:buChar char="•"/>
            </a:pPr>
            <a:r>
              <a:rPr lang="en-US" dirty="0" smtClean="0"/>
              <a:t>Assume:</a:t>
            </a:r>
          </a:p>
          <a:p>
            <a:pPr lvl="1">
              <a:buFont typeface="Arial"/>
              <a:buChar char="•"/>
            </a:pPr>
            <a:r>
              <a:rPr lang="en-US" dirty="0" smtClean="0"/>
              <a:t>Easy to manage / main office hours: 8 – 18h (in each time zone)</a:t>
            </a:r>
          </a:p>
          <a:p>
            <a:pPr lvl="1">
              <a:buFont typeface="Arial"/>
              <a:buChar char="•"/>
            </a:pPr>
            <a:r>
              <a:rPr lang="en-US" dirty="0" smtClean="0"/>
              <a:t>Acceptable / extended office hours: 6 – 8 &amp; 19 – 21h</a:t>
            </a:r>
          </a:p>
          <a:p>
            <a:pPr lvl="1">
              <a:buFont typeface="Arial"/>
              <a:buChar char="•"/>
            </a:pPr>
            <a:r>
              <a:rPr lang="en-US" dirty="0" smtClean="0"/>
              <a:t>Unacceptable / assure night sleep: 0h – 6h</a:t>
            </a:r>
          </a:p>
          <a:p>
            <a:pPr lvl="1">
              <a:buFont typeface="Arial"/>
              <a:buChar char="•"/>
            </a:pPr>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457200" y="3434080"/>
          <a:ext cx="8305800" cy="2966720"/>
        </p:xfrm>
        <a:graphic>
          <a:graphicData uri="http://schemas.openxmlformats.org/drawingml/2006/table">
            <a:tbl>
              <a:tblPr firstRow="1" bandRow="1">
                <a:tableStyleId>{5C22544A-7EE6-4342-B048-85BDC9FD1C3A}</a:tableStyleId>
              </a:tblPr>
              <a:tblGrid>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tblGrid>
              <a:tr h="370840">
                <a:tc gridSpan="24">
                  <a:txBody>
                    <a:bodyPr/>
                    <a:lstStyle/>
                    <a:p>
                      <a:r>
                        <a:rPr lang="en-US" sz="1800" dirty="0" smtClean="0"/>
                        <a:t>Start Times of Telco in East</a:t>
                      </a:r>
                      <a:r>
                        <a:rPr lang="en-US" sz="1800" baseline="0" dirty="0" smtClean="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a:txBody>
                    <a:bodyPr/>
                    <a:lstStyle/>
                    <a:p>
                      <a:r>
                        <a:rPr lang="en-US" sz="1200" dirty="0" smtClean="0"/>
                        <a:t>0</a:t>
                      </a:r>
                    </a:p>
                  </a:txBody>
                  <a:tcPr/>
                </a:tc>
                <a:tc>
                  <a:txBody>
                    <a:bodyPr/>
                    <a:lstStyle/>
                    <a:p>
                      <a:r>
                        <a:rPr lang="en-US" sz="1200" dirty="0" smtClean="0"/>
                        <a:t>1</a:t>
                      </a:r>
                      <a:endParaRPr lang="en-US" sz="1200" dirty="0"/>
                    </a:p>
                  </a:txBody>
                  <a:tcPr/>
                </a:tc>
                <a:tc>
                  <a:txBody>
                    <a:bodyPr/>
                    <a:lstStyle/>
                    <a:p>
                      <a:r>
                        <a:rPr lang="en-US" sz="1200" dirty="0" smtClean="0"/>
                        <a:t>2</a:t>
                      </a:r>
                      <a:endParaRPr lang="en-US" sz="1200" dirty="0"/>
                    </a:p>
                  </a:txBody>
                  <a:tcPr/>
                </a:tc>
                <a:tc>
                  <a:txBody>
                    <a:bodyPr/>
                    <a:lstStyle/>
                    <a:p>
                      <a:r>
                        <a:rPr lang="en-US" sz="1200" dirty="0" smtClean="0"/>
                        <a:t>3</a:t>
                      </a:r>
                      <a:endParaRPr lang="en-US" sz="1200" dirty="0"/>
                    </a:p>
                  </a:txBody>
                  <a:tcPr/>
                </a:tc>
                <a:tc>
                  <a:txBody>
                    <a:bodyPr/>
                    <a:lstStyle/>
                    <a:p>
                      <a:r>
                        <a:rPr lang="en-US" sz="1200" dirty="0" smtClean="0"/>
                        <a:t>4</a:t>
                      </a:r>
                      <a:endParaRPr lang="en-US" sz="1200" dirty="0"/>
                    </a:p>
                  </a:txBody>
                  <a:tcPr/>
                </a:tc>
                <a:tc>
                  <a:txBody>
                    <a:bodyPr/>
                    <a:lstStyle/>
                    <a:p>
                      <a:r>
                        <a:rPr lang="en-US" sz="1200" dirty="0" smtClean="0"/>
                        <a:t>5</a:t>
                      </a:r>
                      <a:endParaRPr lang="en-US" sz="1200" dirty="0"/>
                    </a:p>
                  </a:txBody>
                  <a:tcPr/>
                </a:tc>
                <a:tc>
                  <a:txBody>
                    <a:bodyPr/>
                    <a:lstStyle/>
                    <a:p>
                      <a:r>
                        <a:rPr lang="en-US" sz="1200" dirty="0" smtClean="0"/>
                        <a:t>6</a:t>
                      </a:r>
                      <a:endParaRPr lang="en-US" sz="1200" dirty="0"/>
                    </a:p>
                  </a:txBody>
                  <a:tcPr/>
                </a:tc>
                <a:tc>
                  <a:txBody>
                    <a:bodyPr/>
                    <a:lstStyle/>
                    <a:p>
                      <a:r>
                        <a:rPr lang="en-US" sz="1200" dirty="0" smtClean="0"/>
                        <a:t>7</a:t>
                      </a:r>
                      <a:endParaRPr lang="en-US" sz="1200" dirty="0"/>
                    </a:p>
                  </a:txBody>
                  <a:tcPr/>
                </a:tc>
                <a:tc>
                  <a:txBody>
                    <a:bodyPr/>
                    <a:lstStyle/>
                    <a:p>
                      <a:r>
                        <a:rPr lang="en-US" sz="1200" dirty="0" smtClean="0"/>
                        <a:t>8</a:t>
                      </a:r>
                      <a:endParaRPr lang="en-US" sz="1200" dirty="0"/>
                    </a:p>
                  </a:txBody>
                  <a:tcPr/>
                </a:tc>
                <a:tc>
                  <a:txBody>
                    <a:bodyPr/>
                    <a:lstStyle/>
                    <a:p>
                      <a:r>
                        <a:rPr lang="en-US" sz="1200" dirty="0" smtClean="0"/>
                        <a:t>9</a:t>
                      </a:r>
                      <a:endParaRPr lang="en-US" sz="1200" dirty="0"/>
                    </a:p>
                  </a:txBody>
                  <a:tcPr/>
                </a:tc>
                <a:tc>
                  <a:txBody>
                    <a:bodyPr/>
                    <a:lstStyle/>
                    <a:p>
                      <a:r>
                        <a:rPr lang="en-US" sz="1200" dirty="0" smtClean="0"/>
                        <a:t>10</a:t>
                      </a:r>
                      <a:endParaRPr lang="en-US" sz="1200" dirty="0"/>
                    </a:p>
                  </a:txBody>
                  <a:tcPr/>
                </a:tc>
                <a:tc>
                  <a:txBody>
                    <a:bodyPr/>
                    <a:lstStyle/>
                    <a:p>
                      <a:r>
                        <a:rPr lang="en-US" sz="1200" dirty="0" smtClean="0"/>
                        <a:t>11</a:t>
                      </a:r>
                      <a:endParaRPr lang="en-US" sz="1200" dirty="0"/>
                    </a:p>
                  </a:txBody>
                  <a:tcPr/>
                </a:tc>
                <a:tc>
                  <a:txBody>
                    <a:bodyPr/>
                    <a:lstStyle/>
                    <a:p>
                      <a:r>
                        <a:rPr lang="en-US" sz="1200" dirty="0" smtClean="0"/>
                        <a:t>12</a:t>
                      </a:r>
                      <a:endParaRPr lang="en-US" sz="1200" dirty="0"/>
                    </a:p>
                  </a:txBody>
                  <a:tcPr/>
                </a:tc>
                <a:tc>
                  <a:txBody>
                    <a:bodyPr/>
                    <a:lstStyle/>
                    <a:p>
                      <a:r>
                        <a:rPr lang="en-US" sz="1200" dirty="0" smtClean="0"/>
                        <a:t>13</a:t>
                      </a:r>
                      <a:endParaRPr lang="en-US" sz="1200" dirty="0"/>
                    </a:p>
                  </a:txBody>
                  <a:tcPr/>
                </a:tc>
                <a:tc>
                  <a:txBody>
                    <a:bodyPr/>
                    <a:lstStyle/>
                    <a:p>
                      <a:r>
                        <a:rPr lang="en-US" sz="1200" dirty="0" smtClean="0"/>
                        <a:t>14</a:t>
                      </a:r>
                      <a:endParaRPr lang="en-US" sz="1200" dirty="0"/>
                    </a:p>
                  </a:txBody>
                  <a:tcPr/>
                </a:tc>
                <a:tc>
                  <a:txBody>
                    <a:bodyPr/>
                    <a:lstStyle/>
                    <a:p>
                      <a:r>
                        <a:rPr lang="en-US" sz="1200" dirty="0" smtClean="0"/>
                        <a:t>15</a:t>
                      </a:r>
                      <a:endParaRPr lang="en-US" sz="1200" dirty="0"/>
                    </a:p>
                  </a:txBody>
                  <a:tcPr/>
                </a:tc>
                <a:tc>
                  <a:txBody>
                    <a:bodyPr/>
                    <a:lstStyle/>
                    <a:p>
                      <a:r>
                        <a:rPr lang="en-US" sz="1200" dirty="0" smtClean="0"/>
                        <a:t>16</a:t>
                      </a:r>
                      <a:endParaRPr lang="en-US" sz="1200" dirty="0"/>
                    </a:p>
                  </a:txBody>
                  <a:tcPr/>
                </a:tc>
                <a:tc>
                  <a:txBody>
                    <a:bodyPr/>
                    <a:lstStyle/>
                    <a:p>
                      <a:r>
                        <a:rPr lang="en-US" sz="1200" dirty="0" smtClean="0"/>
                        <a:t>17</a:t>
                      </a:r>
                      <a:endParaRPr lang="en-US" sz="1200" dirty="0"/>
                    </a:p>
                  </a:txBody>
                  <a:tcPr/>
                </a:tc>
                <a:tc>
                  <a:txBody>
                    <a:bodyPr/>
                    <a:lstStyle/>
                    <a:p>
                      <a:r>
                        <a:rPr lang="en-US" sz="1200" dirty="0" smtClean="0"/>
                        <a:t>18</a:t>
                      </a:r>
                      <a:endParaRPr lang="en-US" sz="1200" dirty="0"/>
                    </a:p>
                  </a:txBody>
                  <a:tcPr/>
                </a:tc>
                <a:tc>
                  <a:txBody>
                    <a:bodyPr/>
                    <a:lstStyle/>
                    <a:p>
                      <a:r>
                        <a:rPr lang="en-US" sz="1200" dirty="0" smtClean="0"/>
                        <a:t>19</a:t>
                      </a:r>
                      <a:endParaRPr lang="en-US" sz="1200" dirty="0"/>
                    </a:p>
                  </a:txBody>
                  <a:tcPr/>
                </a:tc>
                <a:tc>
                  <a:txBody>
                    <a:bodyPr/>
                    <a:lstStyle/>
                    <a:p>
                      <a:r>
                        <a:rPr lang="en-US" sz="1200" dirty="0" smtClean="0"/>
                        <a:t>20</a:t>
                      </a:r>
                      <a:endParaRPr lang="en-US" sz="1200" dirty="0"/>
                    </a:p>
                  </a:txBody>
                  <a:tcPr/>
                </a:tc>
                <a:tc>
                  <a:txBody>
                    <a:bodyPr/>
                    <a:lstStyle/>
                    <a:p>
                      <a:r>
                        <a:rPr lang="en-US" sz="1200" dirty="0" smtClean="0"/>
                        <a:t>21</a:t>
                      </a:r>
                      <a:endParaRPr lang="en-US" sz="1200" dirty="0"/>
                    </a:p>
                  </a:txBody>
                  <a:tcPr/>
                </a:tc>
                <a:tc>
                  <a:txBody>
                    <a:bodyPr/>
                    <a:lstStyle/>
                    <a:p>
                      <a:r>
                        <a:rPr lang="en-US" sz="1200" dirty="0" smtClean="0"/>
                        <a:t>22</a:t>
                      </a:r>
                      <a:endParaRPr lang="en-US" sz="1200" dirty="0"/>
                    </a:p>
                  </a:txBody>
                  <a:tcPr/>
                </a:tc>
                <a:tc>
                  <a:txBody>
                    <a:bodyPr/>
                    <a:lstStyle/>
                    <a:p>
                      <a:r>
                        <a:rPr lang="en-US" sz="1200" dirty="0" smtClean="0"/>
                        <a:t>23</a:t>
                      </a:r>
                      <a:endParaRPr lang="en-US" sz="1200" dirty="0"/>
                    </a:p>
                  </a:txBody>
                  <a:tcPr/>
                </a:tc>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US</a:t>
                      </a:r>
                      <a:r>
                        <a:rPr lang="en-US" sz="1800" baseline="0" dirty="0" smtClean="0"/>
                        <a:t> West Coast (8 – 18h)</a:t>
                      </a:r>
                      <a:endParaRPr lang="en-US" sz="1800" dirty="0" smtClean="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smtClean="0"/>
                        <a:t>US East Coast (8</a:t>
                      </a:r>
                      <a:r>
                        <a:rPr lang="en-US" sz="1600" baseline="0" dirty="0" smtClean="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UK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Europe (Berlin)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smtClean="0"/>
                        <a:t>China (8</a:t>
                      </a:r>
                      <a:r>
                        <a:rPr lang="en-US" baseline="0" dirty="0" smtClean="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smtClean="0"/>
                        <a:t>Japan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bl>
          </a:graphicData>
        </a:graphic>
      </p:graphicFrame>
      <p:sp>
        <p:nvSpPr>
          <p:cNvPr id="8" name="Rechteck 7"/>
          <p:cNvSpPr/>
          <p:nvPr/>
        </p:nvSpPr>
        <p:spPr bwMode="auto">
          <a:xfrm>
            <a:off x="3505200" y="3810000"/>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hteck 8"/>
          <p:cNvSpPr/>
          <p:nvPr/>
        </p:nvSpPr>
        <p:spPr bwMode="auto">
          <a:xfrm>
            <a:off x="6324600" y="3733800"/>
            <a:ext cx="3810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Suggested schedule</a:t>
            </a:r>
            <a:endParaRPr lang="en-US" dirty="0"/>
          </a:p>
        </p:txBody>
      </p:sp>
      <p:sp>
        <p:nvSpPr>
          <p:cNvPr id="3" name="Inhaltsplatzhalter 2"/>
          <p:cNvSpPr>
            <a:spLocks noGrp="1"/>
          </p:cNvSpPr>
          <p:nvPr>
            <p:ph idx="1"/>
          </p:nvPr>
        </p:nvSpPr>
        <p:spPr>
          <a:xfrm>
            <a:off x="685800" y="1905000"/>
            <a:ext cx="7770813" cy="4113213"/>
          </a:xfrm>
        </p:spPr>
        <p:txBody>
          <a:bodyPr/>
          <a:lstStyle/>
          <a:p>
            <a:r>
              <a:rPr lang="en-US" sz="1800" dirty="0" smtClean="0"/>
              <a:t>General agreement for BCS </a:t>
            </a:r>
            <a:r>
              <a:rPr lang="en-US" sz="1800" dirty="0" err="1" smtClean="0"/>
              <a:t>telco</a:t>
            </a:r>
            <a:r>
              <a:rPr lang="en-US" sz="1800" dirty="0" smtClean="0"/>
              <a:t>:</a:t>
            </a:r>
          </a:p>
          <a:p>
            <a:r>
              <a:rPr lang="en-US" sz="1800" dirty="0" smtClean="0"/>
              <a:t>	Start:			</a:t>
            </a:r>
            <a:r>
              <a:rPr lang="en-US" sz="1800" dirty="0" smtClean="0"/>
              <a:t>	9</a:t>
            </a:r>
            <a:r>
              <a:rPr lang="en-US" sz="1800" dirty="0" smtClean="0"/>
              <a:t>:00h ET</a:t>
            </a:r>
          </a:p>
          <a:p>
            <a:r>
              <a:rPr lang="en-US" sz="1800" dirty="0" smtClean="0"/>
              <a:t>	Duration:				1 hour</a:t>
            </a:r>
          </a:p>
          <a:p>
            <a:r>
              <a:rPr lang="en-US" sz="1800" dirty="0" smtClean="0"/>
              <a:t>	Day of the week:		XXX</a:t>
            </a:r>
          </a:p>
          <a:p>
            <a:endParaRPr lang="en-US" sz="1800" dirty="0" smtClean="0"/>
          </a:p>
          <a:p>
            <a:r>
              <a:rPr lang="en-US" sz="1800" dirty="0" smtClean="0"/>
              <a:t>Schedule two </a:t>
            </a:r>
            <a:r>
              <a:rPr lang="en-US" sz="1800" dirty="0" err="1" smtClean="0"/>
              <a:t>telcos</a:t>
            </a:r>
            <a:r>
              <a:rPr lang="en-US" sz="1800" dirty="0" smtClean="0"/>
              <a:t> for the week following the NEXT face-to-face meeting</a:t>
            </a:r>
          </a:p>
          <a:p>
            <a:pPr lvl="1">
              <a:buFontTx/>
              <a:buChar char="•"/>
            </a:pPr>
            <a:r>
              <a:rPr lang="en-US" sz="1600" dirty="0" smtClean="0"/>
              <a:t>Meeting week: May 6—11, 2018</a:t>
            </a:r>
            <a:endParaRPr lang="en-US" sz="1600" dirty="0" smtClean="0"/>
          </a:p>
          <a:p>
            <a:pPr lvl="1">
              <a:buFontTx/>
              <a:buChar char="•"/>
            </a:pPr>
            <a:r>
              <a:rPr lang="en-US" sz="1600" dirty="0" smtClean="0"/>
              <a:t>Monday May 14</a:t>
            </a:r>
          </a:p>
          <a:p>
            <a:pPr lvl="1">
              <a:buFontTx/>
              <a:buChar char="•"/>
            </a:pPr>
            <a:r>
              <a:rPr lang="en-US" sz="1600" dirty="0" smtClean="0"/>
              <a:t>Monday </a:t>
            </a:r>
            <a:r>
              <a:rPr lang="en-US" sz="1600" dirty="0" smtClean="0"/>
              <a:t>May</a:t>
            </a:r>
            <a:r>
              <a:rPr lang="en-US" sz="1600" dirty="0" smtClean="0"/>
              <a:t> 21 </a:t>
            </a:r>
            <a:r>
              <a:rPr lang="en-US" sz="1600" dirty="0" smtClean="0"/>
              <a:t>national holiday (at least in Germany ;-) </a:t>
            </a:r>
            <a:endParaRPr lang="en-US" sz="1600" dirty="0" smtClean="0"/>
          </a:p>
          <a:p>
            <a:r>
              <a:rPr lang="en-US" sz="1800" dirty="0" smtClean="0"/>
              <a:t>Two </a:t>
            </a:r>
            <a:r>
              <a:rPr lang="en-US" sz="1800" dirty="0" err="1" smtClean="0"/>
              <a:t>teclos</a:t>
            </a:r>
            <a:r>
              <a:rPr lang="en-US" sz="1800" dirty="0" smtClean="0"/>
              <a:t> </a:t>
            </a:r>
            <a:r>
              <a:rPr lang="en-US" sz="1800" dirty="0" smtClean="0"/>
              <a:t>in between meetings:</a:t>
            </a:r>
          </a:p>
          <a:p>
            <a:pPr marL="742950" lvl="2" indent="-342900">
              <a:spcBef>
                <a:spcPts val="600"/>
              </a:spcBef>
              <a:buFont typeface="Arial"/>
              <a:buChar char="•"/>
            </a:pPr>
            <a:r>
              <a:rPr lang="en-US" sz="1400" dirty="0" smtClean="0"/>
              <a:t>One </a:t>
            </a:r>
            <a:r>
              <a:rPr lang="en-US" sz="1400" dirty="0" smtClean="0"/>
              <a:t>in the middle between meetings: Mon Apr 2</a:t>
            </a:r>
            <a:r>
              <a:rPr lang="en-US" sz="1400" baseline="30000" dirty="0" smtClean="0"/>
              <a:t>nd</a:t>
            </a:r>
            <a:r>
              <a:rPr lang="en-US" sz="1400" dirty="0" smtClean="0"/>
              <a:t> (Easter Mon)</a:t>
            </a:r>
            <a:endParaRPr lang="en-US" sz="1400" dirty="0" smtClean="0"/>
          </a:p>
          <a:p>
            <a:pPr marL="742950" lvl="2" indent="-342900">
              <a:spcBef>
                <a:spcPts val="600"/>
              </a:spcBef>
              <a:buFont typeface="Arial"/>
              <a:buChar char="•"/>
            </a:pPr>
            <a:r>
              <a:rPr lang="en-US" sz="1400" dirty="0" smtClean="0"/>
              <a:t>One </a:t>
            </a:r>
            <a:r>
              <a:rPr lang="en-US" sz="1400" dirty="0" err="1" smtClean="0"/>
              <a:t>telco</a:t>
            </a:r>
            <a:r>
              <a:rPr lang="en-US" sz="1400" dirty="0" smtClean="0"/>
              <a:t> the week before the next face-to-face </a:t>
            </a:r>
            <a:r>
              <a:rPr lang="en-US" sz="1400" dirty="0" smtClean="0"/>
              <a:t>meeting (Apr 30</a:t>
            </a:r>
            <a:r>
              <a:rPr lang="en-US" sz="1400" baseline="30000" dirty="0" smtClean="0"/>
              <a:t>th</a:t>
            </a:r>
            <a:r>
              <a:rPr lang="en-US" sz="1400" dirty="0" smtClean="0"/>
              <a:t>, </a:t>
            </a:r>
            <a:r>
              <a:rPr lang="en-US" sz="1400" dirty="0" smtClean="0"/>
              <a:t>Mon)</a:t>
            </a:r>
            <a:endParaRPr lang="en-US" sz="1400" dirty="0" smtClean="0"/>
          </a:p>
          <a:p>
            <a:r>
              <a:rPr lang="en-US" sz="1800" dirty="0" smtClean="0"/>
              <a:t>Additional </a:t>
            </a:r>
            <a:r>
              <a:rPr lang="en-US" sz="1800" dirty="0" err="1" smtClean="0"/>
              <a:t>telcos</a:t>
            </a:r>
            <a:r>
              <a:rPr lang="en-US" sz="1800" dirty="0" smtClean="0"/>
              <a:t> announced with 10-day </a:t>
            </a:r>
            <a:r>
              <a:rPr lang="en-US" sz="1800" dirty="0" smtClean="0"/>
              <a:t>notice</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t>
            </a:r>
            <a:r>
              <a:rPr lang="en-US" dirty="0" err="1" smtClean="0"/>
              <a:t>Telcons</a:t>
            </a:r>
            <a:r>
              <a:rPr lang="en-US" dirty="0" smtClean="0"/>
              <a:t> for BCS TIG/SG</a:t>
            </a:r>
            <a:endParaRPr lang="en-US" dirty="0"/>
          </a:p>
        </p:txBody>
      </p:sp>
      <p:sp>
        <p:nvSpPr>
          <p:cNvPr id="3" name="Inhaltsplatzhalter 2"/>
          <p:cNvSpPr>
            <a:spLocks noGrp="1"/>
          </p:cNvSpPr>
          <p:nvPr>
            <p:ph idx="1"/>
          </p:nvPr>
        </p:nvSpPr>
        <p:spPr>
          <a:xfrm>
            <a:off x="685800" y="1828801"/>
            <a:ext cx="7770813" cy="2286000"/>
          </a:xfrm>
        </p:spPr>
        <p:txBody>
          <a:bodyPr/>
          <a:lstStyle/>
          <a:p>
            <a:r>
              <a:rPr lang="en-US" dirty="0" smtClean="0"/>
              <a:t>Move to</a:t>
            </a:r>
            <a:r>
              <a:rPr lang="en-US" dirty="0" smtClean="0"/>
              <a:t> approve the following schedule of teleconferences</a:t>
            </a:r>
          </a:p>
          <a:p>
            <a:endParaRPr lang="de-DE" dirty="0" smtClean="0"/>
          </a:p>
          <a:p>
            <a:endParaRPr lang="de-DE" dirty="0" smtClean="0"/>
          </a:p>
          <a:p>
            <a:endParaRPr lang="de-DE" dirty="0" smtClean="0"/>
          </a:p>
          <a:p>
            <a:endParaRPr lang="de-DE" dirty="0" smtClean="0"/>
          </a:p>
          <a:p>
            <a:endParaRPr lang="de-DE" dirty="0" smtClean="0"/>
          </a:p>
          <a:p>
            <a:endParaRPr lang="de-DE" dirty="0" smtClean="0"/>
          </a:p>
          <a:p>
            <a:r>
              <a:rPr lang="de-DE" dirty="0" err="1" smtClean="0"/>
              <a:t>Moved</a:t>
            </a:r>
            <a:r>
              <a:rPr lang="de-DE" dirty="0" smtClean="0"/>
              <a:t>: </a:t>
            </a:r>
            <a:r>
              <a:rPr lang="de-DE" dirty="0" err="1" smtClean="0"/>
              <a:t>xxx</a:t>
            </a:r>
            <a:r>
              <a:rPr lang="de-DE" dirty="0" smtClean="0"/>
              <a:t>, Second: </a:t>
            </a:r>
            <a:r>
              <a:rPr lang="de-DE" dirty="0" err="1" smtClean="0"/>
              <a:t>xxx</a:t>
            </a:r>
            <a:r>
              <a:rPr lang="de-DE" dirty="0" smtClean="0"/>
              <a:t>, </a:t>
            </a:r>
            <a:r>
              <a:rPr lang="de-DE" dirty="0" err="1" smtClean="0"/>
              <a:t>Result</a:t>
            </a:r>
            <a:r>
              <a:rPr lang="de-DE" dirty="0" smtClean="0"/>
              <a:t> y-n-a</a:t>
            </a:r>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914400" y="2550160"/>
          <a:ext cx="7467600" cy="1752600"/>
        </p:xfrm>
        <a:graphic>
          <a:graphicData uri="http://schemas.openxmlformats.org/drawingml/2006/table">
            <a:tbl>
              <a:tblPr firstRow="1" bandRow="1">
                <a:tableStyleId>{5C22544A-7EE6-4342-B048-85BDC9FD1C3A}</a:tableStyleId>
              </a:tblPr>
              <a:tblGrid>
                <a:gridCol w="990600"/>
                <a:gridCol w="3124200"/>
                <a:gridCol w="1485900"/>
                <a:gridCol w="1866900"/>
              </a:tblGrid>
              <a:tr h="370840">
                <a:tc>
                  <a:txBody>
                    <a:bodyPr/>
                    <a:lstStyle/>
                    <a:p>
                      <a:r>
                        <a:rPr lang="en-US" dirty="0" smtClean="0"/>
                        <a:t>Group</a:t>
                      </a:r>
                      <a:endParaRPr lang="en-US" dirty="0"/>
                    </a:p>
                  </a:txBody>
                  <a:tcPr/>
                </a:tc>
                <a:tc>
                  <a:txBody>
                    <a:bodyPr/>
                    <a:lstStyle/>
                    <a:p>
                      <a:r>
                        <a:rPr lang="en-US" dirty="0" smtClean="0"/>
                        <a:t>Dates</a:t>
                      </a:r>
                      <a:endParaRPr lang="en-US" dirty="0"/>
                    </a:p>
                  </a:txBody>
                  <a:tcPr/>
                </a:tc>
                <a:tc>
                  <a:txBody>
                    <a:bodyPr/>
                    <a:lstStyle/>
                    <a:p>
                      <a:r>
                        <a:rPr lang="en-US" dirty="0" smtClean="0"/>
                        <a:t>Start Time</a:t>
                      </a:r>
                      <a:endParaRPr lang="en-US" dirty="0"/>
                    </a:p>
                  </a:txBody>
                  <a:tcPr/>
                </a:tc>
                <a:tc>
                  <a:txBody>
                    <a:bodyPr/>
                    <a:lstStyle/>
                    <a:p>
                      <a:r>
                        <a:rPr lang="en-US" dirty="0" smtClean="0"/>
                        <a:t>Duration</a:t>
                      </a:r>
                      <a:endParaRPr lang="en-US" dirty="0"/>
                    </a:p>
                  </a:txBody>
                  <a:tcPr/>
                </a:tc>
              </a:tr>
              <a:tr h="370840">
                <a:tc>
                  <a:txBody>
                    <a:bodyPr/>
                    <a:lstStyle/>
                    <a:p>
                      <a:r>
                        <a:rPr lang="en-US" dirty="0" smtClean="0"/>
                        <a:t>BCS</a:t>
                      </a:r>
                      <a:endParaRPr lang="en-US" dirty="0"/>
                    </a:p>
                  </a:txBody>
                  <a:tcPr/>
                </a:tc>
                <a:tc>
                  <a:txBody>
                    <a:bodyPr/>
                    <a:lstStyle/>
                    <a:p>
                      <a:r>
                        <a:rPr lang="en-US" dirty="0" smtClean="0"/>
                        <a:t>May </a:t>
                      </a:r>
                      <a:r>
                        <a:rPr lang="en-US" dirty="0" smtClean="0"/>
                        <a:t>14</a:t>
                      </a:r>
                      <a:r>
                        <a:rPr lang="en-US" baseline="30000" dirty="0" smtClean="0"/>
                        <a:t>th</a:t>
                      </a:r>
                      <a:r>
                        <a:rPr lang="en-US" dirty="0" smtClean="0"/>
                        <a:t> </a:t>
                      </a:r>
                      <a:r>
                        <a:rPr lang="en-US" dirty="0" smtClean="0"/>
                        <a:t>&amp; 21</a:t>
                      </a:r>
                      <a:r>
                        <a:rPr lang="en-US" baseline="30000" dirty="0" smtClean="0"/>
                        <a:t>st</a:t>
                      </a:r>
                      <a:r>
                        <a:rPr lang="en-US" dirty="0" smtClean="0"/>
                        <a:t>, 2018 </a:t>
                      </a:r>
                      <a:r>
                        <a:rPr lang="en-US" dirty="0" smtClean="0"/>
                        <a:t>(Monday)</a:t>
                      </a:r>
                      <a:endParaRPr lang="en-US" dirty="0"/>
                    </a:p>
                  </a:txBody>
                  <a:tcPr/>
                </a:tc>
                <a:tc>
                  <a:txBody>
                    <a:bodyPr/>
                    <a:lstStyle/>
                    <a:p>
                      <a:r>
                        <a:rPr lang="en-US" dirty="0" smtClean="0"/>
                        <a:t>09:00h</a:t>
                      </a:r>
                      <a:r>
                        <a:rPr lang="en-US" baseline="0" dirty="0" smtClean="0"/>
                        <a:t>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Apr 2</a:t>
                      </a:r>
                      <a:r>
                        <a:rPr lang="en-US" baseline="30000" dirty="0" smtClean="0"/>
                        <a:t>nd</a:t>
                      </a:r>
                      <a:r>
                        <a:rPr lang="en-US" baseline="0" dirty="0" smtClean="0"/>
                        <a:t> &amp; 30</a:t>
                      </a:r>
                      <a:r>
                        <a:rPr lang="en-US" baseline="30000" dirty="0" smtClean="0"/>
                        <a:t>th</a:t>
                      </a:r>
                      <a:r>
                        <a:rPr lang="en-US" baseline="0" dirty="0" smtClean="0"/>
                        <a:t>, </a:t>
                      </a:r>
                      <a:r>
                        <a:rPr lang="en-US" baseline="0" dirty="0" smtClean="0"/>
                        <a:t>2018 </a:t>
                      </a:r>
                      <a:r>
                        <a:rPr lang="en-US" baseline="0" dirty="0" smtClean="0"/>
                        <a:t>(Monday)</a:t>
                      </a:r>
                      <a:endParaRPr lang="en-US" dirty="0" smtClean="0"/>
                    </a:p>
                  </a:txBody>
                  <a:tcPr/>
                </a:tc>
                <a:tc>
                  <a:txBody>
                    <a:bodyPr/>
                    <a:lstStyle/>
                    <a:p>
                      <a:r>
                        <a:rPr lang="en-US" dirty="0" smtClean="0"/>
                        <a:t>09:00h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BCS Timeline</a:t>
            </a:r>
            <a:endParaRPr lang="en-US" dirty="0"/>
          </a:p>
        </p:txBody>
      </p:sp>
      <p:sp>
        <p:nvSpPr>
          <p:cNvPr id="3" name="Inhaltsplatzhalter 2"/>
          <p:cNvSpPr>
            <a:spLocks noGrp="1"/>
          </p:cNvSpPr>
          <p:nvPr>
            <p:ph idx="1"/>
          </p:nvPr>
        </p:nvSpPr>
        <p:spPr>
          <a:xfrm>
            <a:off x="685800" y="1676400"/>
            <a:ext cx="7770813" cy="4113213"/>
          </a:xfrm>
        </p:spPr>
        <p:txBody>
          <a:bodyPr/>
          <a:lstStyle/>
          <a:p>
            <a:pPr>
              <a:buFont typeface="Arial"/>
              <a:buChar char="•"/>
            </a:pPr>
            <a:r>
              <a:rPr lang="en-US" sz="1600" dirty="0" smtClean="0"/>
              <a:t>March </a:t>
            </a:r>
            <a:r>
              <a:rPr lang="en-US" sz="1600" dirty="0" smtClean="0"/>
              <a:t>2018 – Meet as TIG</a:t>
            </a:r>
          </a:p>
          <a:p>
            <a:pPr lvl="1">
              <a:buFont typeface="Arial"/>
              <a:buChar char="•"/>
            </a:pPr>
            <a:r>
              <a:rPr lang="en-US" sz="1400" dirty="0" smtClean="0"/>
              <a:t>Gather interested parties in TIG meeting</a:t>
            </a:r>
          </a:p>
          <a:p>
            <a:pPr lvl="1">
              <a:buFont typeface="Arial"/>
              <a:buChar char="•"/>
            </a:pPr>
            <a:r>
              <a:rPr lang="en-US" sz="1400" dirty="0" smtClean="0"/>
              <a:t>Presentations and discussion to narrow down the scope / prepare for PAR &amp; 5C</a:t>
            </a:r>
          </a:p>
          <a:p>
            <a:pPr>
              <a:buFont typeface="Arial"/>
              <a:buChar char="•"/>
            </a:pPr>
            <a:r>
              <a:rPr lang="en-US" sz="1600" dirty="0" smtClean="0"/>
              <a:t>May &amp; July 2018 – Meet as SG</a:t>
            </a:r>
          </a:p>
          <a:p>
            <a:pPr lvl="1">
              <a:buFont typeface="Arial"/>
              <a:buChar char="•"/>
            </a:pPr>
            <a:r>
              <a:rPr lang="en-US" sz="1400" dirty="0" smtClean="0"/>
              <a:t>May</a:t>
            </a:r>
            <a:endParaRPr lang="en-US" sz="1400" dirty="0" smtClean="0"/>
          </a:p>
          <a:p>
            <a:pPr lvl="2">
              <a:buFont typeface="Arial"/>
              <a:buChar char="•"/>
            </a:pPr>
            <a:r>
              <a:rPr lang="en-US" sz="1200" dirty="0" smtClean="0"/>
              <a:t>Consolidate on problem statement &amp; use case</a:t>
            </a:r>
          </a:p>
          <a:p>
            <a:pPr lvl="2">
              <a:buFont typeface="Arial"/>
              <a:buChar char="•"/>
            </a:pPr>
            <a:r>
              <a:rPr lang="en-US" sz="1200" dirty="0" smtClean="0"/>
              <a:t>aim </a:t>
            </a:r>
            <a:r>
              <a:rPr lang="en-US" sz="1200" dirty="0" smtClean="0"/>
              <a:t>at having </a:t>
            </a:r>
            <a:r>
              <a:rPr lang="en-US" sz="1200" dirty="0" smtClean="0"/>
              <a:t>a first scope </a:t>
            </a:r>
            <a:r>
              <a:rPr lang="en-US" sz="1200" dirty="0" smtClean="0"/>
              <a:t>statement</a:t>
            </a:r>
          </a:p>
          <a:p>
            <a:pPr lvl="1">
              <a:buFont typeface="Arial"/>
              <a:buChar char="•"/>
            </a:pPr>
            <a:r>
              <a:rPr lang="en-US" sz="1400" dirty="0" smtClean="0"/>
              <a:t>July</a:t>
            </a:r>
            <a:endParaRPr lang="en-US" sz="1400" dirty="0" smtClean="0"/>
          </a:p>
          <a:p>
            <a:pPr lvl="2">
              <a:buFont typeface="Arial"/>
              <a:buChar char="•"/>
            </a:pPr>
            <a:r>
              <a:rPr lang="en-US" sz="1200" dirty="0" smtClean="0"/>
              <a:t>Agreed, mature scope statement</a:t>
            </a:r>
          </a:p>
          <a:p>
            <a:pPr lvl="2">
              <a:buFont typeface="Arial"/>
              <a:buChar char="•"/>
            </a:pPr>
            <a:r>
              <a:rPr lang="en-US" sz="1200" dirty="0" smtClean="0"/>
              <a:t>Substantial </a:t>
            </a:r>
            <a:r>
              <a:rPr lang="en-US" sz="1200" dirty="0" smtClean="0"/>
              <a:t>text </a:t>
            </a:r>
            <a:r>
              <a:rPr lang="en-US" sz="1200" dirty="0" smtClean="0"/>
              <a:t>for other parts of PAR and </a:t>
            </a:r>
            <a:r>
              <a:rPr lang="en-US" sz="1200" dirty="0" smtClean="0"/>
              <a:t>5C</a:t>
            </a:r>
          </a:p>
          <a:p>
            <a:pPr lvl="2">
              <a:buFont typeface="Arial"/>
              <a:buChar char="•"/>
            </a:pPr>
            <a:r>
              <a:rPr lang="en-US" sz="1200" dirty="0" smtClean="0"/>
              <a:t>Optional: start WG request for comments</a:t>
            </a:r>
            <a:endParaRPr lang="en-US" sz="1200" dirty="0" smtClean="0"/>
          </a:p>
          <a:p>
            <a:pPr lvl="1">
              <a:buFont typeface="Arial"/>
              <a:buChar char="•"/>
            </a:pPr>
            <a:r>
              <a:rPr lang="en-US" sz="1400" dirty="0" smtClean="0"/>
              <a:t>July </a:t>
            </a:r>
            <a:r>
              <a:rPr lang="en-US" sz="1400" dirty="0" smtClean="0"/>
              <a:t>– Motion for 1</a:t>
            </a:r>
            <a:r>
              <a:rPr lang="en-US" sz="1400" baseline="30000" dirty="0" smtClean="0"/>
              <a:t>st</a:t>
            </a:r>
            <a:r>
              <a:rPr lang="en-US" sz="1400" dirty="0" smtClean="0"/>
              <a:t> extension of SG</a:t>
            </a:r>
          </a:p>
          <a:p>
            <a:pPr>
              <a:buFont typeface="Arial"/>
              <a:buChar char="•"/>
            </a:pPr>
            <a:endParaRPr lang="en-US" sz="1600" dirty="0" smtClean="0"/>
          </a:p>
          <a:p>
            <a:pPr>
              <a:buFont typeface="Arial"/>
              <a:buChar char="•"/>
            </a:pPr>
            <a:r>
              <a:rPr lang="en-US" sz="1600" dirty="0" smtClean="0"/>
              <a:t>September &amp; November 2018 – Meet as SG</a:t>
            </a:r>
          </a:p>
          <a:p>
            <a:pPr lvl="1">
              <a:buFont typeface="Arial"/>
              <a:buChar char="•"/>
            </a:pPr>
            <a:r>
              <a:rPr lang="en-US" sz="1400" dirty="0" smtClean="0"/>
              <a:t>Sept – Revise PAR &amp; 5C based on WG comments</a:t>
            </a:r>
          </a:p>
          <a:p>
            <a:pPr lvl="1">
              <a:buFont typeface="Arial"/>
              <a:buChar char="•"/>
            </a:pPr>
            <a:r>
              <a:rPr lang="en-US" sz="1400" dirty="0" smtClean="0"/>
              <a:t>Sept – Approve PAR / Motion to forward to EC</a:t>
            </a:r>
          </a:p>
          <a:p>
            <a:pPr lvl="1">
              <a:buFont typeface="Arial"/>
              <a:buChar char="•"/>
            </a:pPr>
            <a:r>
              <a:rPr lang="en-US" sz="1400" dirty="0" smtClean="0"/>
              <a:t>Nov – Backup</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
        <p:nvSpPr>
          <p:cNvPr id="7" name="Textfeld 6"/>
          <p:cNvSpPr txBox="1"/>
          <p:nvPr/>
        </p:nvSpPr>
        <p:spPr>
          <a:xfrm rot="20107319">
            <a:off x="-20927" y="1192147"/>
            <a:ext cx="3595856" cy="461665"/>
          </a:xfrm>
          <a:prstGeom prst="rect">
            <a:avLst/>
          </a:prstGeom>
          <a:noFill/>
        </p:spPr>
        <p:txBody>
          <a:bodyPr wrap="none" rtlCol="0">
            <a:spAutoFit/>
          </a:bodyPr>
          <a:lstStyle/>
          <a:p>
            <a:r>
              <a:rPr lang="en-US" dirty="0" smtClean="0">
                <a:solidFill>
                  <a:srgbClr val="FF0000"/>
                </a:solidFill>
              </a:rPr>
              <a:t>Update based on discussion</a:t>
            </a:r>
            <a:endParaRPr lang="en-US"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Planning &amp; Goals for the next meeting</a:t>
            </a:r>
            <a:endParaRPr lang="en-US" dirty="0"/>
          </a:p>
        </p:txBody>
      </p:sp>
      <p:sp>
        <p:nvSpPr>
          <p:cNvPr id="3" name="Inhaltsplatzhalter 2"/>
          <p:cNvSpPr>
            <a:spLocks noGrp="1"/>
          </p:cNvSpPr>
          <p:nvPr>
            <p:ph idx="1"/>
          </p:nvPr>
        </p:nvSpPr>
        <p:spPr/>
        <p:txBody>
          <a:bodyPr/>
          <a:lstStyle/>
          <a:p>
            <a:r>
              <a:rPr lang="en-US" dirty="0" smtClean="0"/>
              <a:t>Requested meeting slots: 2</a:t>
            </a:r>
          </a:p>
          <a:p>
            <a:endParaRPr lang="en-US" dirty="0" smtClean="0"/>
          </a:p>
          <a:p>
            <a:r>
              <a:rPr lang="en-US" dirty="0" smtClean="0"/>
              <a:t>Goals / Work Items:</a:t>
            </a:r>
          </a:p>
          <a:p>
            <a:pPr lvl="1">
              <a:buFont typeface="Arial"/>
              <a:buChar char="•"/>
            </a:pPr>
            <a:r>
              <a:rPr lang="en-US" dirty="0" smtClean="0"/>
              <a:t>Administrative: Leadership Elections</a:t>
            </a:r>
          </a:p>
          <a:p>
            <a:pPr lvl="1">
              <a:buFont typeface="Arial"/>
              <a:buChar char="•"/>
            </a:pPr>
            <a:r>
              <a:rPr lang="en-US" dirty="0" smtClean="0"/>
              <a:t>Consolidate on Use Cases</a:t>
            </a:r>
          </a:p>
          <a:p>
            <a:pPr lvl="1">
              <a:buFont typeface="Arial"/>
              <a:buChar char="•"/>
            </a:pPr>
            <a:r>
              <a:rPr lang="en-US" dirty="0" smtClean="0"/>
              <a:t>Identify security requirements &amp; constrains</a:t>
            </a:r>
          </a:p>
          <a:p>
            <a:pPr lvl="1">
              <a:buFont typeface="Arial"/>
              <a:buChar char="•"/>
            </a:pPr>
            <a:r>
              <a:rPr lang="en-US" dirty="0" smtClean="0"/>
              <a:t>(Draft) Scope statement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Old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86512" y="6475413"/>
            <a:ext cx="2255826"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a:t>
            </a:r>
            <a:r>
              <a:rPr lang="en-US" altLang="en-US" dirty="0" smtClean="0">
                <a:solidFill>
                  <a:srgbClr val="0000FF"/>
                </a:solidFill>
                <a:latin typeface="Arial Black" panose="020B0A04020102020204" pitchFamily="34" charset="0"/>
              </a:rPr>
              <a:t> BCS:</a:t>
            </a:r>
            <a:br>
              <a:rPr lang="en-US" altLang="en-US" dirty="0" smtClean="0">
                <a:solidFill>
                  <a:srgbClr val="0000FF"/>
                </a:solidFill>
                <a:latin typeface="Arial Black" panose="020B0A04020102020204" pitchFamily="34" charset="0"/>
              </a:rPr>
            </a:br>
            <a:r>
              <a:rPr lang="en-US" altLang="en-US" dirty="0" err="1" smtClean="0">
                <a:solidFill>
                  <a:srgbClr val="0000FF"/>
                </a:solidFill>
                <a:latin typeface="Arial Black" panose="020B0A04020102020204" pitchFamily="34" charset="0"/>
              </a:rPr>
              <a:t>BroadCast</a:t>
            </a:r>
            <a:r>
              <a:rPr lang="en-US" altLang="en-US" dirty="0" smtClean="0">
                <a:solidFill>
                  <a:srgbClr val="0000FF"/>
                </a:solidFill>
                <a:latin typeface="Arial Black" panose="020B0A04020102020204" pitchFamily="34" charset="0"/>
              </a:rPr>
              <a:t> Services</a:t>
            </a:r>
            <a:br>
              <a:rPr lang="en-US" altLang="en-US" dirty="0" smtClean="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Chicago, IL</a:t>
            </a:r>
            <a:endParaRPr lang="en-US" altLang="en-US" sz="4000" dirty="0" smtClean="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05-09,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a:t>
            </a:r>
            <a:r>
              <a:rPr lang="en-US" altLang="en-US" dirty="0" smtClean="0">
                <a:latin typeface="Arial" panose="020B0604020202020204" pitchFamily="34" charset="0"/>
              </a:rPr>
              <a:t> Marc Emmelmann (</a:t>
            </a:r>
            <a:r>
              <a:rPr lang="en-US" altLang="en-US" dirty="0" err="1" smtClean="0">
                <a:latin typeface="Arial" panose="020B0604020202020204" pitchFamily="34" charset="0"/>
              </a:rPr>
              <a:t>Koden</a:t>
            </a:r>
            <a:r>
              <a:rPr lang="en-US" altLang="en-US" dirty="0" smtClean="0">
                <a:latin typeface="Arial" panose="020B0604020202020204" pitchFamily="34" charset="0"/>
              </a:rPr>
              <a:t>-TI)</a:t>
            </a: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endParaRPr lang="en-US" altLang="en-US" sz="2000" dirty="0" smtClean="0">
              <a:latin typeface="Arial" panose="020B0604020202020204" pitchFamily="34" charset="0"/>
            </a:endParaRPr>
          </a:p>
          <a:p>
            <a:pPr algn="ctr">
              <a:lnSpc>
                <a:spcPct val="90000"/>
              </a:lnSpc>
              <a:buFontTx/>
              <a:buNone/>
            </a:pPr>
            <a:r>
              <a:rPr lang="en-US" altLang="en-US" dirty="0" smtClean="0">
                <a:latin typeface="Arial" panose="020B0604020202020204" pitchFamily="34" charset="0"/>
              </a:rPr>
              <a:t>Secretary pro tem: Hitoshi Morioka (SRC Software)</a:t>
            </a:r>
          </a:p>
          <a:p>
            <a:pPr algn="ctr">
              <a:lnSpc>
                <a:spcPct val="90000"/>
              </a:lnSpc>
              <a:buFontTx/>
              <a:buNone/>
            </a:pPr>
            <a:r>
              <a:rPr lang="en-US" altLang="en-US" dirty="0">
                <a:latin typeface="Arial" panose="020B0604020202020204" pitchFamily="34" charset="0"/>
              </a:rPr>
              <a:t>Technical Editor:</a:t>
            </a:r>
            <a:r>
              <a:rPr lang="en-US" altLang="en-US" dirty="0" smtClean="0">
                <a:latin typeface="Arial" panose="020B0604020202020204" pitchFamily="34" charset="0"/>
              </a:rPr>
              <a:t> -/-</a:t>
            </a:r>
            <a:endParaRPr lang="en-CA" alt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BCS Submission (cont)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Other Old Business</a:t>
            </a:r>
            <a:endParaRPr lang="en-US" dirty="0"/>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New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mtClean="0"/>
              <a:t>Adjourn</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15074" y="6475413"/>
            <a:ext cx="232726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Motion Slide Deck:			11/18-0319</a:t>
            </a:r>
          </a:p>
          <a:p>
            <a:endParaRPr lang="en-US" dirty="0" smtClean="0"/>
          </a:p>
          <a:p>
            <a:r>
              <a:rPr lang="en-US" dirty="0" smtClean="0"/>
              <a:t>Meeting Agenda:  			11/18-0309</a:t>
            </a:r>
          </a:p>
          <a:p>
            <a:r>
              <a:rPr lang="en-US" dirty="0" smtClean="0"/>
              <a:t>Meeting slides (this doc.):	11/18-0316</a:t>
            </a:r>
          </a:p>
          <a:p>
            <a:r>
              <a:rPr lang="en-US" dirty="0" smtClean="0"/>
              <a:t>Meeting minutes:			11/</a:t>
            </a:r>
            <a:r>
              <a:rPr lang="en-US" smtClean="0"/>
              <a:t>18-0321</a:t>
            </a:r>
          </a:p>
          <a:p>
            <a:endParaRPr lang="en-US" dirty="0" smtClean="0"/>
          </a:p>
          <a:p>
            <a:r>
              <a:rPr lang="en-US" dirty="0" smtClean="0"/>
              <a:t>Opening Snapshot:			11/18-0317</a:t>
            </a:r>
          </a:p>
          <a:p>
            <a:r>
              <a:rPr lang="en-US" dirty="0" smtClean="0"/>
              <a:t>Closing Report:				11/18-0318</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Opening Formalities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Front Table Introduction</a:t>
            </a:r>
            <a:endParaRPr lang="en-US" dirty="0"/>
          </a:p>
        </p:txBody>
      </p:sp>
      <p:sp>
        <p:nvSpPr>
          <p:cNvPr id="3" name="Inhaltsplatzhalter 2"/>
          <p:cNvSpPr>
            <a:spLocks noGrp="1"/>
          </p:cNvSpPr>
          <p:nvPr>
            <p:ph idx="1"/>
          </p:nvPr>
        </p:nvSpPr>
        <p:spPr/>
        <p:txBody>
          <a:bodyPr/>
          <a:lstStyle/>
          <a:p>
            <a:r>
              <a:rPr lang="en-US" dirty="0" smtClean="0"/>
              <a:t>Chair:					Marc Emmelmann (</a:t>
            </a:r>
            <a:r>
              <a:rPr lang="en-US" dirty="0" err="1" smtClean="0"/>
              <a:t>Koden</a:t>
            </a:r>
            <a:r>
              <a:rPr lang="en-US" dirty="0" smtClean="0"/>
              <a:t>-TI)</a:t>
            </a:r>
          </a:p>
          <a:p>
            <a:endParaRPr lang="en-US" dirty="0" smtClean="0"/>
          </a:p>
          <a:p>
            <a:r>
              <a:rPr lang="en-US" dirty="0" smtClean="0"/>
              <a:t>Vice Chair:			-/-</a:t>
            </a:r>
          </a:p>
          <a:p>
            <a:r>
              <a:rPr lang="en-US" dirty="0" smtClean="0"/>
              <a:t>Vice Chair:			-/-</a:t>
            </a:r>
          </a:p>
          <a:p>
            <a:endParaRPr lang="en-US" dirty="0" smtClean="0"/>
          </a:p>
          <a:p>
            <a:r>
              <a:rPr lang="en-US" dirty="0" smtClean="0"/>
              <a:t>Secretary pro tem:	Hitoshi Morioka (SRC Software)</a:t>
            </a:r>
          </a:p>
          <a:p>
            <a:r>
              <a:rPr lang="en-US" dirty="0" smtClean="0"/>
              <a:t>Technical Editor:	-/-</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Protocol</a:t>
            </a:r>
            <a:endParaRPr lang="en-US" dirty="0"/>
          </a:p>
        </p:txBody>
      </p:sp>
      <p:sp>
        <p:nvSpPr>
          <p:cNvPr id="3" name="Inhaltsplatzhalter 2"/>
          <p:cNvSpPr>
            <a:spLocks noGrp="1"/>
          </p:cNvSpPr>
          <p:nvPr>
            <p:ph idx="1"/>
          </p:nvPr>
        </p:nvSpPr>
        <p:spPr/>
        <p:txBody>
          <a:bodyPr/>
          <a:lstStyle/>
          <a:p>
            <a:pPr>
              <a:buFont typeface="Arial"/>
              <a:buChar char="•"/>
            </a:pPr>
            <a:r>
              <a:rPr lang="en-US" altLang="en-US" sz="1800" dirty="0" smtClean="0"/>
              <a:t>Please announce your affiliation when you first address the group during a meeting slot</a:t>
            </a:r>
          </a:p>
          <a:p>
            <a:pPr>
              <a:buFont typeface="Arial"/>
              <a:buChar char="•"/>
            </a:pPr>
            <a:endParaRPr lang="en-US" altLang="en-US" sz="1800" dirty="0" smtClean="0"/>
          </a:p>
          <a:p>
            <a:pPr>
              <a:buFont typeface="Arial"/>
              <a:buChar char="•"/>
            </a:pPr>
            <a:r>
              <a:rPr lang="de-DE" altLang="en-US" sz="1800" dirty="0" err="1" smtClean="0"/>
              <a:t>Make</a:t>
            </a:r>
            <a:r>
              <a:rPr lang="de-DE" altLang="en-US" sz="1800" dirty="0" smtClean="0"/>
              <a:t> </a:t>
            </a:r>
            <a:r>
              <a:rPr lang="de-DE" altLang="en-US" sz="1800" dirty="0" err="1" smtClean="0"/>
              <a:t>sure</a:t>
            </a:r>
            <a:r>
              <a:rPr lang="de-DE" altLang="en-US" sz="1800" dirty="0" smtClean="0"/>
              <a:t> </a:t>
            </a:r>
            <a:r>
              <a:rPr lang="de-DE" altLang="en-US" sz="1800" dirty="0" err="1" smtClean="0"/>
              <a:t>your</a:t>
            </a:r>
            <a:r>
              <a:rPr lang="de-DE" altLang="en-US" sz="1800" dirty="0" smtClean="0"/>
              <a:t> </a:t>
            </a:r>
            <a:r>
              <a:rPr lang="de-DE" altLang="en-US" sz="1800" dirty="0" err="1" smtClean="0"/>
              <a:t>badges</a:t>
            </a:r>
            <a:r>
              <a:rPr lang="de-DE" altLang="en-US" sz="1800" dirty="0" smtClean="0"/>
              <a:t> </a:t>
            </a:r>
            <a:r>
              <a:rPr lang="de-DE" altLang="en-US" sz="1800" dirty="0" err="1" smtClean="0"/>
              <a:t>are</a:t>
            </a:r>
            <a:r>
              <a:rPr lang="de-DE" altLang="en-US" sz="1800" dirty="0" smtClean="0"/>
              <a:t> </a:t>
            </a:r>
            <a:r>
              <a:rPr lang="de-DE" altLang="en-US" sz="1800" dirty="0" err="1" smtClean="0"/>
              <a:t>correct</a:t>
            </a:r>
            <a:r>
              <a:rPr lang="de-DE" altLang="en-US" sz="1800" dirty="0" smtClean="0"/>
              <a:t> </a:t>
            </a:r>
          </a:p>
          <a:p>
            <a:pPr>
              <a:buFont typeface="Arial"/>
              <a:buChar char="•"/>
            </a:pPr>
            <a:endParaRPr lang="de-DE" altLang="en-US" sz="1800" dirty="0" smtClean="0"/>
          </a:p>
          <a:p>
            <a:pPr>
              <a:buFont typeface="Arial"/>
              <a:buChar char="•"/>
            </a:pPr>
            <a:r>
              <a:rPr lang="de-DE" altLang="en-US" sz="1800" dirty="0" err="1" smtClean="0"/>
              <a:t>If</a:t>
            </a:r>
            <a:r>
              <a:rPr lang="de-DE" altLang="en-US" sz="1800" dirty="0" smtClean="0"/>
              <a:t> </a:t>
            </a:r>
            <a:r>
              <a:rPr lang="de-DE" altLang="en-US" sz="1800" dirty="0" err="1" smtClean="0"/>
              <a:t>you</a:t>
            </a:r>
            <a:r>
              <a:rPr lang="de-DE" altLang="en-US" sz="1800" dirty="0" smtClean="0"/>
              <a:t> plan to </a:t>
            </a:r>
            <a:r>
              <a:rPr lang="de-DE" altLang="en-US" sz="1800" dirty="0" err="1" smtClean="0"/>
              <a:t>make</a:t>
            </a:r>
            <a:r>
              <a:rPr lang="de-DE" altLang="en-US" sz="1800" dirty="0" smtClean="0"/>
              <a:t> a </a:t>
            </a:r>
            <a:r>
              <a:rPr lang="de-DE" altLang="en-US" sz="1800" dirty="0" err="1" smtClean="0"/>
              <a:t>submission</a:t>
            </a:r>
            <a:r>
              <a:rPr lang="de-DE" altLang="en-US" sz="1800" dirty="0" smtClean="0"/>
              <a:t> </a:t>
            </a:r>
            <a:r>
              <a:rPr lang="de-DE" altLang="en-US" sz="1800" dirty="0" err="1" smtClean="0"/>
              <a:t>be</a:t>
            </a:r>
            <a:r>
              <a:rPr lang="de-DE" altLang="en-US" sz="1800" dirty="0" smtClean="0"/>
              <a:t> </a:t>
            </a:r>
            <a:r>
              <a:rPr lang="de-DE" altLang="en-US" sz="1800" dirty="0" err="1" smtClean="0"/>
              <a:t>sure</a:t>
            </a:r>
            <a:r>
              <a:rPr lang="de-DE" altLang="en-US" sz="1800" dirty="0" smtClean="0"/>
              <a:t> </a:t>
            </a:r>
            <a:r>
              <a:rPr lang="de-DE" altLang="en-US" sz="1800" dirty="0" err="1" smtClean="0"/>
              <a:t>it</a:t>
            </a:r>
            <a:r>
              <a:rPr lang="de-DE" altLang="en-US" sz="1800" dirty="0" smtClean="0"/>
              <a:t> </a:t>
            </a:r>
            <a:r>
              <a:rPr lang="de-DE" altLang="en-US" sz="1800" dirty="0" err="1" smtClean="0"/>
              <a:t>does</a:t>
            </a:r>
            <a:r>
              <a:rPr lang="de-DE" altLang="en-US" sz="1800" dirty="0" smtClean="0"/>
              <a:t> </a:t>
            </a:r>
            <a:r>
              <a:rPr lang="de-DE" altLang="en-US" sz="1800" dirty="0" err="1" smtClean="0"/>
              <a:t>not</a:t>
            </a:r>
            <a:r>
              <a:rPr lang="de-DE" altLang="en-US" sz="1800" dirty="0" smtClean="0"/>
              <a:t> </a:t>
            </a:r>
            <a:r>
              <a:rPr lang="de-DE" altLang="en-US" sz="1800" dirty="0" err="1" smtClean="0"/>
              <a:t>contain</a:t>
            </a:r>
            <a:r>
              <a:rPr lang="de-DE" altLang="en-US" sz="1800" dirty="0" smtClean="0"/>
              <a:t> </a:t>
            </a:r>
            <a:r>
              <a:rPr lang="de-DE" altLang="en-US" sz="1800" dirty="0" err="1" smtClean="0"/>
              <a:t>company</a:t>
            </a:r>
            <a:r>
              <a:rPr lang="de-DE" altLang="en-US" sz="1800" dirty="0" smtClean="0"/>
              <a:t> </a:t>
            </a:r>
            <a:r>
              <a:rPr lang="de-DE" altLang="en-US" sz="1800" dirty="0" err="1" smtClean="0"/>
              <a:t>logos</a:t>
            </a:r>
            <a:r>
              <a:rPr lang="de-DE" altLang="en-US" sz="1800" dirty="0" smtClean="0"/>
              <a:t> </a:t>
            </a:r>
            <a:r>
              <a:rPr lang="de-DE" altLang="en-US" sz="1800" dirty="0" err="1" smtClean="0"/>
              <a:t>or</a:t>
            </a:r>
            <a:r>
              <a:rPr lang="de-DE" altLang="en-US" sz="1800" dirty="0" smtClean="0"/>
              <a:t> </a:t>
            </a:r>
            <a:r>
              <a:rPr lang="de-DE" altLang="en-US" sz="1800" dirty="0" err="1" smtClean="0"/>
              <a:t>advertising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Questions</a:t>
            </a:r>
            <a:r>
              <a:rPr lang="de-DE" altLang="en-US" sz="1800" dirty="0" smtClean="0"/>
              <a:t> on </a:t>
            </a:r>
            <a:r>
              <a:rPr lang="de-DE" altLang="en-US" sz="1800" dirty="0" err="1" smtClean="0"/>
              <a:t>Voting</a:t>
            </a:r>
            <a:r>
              <a:rPr lang="de-DE" altLang="en-US" sz="1800" dirty="0" smtClean="0"/>
              <a:t> </a:t>
            </a:r>
            <a:r>
              <a:rPr lang="de-DE" altLang="en-US" sz="1800" dirty="0" err="1" smtClean="0"/>
              <a:t>status</a:t>
            </a:r>
            <a:r>
              <a:rPr lang="de-DE" altLang="en-US" sz="1800" dirty="0" smtClean="0"/>
              <a:t>, </a:t>
            </a:r>
            <a:r>
              <a:rPr lang="de-DE" altLang="en-US" sz="1800" dirty="0" err="1" smtClean="0"/>
              <a:t>Ballot</a:t>
            </a:r>
            <a:r>
              <a:rPr lang="de-DE" altLang="en-US" sz="1800" dirty="0" smtClean="0"/>
              <a:t> </a:t>
            </a:r>
            <a:r>
              <a:rPr lang="de-DE" altLang="en-US" sz="1800" dirty="0" err="1" smtClean="0"/>
              <a:t>pool</a:t>
            </a:r>
            <a:r>
              <a:rPr lang="de-DE" altLang="en-US" sz="1800" dirty="0" smtClean="0"/>
              <a:t>, Access to </a:t>
            </a:r>
            <a:r>
              <a:rPr lang="de-DE" altLang="en-US" sz="1800" dirty="0" err="1" smtClean="0"/>
              <a:t>Reflector</a:t>
            </a:r>
            <a:r>
              <a:rPr lang="de-DE" altLang="en-US" sz="1800" dirty="0" smtClean="0"/>
              <a:t>, </a:t>
            </a:r>
            <a:r>
              <a:rPr lang="de-DE" altLang="en-US" sz="1800" dirty="0" err="1" smtClean="0"/>
              <a:t>Documentation</a:t>
            </a:r>
            <a:r>
              <a:rPr lang="de-DE" altLang="en-US" sz="1800" dirty="0" smtClean="0"/>
              <a:t>,  </a:t>
            </a:r>
            <a:r>
              <a:rPr lang="de-DE" altLang="en-US" sz="1800" dirty="0" err="1" smtClean="0"/>
              <a:t>member’s</a:t>
            </a:r>
            <a:r>
              <a:rPr lang="de-DE" altLang="en-US" sz="1800" dirty="0" smtClean="0"/>
              <a:t> </a:t>
            </a:r>
            <a:r>
              <a:rPr lang="de-DE" altLang="en-US" sz="1800" dirty="0" err="1" smtClean="0"/>
              <a:t>area</a:t>
            </a:r>
            <a:r>
              <a:rPr lang="de-DE" altLang="en-US" sz="1800" dirty="0" smtClean="0"/>
              <a:t>: </a:t>
            </a:r>
            <a:r>
              <a:rPr lang="de-DE" altLang="en-US" sz="1800" dirty="0" err="1" smtClean="0"/>
              <a:t>see</a:t>
            </a:r>
            <a:r>
              <a:rPr lang="de-DE" altLang="en-US" sz="1800" dirty="0" smtClean="0"/>
              <a:t> Jon </a:t>
            </a:r>
            <a:r>
              <a:rPr lang="de-DE" altLang="en-US" sz="1800" dirty="0" err="1" smtClean="0"/>
              <a:t>Rosdahl</a:t>
            </a:r>
            <a:r>
              <a:rPr lang="de-DE" altLang="en-US" sz="1800" dirty="0" smtClean="0"/>
              <a:t> –  </a:t>
            </a:r>
            <a:r>
              <a:rPr lang="de-DE" altLang="en-US" sz="1800" dirty="0" err="1" smtClean="0"/>
              <a:t>jrosdahl@ieee.org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Cell</a:t>
            </a:r>
            <a:r>
              <a:rPr lang="de-DE" altLang="en-US" sz="1800" dirty="0" smtClean="0"/>
              <a:t> </a:t>
            </a:r>
            <a:r>
              <a:rPr lang="de-DE" altLang="en-US" sz="1800" dirty="0" err="1" smtClean="0"/>
              <a:t>Phones</a:t>
            </a:r>
            <a:r>
              <a:rPr lang="de-DE" altLang="en-US" sz="1800" dirty="0" smtClean="0"/>
              <a:t> </a:t>
            </a:r>
            <a:r>
              <a:rPr lang="de-DE" altLang="en-US" sz="1800" dirty="0" err="1" smtClean="0"/>
              <a:t>Silent</a:t>
            </a:r>
            <a:r>
              <a:rPr lang="de-DE" altLang="en-US" sz="1800" dirty="0" smtClean="0"/>
              <a:t> </a:t>
            </a:r>
            <a:r>
              <a:rPr lang="de-DE" altLang="en-US" sz="1800" dirty="0" err="1" smtClean="0"/>
              <a:t>or</a:t>
            </a:r>
            <a:r>
              <a:rPr lang="de-DE" altLang="en-US" sz="1800" dirty="0" smtClean="0"/>
              <a:t> Off</a:t>
            </a:r>
            <a:endParaRPr lang="en-US" altLang="en-US" sz="1800" dirty="0" smtClean="0"/>
          </a:p>
          <a:p>
            <a:endParaRPr lang="en-US" sz="180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Reminder to register attendance</a:t>
            </a:r>
            <a:endParaRPr lang="en-US" dirty="0"/>
          </a:p>
        </p:txBody>
      </p:sp>
      <p:sp>
        <p:nvSpPr>
          <p:cNvPr id="3" name="Inhaltsplatzhalter 2"/>
          <p:cNvSpPr>
            <a:spLocks noGrp="1"/>
          </p:cNvSpPr>
          <p:nvPr>
            <p:ph idx="1"/>
          </p:nvPr>
        </p:nvSpPr>
        <p:spPr>
          <a:xfrm>
            <a:off x="685800" y="1981200"/>
            <a:ext cx="7770813" cy="4113213"/>
          </a:xfrm>
        </p:spPr>
        <p:txBody>
          <a:bodyPr/>
          <a:lstStyle/>
          <a:p>
            <a:r>
              <a:rPr lang="de-DE" dirty="0" err="1" smtClean="0"/>
              <a:t>http://newton.meeting.verilan.com</a:t>
            </a:r>
            <a:r>
              <a:rPr lang="de-DE" dirty="0" smtClean="0"/>
              <a:t>  </a:t>
            </a:r>
          </a:p>
          <a:p>
            <a:endParaRPr lang="de-DE" dirty="0" smtClean="0"/>
          </a:p>
          <a:p>
            <a:r>
              <a:rPr lang="de-DE" dirty="0" smtClean="0"/>
              <a:t>Register</a:t>
            </a:r>
          </a:p>
          <a:p>
            <a:r>
              <a:rPr lang="de-DE" dirty="0" err="1" smtClean="0"/>
              <a:t>Indicate</a:t>
            </a:r>
            <a:r>
              <a:rPr lang="de-DE" dirty="0" smtClean="0"/>
              <a:t> </a:t>
            </a:r>
            <a:r>
              <a:rPr lang="de-DE" dirty="0" err="1" smtClean="0"/>
              <a:t>attendance</a:t>
            </a:r>
            <a:endParaRPr lang="de-DE"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Meeting Goals</a:t>
            </a:r>
            <a:endParaRPr lang="en-US" dirty="0"/>
          </a:p>
        </p:txBody>
      </p:sp>
      <p:sp>
        <p:nvSpPr>
          <p:cNvPr id="3" name="Inhaltsplatzhalter 2"/>
          <p:cNvSpPr>
            <a:spLocks noGrp="1"/>
          </p:cNvSpPr>
          <p:nvPr>
            <p:ph idx="1"/>
          </p:nvPr>
        </p:nvSpPr>
        <p:spPr/>
        <p:txBody>
          <a:bodyPr/>
          <a:lstStyle/>
          <a:p>
            <a:pPr lvl="1">
              <a:buFont typeface="Arial"/>
              <a:buChar char="•"/>
            </a:pPr>
            <a:r>
              <a:rPr lang="en-US" dirty="0" smtClean="0"/>
              <a:t>Focus on submissions, which assist in creating a PAR</a:t>
            </a:r>
          </a:p>
          <a:p>
            <a:pPr lvl="1">
              <a:buFont typeface="Arial"/>
              <a:buChar char="•"/>
            </a:pPr>
            <a:r>
              <a:rPr lang="en-US" dirty="0" smtClean="0"/>
              <a:t>Review submissions and discuss:</a:t>
            </a:r>
          </a:p>
          <a:p>
            <a:pPr lvl="2">
              <a:buFont typeface="Arial"/>
              <a:buChar char="•"/>
            </a:pPr>
            <a:r>
              <a:rPr lang="en-US" dirty="0" smtClean="0"/>
              <a:t>Use Cases for BCS</a:t>
            </a:r>
          </a:p>
          <a:p>
            <a:pPr lvl="2">
              <a:buFont typeface="Arial"/>
              <a:buChar char="•"/>
            </a:pPr>
            <a:r>
              <a:rPr lang="en-US" dirty="0" smtClean="0"/>
              <a:t>Technical feasibility</a:t>
            </a:r>
          </a:p>
          <a:p>
            <a:pPr lvl="2">
              <a:buFont typeface="Arial"/>
              <a:buChar char="•"/>
            </a:pPr>
            <a:r>
              <a:rPr lang="en-US" dirty="0" smtClean="0"/>
              <a:t>Narrow-down the scope</a:t>
            </a:r>
          </a:p>
          <a:p>
            <a:pPr lvl="1">
              <a:buFont typeface="Arial"/>
              <a:buChar char="•"/>
            </a:pPr>
            <a:r>
              <a:rPr lang="en-US" dirty="0" smtClean="0"/>
              <a:t>Discussion on leadership: call for vice chairs &amp; secretary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and Approve Agenda</a:t>
            </a:r>
            <a:endParaRPr lang="en-US" dirty="0"/>
          </a:p>
        </p:txBody>
      </p:sp>
      <p:sp>
        <p:nvSpPr>
          <p:cNvPr id="3" name="Inhaltsplatzhalter 2"/>
          <p:cNvSpPr>
            <a:spLocks noGrp="1"/>
          </p:cNvSpPr>
          <p:nvPr>
            <p:ph idx="1"/>
          </p:nvPr>
        </p:nvSpPr>
        <p:spPr/>
        <p:txBody>
          <a:bodyPr/>
          <a:lstStyle/>
          <a:p>
            <a:r>
              <a:rPr lang="en-US" dirty="0" smtClean="0"/>
              <a:t>Move to approve the agenda for the BCS TIG/SG as contained in document 11/18-0309r1 with modifications as shown on the screen, to be posted as 11/180309r2</a:t>
            </a:r>
          </a:p>
          <a:p>
            <a:endParaRPr lang="en-US" dirty="0" smtClean="0"/>
          </a:p>
          <a:p>
            <a:r>
              <a:rPr lang="en-US" dirty="0" smtClean="0"/>
              <a:t>Moved: Stuart Kerry</a:t>
            </a:r>
          </a:p>
          <a:p>
            <a:r>
              <a:rPr lang="en-US" dirty="0" smtClean="0"/>
              <a:t>Second: Hiroshi </a:t>
            </a:r>
            <a:r>
              <a:rPr lang="en-US" dirty="0" err="1" smtClean="0"/>
              <a:t>Mano</a:t>
            </a:r>
            <a:endParaRPr lang="en-US" dirty="0" smtClean="0"/>
          </a:p>
          <a:p>
            <a:endParaRPr lang="en-US" dirty="0" smtClean="0"/>
          </a:p>
          <a:p>
            <a:r>
              <a:rPr lang="en-US" dirty="0" smtClean="0"/>
              <a:t>Y-N-A: Motion approved by unanimous consent</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a="http://schemas.openxmlformats.org/drawingml/2006/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802-11-BCS-Chair-Slides-Template.potx</Template>
  <TotalTime>0</TotalTime>
  <Words>2642</Words>
  <Application>Microsoft Macintosh PowerPoint</Application>
  <PresentationFormat>Bildschirmpräsentation (4:3)</PresentationFormat>
  <Paragraphs>375</Paragraphs>
  <Slides>35</Slides>
  <Notes>6</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35</vt:i4>
      </vt:variant>
    </vt:vector>
  </HeadingPairs>
  <TitlesOfParts>
    <vt:vector size="37" baseType="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Announcements</vt:lpstr>
      <vt:lpstr>Folie 11</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Main Business agenda items</vt:lpstr>
      <vt:lpstr>Administrative Items</vt:lpstr>
      <vt:lpstr>Nominations for Vice Chair(s)</vt:lpstr>
      <vt:lpstr>Ad-hoc meetings: Discussion</vt:lpstr>
      <vt:lpstr>Motion to authorize ad-hoc meetings</vt:lpstr>
      <vt:lpstr>Telco Schedule: Discussion</vt:lpstr>
      <vt:lpstr>Telco: Suggested schedule</vt:lpstr>
      <vt:lpstr>Motion to authorize Telcons for BCS TIG/SG</vt:lpstr>
      <vt:lpstr>BCS Timeline</vt:lpstr>
      <vt:lpstr>Planning &amp; Goals for the next meeting</vt:lpstr>
      <vt:lpstr>Old Business</vt:lpstr>
      <vt:lpstr>BCS Submission (cont)</vt:lpstr>
      <vt:lpstr>Other Old Business</vt:lpstr>
      <vt:lpstr>New Business</vt:lpstr>
      <vt:lpstr>Folie 33</vt:lpstr>
      <vt:lpstr>Adjourn</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Marc Emmelmann</cp:lastModifiedBy>
  <cp:revision>35</cp:revision>
  <cp:lastPrinted>1601-01-01T00:00:00Z</cp:lastPrinted>
  <dcterms:created xsi:type="dcterms:W3CDTF">2018-03-08T15:22:45Z</dcterms:created>
  <dcterms:modified xsi:type="dcterms:W3CDTF">2018-03-08T17:59:07Z</dcterms:modified>
  <cp:category/>
</cp:coreProperties>
</file>