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424" r:id="rId3"/>
    <p:sldId id="707" r:id="rId4"/>
    <p:sldId id="708" r:id="rId5"/>
    <p:sldId id="709" r:id="rId6"/>
    <p:sldId id="716" r:id="rId7"/>
    <p:sldId id="423" r:id="rId8"/>
    <p:sldId id="608" r:id="rId9"/>
    <p:sldId id="386" r:id="rId10"/>
    <p:sldId id="324" r:id="rId11"/>
    <p:sldId id="710" r:id="rId12"/>
    <p:sldId id="414" r:id="rId13"/>
    <p:sldId id="720" r:id="rId14"/>
    <p:sldId id="721" r:id="rId15"/>
    <p:sldId id="722" r:id="rId16"/>
    <p:sldId id="560" r:id="rId17"/>
    <p:sldId id="711" r:id="rId18"/>
    <p:sldId id="723" r:id="rId19"/>
    <p:sldId id="724" r:id="rId20"/>
    <p:sldId id="712" r:id="rId21"/>
    <p:sldId id="713" r:id="rId22"/>
    <p:sldId id="725" r:id="rId23"/>
    <p:sldId id="726" r:id="rId24"/>
    <p:sldId id="727" r:id="rId25"/>
    <p:sldId id="717" r:id="rId26"/>
    <p:sldId id="718" r:id="rId27"/>
    <p:sldId id="728" r:id="rId28"/>
    <p:sldId id="730" r:id="rId29"/>
    <p:sldId id="729" r:id="rId30"/>
    <p:sldId id="70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4" autoAdjust="0"/>
    <p:restoredTop sz="87410" autoAdjust="0"/>
  </p:normalViewPr>
  <p:slideViewPr>
    <p:cSldViewPr>
      <p:cViewPr varScale="1">
        <p:scale>
          <a:sx n="65" d="100"/>
          <a:sy n="65" d="100"/>
        </p:scale>
        <p:origin x="1644"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4" y="-13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extLst>
          </p:cNvPr>
          <p:cNvSpPr>
            <a:spLocks noGrp="1" noChangeArrowheads="1"/>
          </p:cNvSpPr>
          <p:nvPr>
            <p:ph type="dt" sz="quarter" idx="1"/>
          </p:nvPr>
        </p:nvSpPr>
        <p:spPr bwMode="auto">
          <a:xfrm>
            <a:off x="695325" y="174625"/>
            <a:ext cx="9207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March 2016</a:t>
            </a:r>
          </a:p>
        </p:txBody>
      </p:sp>
      <p:sp>
        <p:nvSpPr>
          <p:cNvPr id="3076" name="Rectangle 4">
            <a:extLst>
              <a:ext uri="{FF2B5EF4-FFF2-40B4-BE49-F238E27FC236}"/>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16B7CFC-E9A2-44E0-8A64-2270022E0F81}" type="slidenum">
              <a:rPr lang="en-US" altLang="en-US"/>
              <a:pPr>
                <a:defRPr/>
              </a:pPr>
              <a:t>‹#›</a:t>
            </a:fld>
            <a:endParaRPr lang="en-US" altLang="en-US"/>
          </a:p>
        </p:txBody>
      </p:sp>
      <p:sp>
        <p:nvSpPr>
          <p:cNvPr id="7173"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a:extLst>
              <a:ext uri="{FF2B5EF4-FFF2-40B4-BE49-F238E27FC236}"/>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7175"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939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extLst>
          </p:cNvPr>
          <p:cNvSpPr>
            <a:spLocks noGrp="1" noChangeArrowheads="1"/>
          </p:cNvSpPr>
          <p:nvPr>
            <p:ph type="dt" idx="1"/>
          </p:nvPr>
        </p:nvSpPr>
        <p:spPr bwMode="auto">
          <a:xfrm>
            <a:off x="654050" y="95250"/>
            <a:ext cx="9207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March 2016</a:t>
            </a:r>
          </a:p>
        </p:txBody>
      </p:sp>
      <p:sp>
        <p:nvSpPr>
          <p:cNvPr id="61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6D36D09-7B69-440B-8522-9255A75603E5}" type="slidenum">
              <a:rPr lang="en-US" altLang="en-US"/>
              <a:pPr>
                <a:defRPr/>
              </a:pPr>
              <a:t>‹#›</a:t>
            </a:fld>
            <a:endParaRPr lang="en-US" altLang="en-US"/>
          </a:p>
        </p:txBody>
      </p:sp>
      <p:sp>
        <p:nvSpPr>
          <p:cNvPr id="13320" name="Rectangle 8">
            <a:extLst>
              <a:ext uri="{FF2B5EF4-FFF2-40B4-BE49-F238E27FC236}"/>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61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1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78495323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92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92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92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802E963-ABE5-49B2-A5EC-9DDCCEF8B8F9}" type="slidenum">
              <a:rPr lang="en-US" altLang="en-US" smtClean="0"/>
              <a:pPr>
                <a:spcBef>
                  <a:spcPct val="0"/>
                </a:spcBef>
              </a:pPr>
              <a:t>1</a:t>
            </a:fld>
            <a:endParaRPr lang="en-US" altLang="en-US" smtClean="0"/>
          </a:p>
        </p:txBody>
      </p:sp>
      <p:sp>
        <p:nvSpPr>
          <p:cNvPr id="9222" name="Rectangle 2"/>
          <p:cNvSpPr>
            <a:spLocks noGrp="1" noRot="1" noChangeAspect="1" noChangeArrowheads="1" noTextEdit="1"/>
          </p:cNvSpPr>
          <p:nvPr>
            <p:ph type="sldImg"/>
          </p:nvPr>
        </p:nvSpPr>
        <p:spPr>
          <a:xfrm>
            <a:off x="1154113" y="701675"/>
            <a:ext cx="4625975" cy="3468688"/>
          </a:xfrm>
          <a:ln/>
        </p:spPr>
      </p:sp>
      <p:sp>
        <p:nvSpPr>
          <p:cNvPr id="92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2659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a:xfrm>
            <a:off x="1154113" y="701675"/>
            <a:ext cx="4625975" cy="3468688"/>
          </a:xfrm>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a:extLst>
              <a:ext uri="{FF2B5EF4-FFF2-40B4-BE49-F238E27FC236}"/>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extLst>
          </p:cNvPr>
          <p:cNvSpPr>
            <a:spLocks noGrp="1"/>
          </p:cNvSpPr>
          <p:nvPr>
            <p:ph type="ftr" sz="quarter" idx="4"/>
          </p:nvPr>
        </p:nvSpPr>
        <p:spPr/>
        <p:txBody>
          <a:bodyPr/>
          <a:lstStyle/>
          <a:p>
            <a:pPr lvl="4">
              <a:defRPr/>
            </a:pPr>
            <a:r>
              <a:rPr lang="en-US"/>
              <a:t>Edward Au (Marvell Semiconductor)</a:t>
            </a:r>
          </a:p>
        </p:txBody>
      </p:sp>
      <p:sp>
        <p:nvSpPr>
          <p:cNvPr id="2765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9C29142-209B-423D-807B-BCA3AA330354}" type="slidenum">
              <a:rPr lang="en-US" altLang="en-US" smtClean="0"/>
              <a:pPr>
                <a:spcBef>
                  <a:spcPct val="0"/>
                </a:spcBef>
              </a:pPr>
              <a:t>10</a:t>
            </a:fld>
            <a:endParaRPr lang="en-US" altLang="en-US" smtClean="0"/>
          </a:p>
        </p:txBody>
      </p:sp>
    </p:spTree>
    <p:extLst>
      <p:ext uri="{BB962C8B-B14F-4D97-AF65-F5344CB8AC3E}">
        <p14:creationId xmlns:p14="http://schemas.microsoft.com/office/powerpoint/2010/main" val="110406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297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297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03570D7-D09E-4769-9EC2-27190082AE57}" type="slidenum">
              <a:rPr lang="en-US" altLang="en-US" smtClean="0"/>
              <a:pPr>
                <a:spcBef>
                  <a:spcPct val="0"/>
                </a:spcBef>
              </a:pPr>
              <a:t>11</a:t>
            </a:fld>
            <a:endParaRPr lang="en-US" alt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79641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a:xfrm>
            <a:off x="1154113" y="701675"/>
            <a:ext cx="4625975" cy="3468688"/>
          </a:xfrm>
          <a:ln/>
        </p:spPr>
      </p:sp>
      <p:sp>
        <p:nvSpPr>
          <p:cNvPr id="3481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Unanimous</a:t>
            </a:r>
          </a:p>
          <a:p>
            <a:endParaRPr lang="zh-CN" altLang="en-US" smtClean="0"/>
          </a:p>
        </p:txBody>
      </p:sp>
      <p:sp>
        <p:nvSpPr>
          <p:cNvPr id="4" name="页眉占位符 3"/>
          <p:cNvSpPr>
            <a:spLocks noGrp="1"/>
          </p:cNvSpPr>
          <p:nvPr>
            <p:ph type="hdr" sz="quarter"/>
          </p:nvPr>
        </p:nvSpPr>
        <p:spPr/>
        <p:txBody>
          <a:bodyPr/>
          <a:lstStyle/>
          <a:p>
            <a:pPr>
              <a:defRPr/>
            </a:pPr>
            <a:r>
              <a:rPr lang="en-US" smtClean="0"/>
              <a:t>doc.: IEEE 802.11-15/1472r0</a:t>
            </a:r>
            <a:endParaRPr lang="en-US"/>
          </a:p>
        </p:txBody>
      </p:sp>
      <p:sp>
        <p:nvSpPr>
          <p:cNvPr id="5" name="日期占位符 4"/>
          <p:cNvSpPr>
            <a:spLocks noGrp="1"/>
          </p:cNvSpPr>
          <p:nvPr>
            <p:ph type="dt" sz="quarter" idx="1"/>
          </p:nvPr>
        </p:nvSpPr>
        <p:spPr/>
        <p:txBody>
          <a:bodyPr/>
          <a:lstStyle/>
          <a:p>
            <a:pPr>
              <a:defRPr/>
            </a:pPr>
            <a:r>
              <a:rPr lang="en-US" smtClean="0"/>
              <a:t>March 2016</a:t>
            </a:r>
            <a:endParaRPr lang="en-US"/>
          </a:p>
        </p:txBody>
      </p:sp>
      <p:sp>
        <p:nvSpPr>
          <p:cNvPr id="6" name="页脚占位符 5"/>
          <p:cNvSpPr>
            <a:spLocks noGrp="1"/>
          </p:cNvSpPr>
          <p:nvPr>
            <p:ph type="ftr" sz="quarter" idx="4"/>
          </p:nvPr>
        </p:nvSpPr>
        <p:spPr/>
        <p:txBody>
          <a:bodyPr/>
          <a:lstStyle/>
          <a:p>
            <a:pPr lvl="4">
              <a:defRPr/>
            </a:pPr>
            <a:r>
              <a:rPr lang="en-US" smtClean="0"/>
              <a:t>Edward Au (Huawei Technologies)</a:t>
            </a:r>
            <a:endParaRPr lang="en-US"/>
          </a:p>
        </p:txBody>
      </p:sp>
      <p:sp>
        <p:nvSpPr>
          <p:cNvPr id="34823" name="灯片编号占位符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7E9F16D-86D2-44E9-A834-4C9C311C1318}" type="slidenum">
              <a:rPr lang="en-US" altLang="en-US" smtClean="0"/>
              <a:pPr>
                <a:spcBef>
                  <a:spcPct val="0"/>
                </a:spcBef>
              </a:pPr>
              <a:t>15</a:t>
            </a:fld>
            <a:endParaRPr lang="en-US" altLang="en-US" smtClean="0"/>
          </a:p>
        </p:txBody>
      </p:sp>
    </p:spTree>
    <p:extLst>
      <p:ext uri="{BB962C8B-B14F-4D97-AF65-F5344CB8AC3E}">
        <p14:creationId xmlns:p14="http://schemas.microsoft.com/office/powerpoint/2010/main" val="839891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C6A6ECC-E759-408D-91F1-A6C71ED0A703}" type="slidenum">
              <a:rPr lang="en-US" altLang="en-US" smtClean="0"/>
              <a:pPr>
                <a:spcBef>
                  <a:spcPct val="0"/>
                </a:spcBef>
              </a:pPr>
              <a:t>16</a:t>
            </a:fld>
            <a:endParaRPr lang="en-US" alt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817016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419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42C187A-F357-4B2E-A0AC-BC3420A68BFD}" type="slidenum">
              <a:rPr lang="en-US" altLang="en-US" smtClean="0"/>
              <a:pPr>
                <a:spcBef>
                  <a:spcPct val="0"/>
                </a:spcBef>
              </a:pPr>
              <a:t>20</a:t>
            </a:fld>
            <a:endParaRPr lang="en-US" alt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29789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481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481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481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D5754E1-AAE9-4EAA-9004-0DFE65683C0F}" type="slidenum">
              <a:rPr lang="en-US" altLang="en-US" smtClean="0"/>
              <a:pPr>
                <a:spcBef>
                  <a:spcPct val="0"/>
                </a:spcBef>
              </a:pPr>
              <a:t>25</a:t>
            </a:fld>
            <a:endParaRPr lang="en-US" altLang="en-US" smtClean="0"/>
          </a:p>
        </p:txBody>
      </p:sp>
      <p:sp>
        <p:nvSpPr>
          <p:cNvPr id="48134" name="Rectangle 2"/>
          <p:cNvSpPr>
            <a:spLocks noGrp="1" noRot="1" noChangeAspect="1" noChangeArrowheads="1" noTextEdit="1"/>
          </p:cNvSpPr>
          <p:nvPr>
            <p:ph type="sldImg"/>
          </p:nvPr>
        </p:nvSpPr>
        <p:spPr>
          <a:xfrm>
            <a:off x="1154113" y="701675"/>
            <a:ext cx="4625975" cy="3468688"/>
          </a:xfrm>
          <a:ln/>
        </p:spPr>
      </p:sp>
      <p:sp>
        <p:nvSpPr>
          <p:cNvPr id="481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84443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ChangeArrowheads="1" noTextEdit="1"/>
          </p:cNvSpPr>
          <p:nvPr>
            <p:ph type="sldImg"/>
          </p:nvPr>
        </p:nvSpPr>
        <p:spPr>
          <a:xfrm>
            <a:off x="1154113" y="701675"/>
            <a:ext cx="4625975" cy="3468688"/>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a:extLst>
              <a:ext uri="{FF2B5EF4-FFF2-40B4-BE49-F238E27FC236}"/>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extLst>
          </p:cNvPr>
          <p:cNvSpPr>
            <a:spLocks noGrp="1"/>
          </p:cNvSpPr>
          <p:nvPr>
            <p:ph type="ftr" sz="quarter" idx="4"/>
          </p:nvPr>
        </p:nvSpPr>
        <p:spPr/>
        <p:txBody>
          <a:bodyPr/>
          <a:lstStyle/>
          <a:p>
            <a:pPr lvl="4">
              <a:defRPr/>
            </a:pPr>
            <a:r>
              <a:rPr lang="en-US"/>
              <a:t>Edward Au (Marvell Semiconductor)</a:t>
            </a:r>
          </a:p>
        </p:txBody>
      </p:sp>
      <p:sp>
        <p:nvSpPr>
          <p:cNvPr id="512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466EC26-BE4D-4AA7-9F10-27F3956D52A4}"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718995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126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6B079FA-0C68-493A-87FF-EF4D750025FE}" type="slidenum">
              <a:rPr lang="en-US" altLang="en-US" smtClean="0"/>
              <a:pPr>
                <a:spcBef>
                  <a:spcPct val="0"/>
                </a:spcBef>
              </a:pPr>
              <a:t>2</a:t>
            </a:fld>
            <a:endParaRPr lang="en-US" altLang="en-US" smtClean="0"/>
          </a:p>
        </p:txBody>
      </p:sp>
      <p:sp>
        <p:nvSpPr>
          <p:cNvPr id="11270" name="Rectangle 2"/>
          <p:cNvSpPr>
            <a:spLocks noGrp="1" noRot="1" noChangeAspect="1" noChangeArrowheads="1" noTextEdit="1"/>
          </p:cNvSpPr>
          <p:nvPr>
            <p:ph type="sldImg"/>
          </p:nvPr>
        </p:nvSpPr>
        <p:spPr>
          <a:xfrm>
            <a:off x="1154113" y="701675"/>
            <a:ext cx="4625975" cy="3468688"/>
          </a:xfrm>
          <a:ln cap="flat"/>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155019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331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0FEE68C-B7DC-40B7-8781-4584306E9F77}" type="slidenum">
              <a:rPr lang="en-US" altLang="en-US" smtClean="0"/>
              <a:pPr>
                <a:spcBef>
                  <a:spcPct val="0"/>
                </a:spcBef>
              </a:pPr>
              <a:t>3</a:t>
            </a:fld>
            <a:endParaRPr lang="en-US" altLang="en-US" smtClean="0"/>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935786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536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600131D-B669-4E91-811D-77CACEA134F3}" type="slidenum">
              <a:rPr lang="en-US" altLang="en-US" smtClean="0"/>
              <a:pPr>
                <a:spcBef>
                  <a:spcPct val="0"/>
                </a:spcBef>
              </a:pPr>
              <a:t>4</a:t>
            </a:fld>
            <a:endParaRPr lang="en-US" altLang="en-US" smtClean="0"/>
          </a:p>
        </p:txBody>
      </p:sp>
      <p:sp>
        <p:nvSpPr>
          <p:cNvPr id="15366" name="Rectangle 2"/>
          <p:cNvSpPr>
            <a:spLocks noGrp="1" noRot="1" noChangeAspect="1" noChangeArrowheads="1" noTextEdit="1"/>
          </p:cNvSpPr>
          <p:nvPr>
            <p:ph type="sldImg"/>
          </p:nvPr>
        </p:nvSpPr>
        <p:spPr>
          <a:xfrm>
            <a:off x="1154113" y="701675"/>
            <a:ext cx="4625975" cy="3468688"/>
          </a:xfrm>
          <a:ln cap="flat"/>
        </p:spPr>
      </p:sp>
      <p:sp>
        <p:nvSpPr>
          <p:cNvPr id="153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175275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741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2EAF401-C6C3-4668-90AF-201AB96317AF}" type="slidenum">
              <a:rPr lang="en-US" altLang="en-US" smtClean="0"/>
              <a:pPr>
                <a:spcBef>
                  <a:spcPct val="0"/>
                </a:spcBef>
              </a:pPr>
              <a:t>5</a:t>
            </a:fld>
            <a:endParaRPr lang="en-US" altLang="en-US" smtClean="0"/>
          </a:p>
        </p:txBody>
      </p:sp>
      <p:sp>
        <p:nvSpPr>
          <p:cNvPr id="17414" name="Rectangle 2"/>
          <p:cNvSpPr>
            <a:spLocks noGrp="1" noRot="1" noChangeAspect="1" noChangeArrowheads="1" noTextEdit="1"/>
          </p:cNvSpPr>
          <p:nvPr>
            <p:ph type="sldImg"/>
          </p:nvPr>
        </p:nvSpPr>
        <p:spPr>
          <a:xfrm>
            <a:off x="1154113" y="701675"/>
            <a:ext cx="4625975" cy="3468688"/>
          </a:xfrm>
          <a:ln cap="flat"/>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558534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946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4D19C01-707F-4AC0-B56D-6BB6ACFDC29F}" type="slidenum">
              <a:rPr lang="en-US" altLang="en-US" smtClean="0"/>
              <a:pPr>
                <a:spcBef>
                  <a:spcPct val="0"/>
                </a:spcBef>
              </a:pPr>
              <a:t>6</a:t>
            </a:fld>
            <a:endParaRPr lang="en-US" altLang="en-US" smtClean="0"/>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815265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a:extLst>
              <a:ext uri="{FF2B5EF4-FFF2-40B4-BE49-F238E27FC236}"/>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a:extLst>
              <a:ext uri="{FF2B5EF4-FFF2-40B4-BE49-F238E27FC236}"/>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150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179F46F-F6D2-4694-BEBC-5C639C6EF660}" type="slidenum">
              <a:rPr lang="en-US" altLang="en-US" smtClean="0"/>
              <a:pPr>
                <a:spcBef>
                  <a:spcPct val="0"/>
                </a:spcBef>
              </a:pPr>
              <a:t>7</a:t>
            </a:fld>
            <a:endParaRPr lang="en-US" altLang="en-US" smtClean="0"/>
          </a:p>
        </p:txBody>
      </p:sp>
      <p:sp>
        <p:nvSpPr>
          <p:cNvPr id="21510"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1511"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1512"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1513"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1EEF8A36-1BE2-4025-BA3A-63D4512DBED7}" type="slidenum">
              <a:rPr lang="en-US" altLang="en-US"/>
              <a:pPr algn="r">
                <a:spcBef>
                  <a:spcPct val="0"/>
                </a:spcBef>
              </a:pPr>
              <a:t>7</a:t>
            </a:fld>
            <a:endParaRPr lang="en-US" altLang="en-US"/>
          </a:p>
        </p:txBody>
      </p:sp>
      <p:sp>
        <p:nvSpPr>
          <p:cNvPr id="21514" name="Rectangle 2"/>
          <p:cNvSpPr>
            <a:spLocks noGrp="1" noRot="1" noChangeAspect="1" noChangeArrowheads="1" noTextEdit="1"/>
          </p:cNvSpPr>
          <p:nvPr>
            <p:ph type="sldImg"/>
          </p:nvPr>
        </p:nvSpPr>
        <p:spPr>
          <a:xfrm>
            <a:off x="1154113" y="701675"/>
            <a:ext cx="4625975" cy="3468688"/>
          </a:xfrm>
          <a:ln/>
        </p:spPr>
      </p:sp>
      <p:sp>
        <p:nvSpPr>
          <p:cNvPr id="21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9069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extLst>
          </p:cNvPr>
          <p:cNvSpPr>
            <a:spLocks noGrp="1" noChangeArrowheads="1"/>
          </p:cNvSpPr>
          <p:nvPr>
            <p:ph type="hdr" sz="quarter"/>
          </p:nvPr>
        </p:nvSpPr>
        <p:spPr/>
        <p:txBody>
          <a:bodyPr/>
          <a:lstStyle/>
          <a:p>
            <a:pPr>
              <a:defRPr/>
            </a:pPr>
            <a:r>
              <a:rPr lang="en-US"/>
              <a:t>doc.: IEEE 802.11-11/0xxxr0</a:t>
            </a:r>
          </a:p>
        </p:txBody>
      </p:sp>
      <p:sp>
        <p:nvSpPr>
          <p:cNvPr id="14339" name="Rectangle 3">
            <a:extLst>
              <a:ext uri="{FF2B5EF4-FFF2-40B4-BE49-F238E27FC236}"/>
            </a:extLst>
          </p:cNvPr>
          <p:cNvSpPr>
            <a:spLocks noGrp="1" noChangeArrowheads="1"/>
          </p:cNvSpPr>
          <p:nvPr>
            <p:ph type="dt" sz="quarter" idx="1"/>
          </p:nvPr>
        </p:nvSpPr>
        <p:spPr>
          <a:xfrm>
            <a:off x="654050" y="95250"/>
            <a:ext cx="909638" cy="215900"/>
          </a:xfrm>
        </p:spPr>
        <p:txBody>
          <a:bodyPr/>
          <a:lstStyle/>
          <a:p>
            <a:pPr>
              <a:defRPr/>
            </a:pPr>
            <a:r>
              <a:rPr lang="en-US"/>
              <a:t>March 2011</a:t>
            </a:r>
          </a:p>
        </p:txBody>
      </p:sp>
      <p:sp>
        <p:nvSpPr>
          <p:cNvPr id="14340" name="Rectangle 6">
            <a:extLst>
              <a:ext uri="{FF2B5EF4-FFF2-40B4-BE49-F238E27FC236}"/>
            </a:extLst>
          </p:cNvPr>
          <p:cNvSpPr>
            <a:spLocks noGrp="1" noChangeArrowheads="1"/>
          </p:cNvSpPr>
          <p:nvPr>
            <p:ph type="ftr" sz="quarter" idx="4"/>
          </p:nvPr>
        </p:nvSpPr>
        <p:spPr/>
        <p:txBody>
          <a:bodyPr/>
          <a:lstStyle/>
          <a:p>
            <a:pPr lvl="4">
              <a:defRPr/>
            </a:pPr>
            <a:r>
              <a:rPr lang="en-US"/>
              <a:t>Osama Aboul-Magd (Samsung)</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F386D86-FF6D-479F-B3BF-7EDC54EA90E2}" type="slidenum">
              <a:rPr lang="en-US" altLang="en-US" smtClean="0"/>
              <a:pPr>
                <a:spcBef>
                  <a:spcPct val="0"/>
                </a:spcBef>
              </a:pPr>
              <a:t>8</a:t>
            </a:fld>
            <a:endParaRPr lang="en-US" altLang="en-US" smtClean="0"/>
          </a:p>
        </p:txBody>
      </p:sp>
      <p:sp>
        <p:nvSpPr>
          <p:cNvPr id="23558" name="Rectangle 2"/>
          <p:cNvSpPr>
            <a:spLocks noGrp="1" noRot="1" noChangeAspect="1" noChangeArrowheads="1" noTextEdit="1"/>
          </p:cNvSpPr>
          <p:nvPr>
            <p:ph type="sldImg"/>
          </p:nvPr>
        </p:nvSpPr>
        <p:spPr>
          <a:xfrm>
            <a:off x="1154113" y="701675"/>
            <a:ext cx="4625975" cy="3468688"/>
          </a:xfrm>
          <a:ln cap="flat"/>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663069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a:xfrm>
            <a:off x="1154113" y="701675"/>
            <a:ext cx="4625975" cy="3468688"/>
          </a:xfrm>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a:extLst>
              <a:ext uri="{FF2B5EF4-FFF2-40B4-BE49-F238E27FC236}"/>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extLst>
          </p:cNvPr>
          <p:cNvSpPr>
            <a:spLocks noGrp="1"/>
          </p:cNvSpPr>
          <p:nvPr>
            <p:ph type="ftr" sz="quarter" idx="4"/>
          </p:nvPr>
        </p:nvSpPr>
        <p:spPr/>
        <p:txBody>
          <a:bodyPr/>
          <a:lstStyle/>
          <a:p>
            <a:pPr lvl="4">
              <a:defRPr/>
            </a:pPr>
            <a:r>
              <a:rPr lang="en-US"/>
              <a:t>Edward Au (Marvell Semiconductor)</a:t>
            </a:r>
          </a:p>
        </p:txBody>
      </p:sp>
      <p:sp>
        <p:nvSpPr>
          <p:cNvPr id="2560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BC9565D-1B7B-43F9-A7B9-6120B61974C5}"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17217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extLst>
          </p:cNvPr>
          <p:cNvSpPr>
            <a:spLocks noGrp="1" noChangeArrowheads="1"/>
          </p:cNvSpPr>
          <p:nvPr>
            <p:ph type="sldNum" sz="quarter" idx="10"/>
          </p:nvPr>
        </p:nvSpPr>
        <p:spPr/>
        <p:txBody>
          <a:bodyPr/>
          <a:lstStyle>
            <a:lvl1pPr>
              <a:defRPr/>
            </a:lvl1pPr>
          </a:lstStyle>
          <a:p>
            <a:pPr>
              <a:defRPr/>
            </a:pPr>
            <a:r>
              <a:rPr lang="en-US" altLang="en-US"/>
              <a:t>Slide </a:t>
            </a:r>
            <a:fld id="{9EB6D46C-0EA0-49C4-8C32-61514801F84A}" type="slidenum">
              <a:rPr lang="en-US" altLang="en-US"/>
              <a:pPr>
                <a:defRPr/>
              </a:pPr>
              <a:t>‹#›</a:t>
            </a:fld>
            <a:endParaRPr lang="en-US" altLang="en-US"/>
          </a:p>
        </p:txBody>
      </p:sp>
      <p:sp>
        <p:nvSpPr>
          <p:cNvPr id="5" name="Date Placeholder 8">
            <a:extLst>
              <a:ext uri="{FF2B5EF4-FFF2-40B4-BE49-F238E27FC236}"/>
            </a:extLst>
          </p:cNvPr>
          <p:cNvSpPr>
            <a:spLocks noGrp="1"/>
          </p:cNvSpPr>
          <p:nvPr>
            <p:ph type="dt" sz="half" idx="11"/>
          </p:nvPr>
        </p:nvSpPr>
        <p:spPr/>
        <p:txBody>
          <a:bodyPr/>
          <a:lstStyle>
            <a:lvl1pPr>
              <a:defRPr/>
            </a:lvl1pPr>
          </a:lstStyle>
          <a:p>
            <a:pPr>
              <a:defRPr/>
            </a:pPr>
            <a:r>
              <a:rPr lang="en-US"/>
              <a:t>March 2018</a:t>
            </a:r>
            <a:endParaRPr lang="en-US" dirty="0"/>
          </a:p>
        </p:txBody>
      </p:sp>
      <p:sp>
        <p:nvSpPr>
          <p:cNvPr id="6" name="Footer Placeholder 9">
            <a:extLst>
              <a:ext uri="{FF2B5EF4-FFF2-40B4-BE49-F238E27FC236}"/>
            </a:extLst>
          </p:cNvPr>
          <p:cNvSpPr>
            <a:spLocks noGrp="1"/>
          </p:cNvSpPr>
          <p:nvPr>
            <p:ph type="ftr" sz="quarter" idx="12"/>
          </p:nvPr>
        </p:nvSpPr>
        <p:spPr/>
        <p:txBody>
          <a:bodyPr/>
          <a:lstStyle>
            <a:lvl1pPr>
              <a:defRPr/>
            </a:lvl1pPr>
          </a:lstStyle>
          <a:p>
            <a:pPr>
              <a:defRPr/>
            </a:pPr>
            <a:r>
              <a:rPr lang="en-US"/>
              <a:t>Nikola Serafimovski (pureLiFi)</a:t>
            </a:r>
          </a:p>
        </p:txBody>
      </p:sp>
    </p:spTree>
    <p:extLst>
      <p:ext uri="{BB962C8B-B14F-4D97-AF65-F5344CB8AC3E}">
        <p14:creationId xmlns:p14="http://schemas.microsoft.com/office/powerpoint/2010/main" val="250087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extLst>
          </p:cNvPr>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7">
            <a:extLst>
              <a:ext uri="{FF2B5EF4-FFF2-40B4-BE49-F238E27FC236}"/>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extLst>
          </p:cNvPr>
          <p:cNvSpPr>
            <a:spLocks noGrp="1"/>
          </p:cNvSpPr>
          <p:nvPr>
            <p:ph type="sldNum" sz="quarter" idx="12"/>
          </p:nvPr>
        </p:nvSpPr>
        <p:spPr/>
        <p:txBody>
          <a:bodyPr/>
          <a:lstStyle>
            <a:lvl1pPr>
              <a:defRPr/>
            </a:lvl1pPr>
          </a:lstStyle>
          <a:p>
            <a:pPr>
              <a:defRPr/>
            </a:pPr>
            <a:r>
              <a:rPr lang="en-US" altLang="en-US"/>
              <a:t>Slide </a:t>
            </a:r>
            <a:fld id="{5E989DA2-4F1D-4C8A-B030-7897E41FF660}" type="slidenum">
              <a:rPr lang="en-US" altLang="en-US" smtClean="0"/>
              <a:pPr>
                <a:defRPr/>
              </a:pPr>
              <a:t>‹#›</a:t>
            </a:fld>
            <a:endParaRPr lang="en-US" altLang="en-US"/>
          </a:p>
        </p:txBody>
      </p:sp>
    </p:spTree>
    <p:extLst>
      <p:ext uri="{BB962C8B-B14F-4D97-AF65-F5344CB8AC3E}">
        <p14:creationId xmlns:p14="http://schemas.microsoft.com/office/powerpoint/2010/main" val="218406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extLst>
          </p:cNvPr>
          <p:cNvSpPr>
            <a:spLocks noGrp="1"/>
          </p:cNvSpPr>
          <p:nvPr>
            <p:ph type="dt" sz="half" idx="10"/>
          </p:nvPr>
        </p:nvSpPr>
        <p:spPr/>
        <p:txBody>
          <a:bodyPr/>
          <a:lstStyle>
            <a:lvl1pPr>
              <a:defRPr/>
            </a:lvl1pPr>
          </a:lstStyle>
          <a:p>
            <a:pPr>
              <a:defRPr/>
            </a:pPr>
            <a:r>
              <a:rPr lang="en-US"/>
              <a:t>March 2018</a:t>
            </a:r>
            <a:endParaRPr lang="en-US" dirty="0"/>
          </a:p>
        </p:txBody>
      </p:sp>
      <p:sp>
        <p:nvSpPr>
          <p:cNvPr id="4" name="Footer Placeholder 6">
            <a:extLst>
              <a:ext uri="{FF2B5EF4-FFF2-40B4-BE49-F238E27FC236}"/>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extLst>
          </p:cNvPr>
          <p:cNvSpPr>
            <a:spLocks noGrp="1"/>
          </p:cNvSpPr>
          <p:nvPr>
            <p:ph type="sldNum" sz="quarter" idx="12"/>
          </p:nvPr>
        </p:nvSpPr>
        <p:spPr/>
        <p:txBody>
          <a:bodyPr/>
          <a:lstStyle>
            <a:lvl1pPr>
              <a:defRPr/>
            </a:lvl1pPr>
          </a:lstStyle>
          <a:p>
            <a:pPr>
              <a:defRPr/>
            </a:pPr>
            <a:r>
              <a:rPr lang="en-US" altLang="en-US"/>
              <a:t>Slide </a:t>
            </a:r>
            <a:fld id="{C91919F3-0389-4581-B891-84CBC5A92F15}" type="slidenum">
              <a:rPr lang="en-US" altLang="en-US" smtClean="0"/>
              <a:pPr>
                <a:defRPr/>
              </a:pPr>
              <a:t>‹#›</a:t>
            </a:fld>
            <a:endParaRPr lang="en-US" altLang="en-US"/>
          </a:p>
        </p:txBody>
      </p:sp>
    </p:spTree>
    <p:extLst>
      <p:ext uri="{BB962C8B-B14F-4D97-AF65-F5344CB8AC3E}">
        <p14:creationId xmlns:p14="http://schemas.microsoft.com/office/powerpoint/2010/main" val="1886787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extLst>
          </p:cNvPr>
          <p:cNvSpPr>
            <a:spLocks noGrp="1"/>
          </p:cNvSpPr>
          <p:nvPr>
            <p:ph type="dt" sz="half" idx="10"/>
          </p:nvPr>
        </p:nvSpPr>
        <p:spPr/>
        <p:txBody>
          <a:bodyPr/>
          <a:lstStyle>
            <a:lvl1pPr>
              <a:defRPr/>
            </a:lvl1pPr>
          </a:lstStyle>
          <a:p>
            <a:pPr>
              <a:defRPr/>
            </a:pPr>
            <a:r>
              <a:rPr lang="en-US"/>
              <a:t>March 2018</a:t>
            </a:r>
            <a:endParaRPr lang="en-US" dirty="0"/>
          </a:p>
        </p:txBody>
      </p:sp>
      <p:sp>
        <p:nvSpPr>
          <p:cNvPr id="3" name="Footer Placeholder 5">
            <a:extLst>
              <a:ext uri="{FF2B5EF4-FFF2-40B4-BE49-F238E27FC236}"/>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extLst>
          </p:cNvPr>
          <p:cNvSpPr>
            <a:spLocks noGrp="1"/>
          </p:cNvSpPr>
          <p:nvPr>
            <p:ph type="sldNum" sz="quarter" idx="12"/>
          </p:nvPr>
        </p:nvSpPr>
        <p:spPr/>
        <p:txBody>
          <a:bodyPr/>
          <a:lstStyle>
            <a:lvl1pPr>
              <a:defRPr/>
            </a:lvl1pPr>
          </a:lstStyle>
          <a:p>
            <a:pPr>
              <a:defRPr/>
            </a:pPr>
            <a:r>
              <a:rPr lang="en-US" altLang="en-US"/>
              <a:t>Slide </a:t>
            </a:r>
            <a:fld id="{CE8B3269-2207-4EC7-BD8D-C720DB9806E1}" type="slidenum">
              <a:rPr lang="en-US" altLang="en-US" smtClean="0"/>
              <a:pPr>
                <a:defRPr/>
              </a:pPr>
              <a:t>‹#›</a:t>
            </a:fld>
            <a:endParaRPr lang="en-US" altLang="en-US"/>
          </a:p>
        </p:txBody>
      </p:sp>
    </p:spTree>
    <p:extLst>
      <p:ext uri="{BB962C8B-B14F-4D97-AF65-F5344CB8AC3E}">
        <p14:creationId xmlns:p14="http://schemas.microsoft.com/office/powerpoint/2010/main" val="3393188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extLst>
          </p:cNvPr>
          <p:cNvSpPr>
            <a:spLocks noGrp="1" noChangeArrowheads="1"/>
          </p:cNvSpPr>
          <p:nvPr>
            <p:ph type="dt" sz="half" idx="2"/>
          </p:nvPr>
        </p:nvSpPr>
        <p:spPr bwMode="auto">
          <a:xfrm>
            <a:off x="696913" y="333375"/>
            <a:ext cx="51911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March 2018</a:t>
            </a:r>
          </a:p>
        </p:txBody>
      </p:sp>
      <p:sp>
        <p:nvSpPr>
          <p:cNvPr id="1029" name="Rectangle 5">
            <a:extLst>
              <a:ext uri="{FF2B5EF4-FFF2-40B4-BE49-F238E27FC236}"/>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F72FD5A-D732-461F-82E1-422BFBCE7E8A}" type="slidenum">
              <a:rPr lang="en-US" altLang="en-US"/>
              <a:pPr>
                <a:defRPr/>
              </a:pPr>
              <a:t>‹#›</a:t>
            </a:fld>
            <a:endParaRPr lang="en-US" altLang="en-US"/>
          </a:p>
        </p:txBody>
      </p:sp>
      <p:sp>
        <p:nvSpPr>
          <p:cNvPr id="1031" name="Rectangle 7">
            <a:extLst>
              <a:ext uri="{FF2B5EF4-FFF2-40B4-BE49-F238E27FC236}"/>
            </a:extLst>
          </p:cNvPr>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802.11-18/0315r3</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a:extLst>
              <a:ext uri="{FF2B5EF4-FFF2-40B4-BE49-F238E27FC236}"/>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90947" r:id="rId1"/>
    <p:sldLayoutId id="2147490948" r:id="rId2"/>
    <p:sldLayoutId id="2147490949" r:id="rId3"/>
    <p:sldLayoutId id="2147490950"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0559-01-00lc-response-to-comments-on-lc-sg-par-and-csd.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mail/stds-802-11-cac/jpgs3epgpoQhl.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mentor.iee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3375"/>
            <a:ext cx="9429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819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C676C1C-630C-4670-A1F8-CD83F8CB40F1}" type="slidenum">
              <a:rPr lang="en-US" altLang="en-US" sz="1200" b="0" smtClean="0"/>
              <a:pPr>
                <a:spcBef>
                  <a:spcPct val="0"/>
                </a:spcBef>
                <a:buFontTx/>
                <a:buNone/>
              </a:pPr>
              <a:t>1</a:t>
            </a:fld>
            <a:endParaRPr lang="en-US" altLang="en-US" sz="1200" b="0" smtClean="0"/>
          </a:p>
        </p:txBody>
      </p:sp>
      <p:sp>
        <p:nvSpPr>
          <p:cNvPr id="8197" name="Rectangle 2"/>
          <p:cNvSpPr>
            <a:spLocks noGrp="1" noChangeArrowheads="1"/>
          </p:cNvSpPr>
          <p:nvPr>
            <p:ph type="title"/>
          </p:nvPr>
        </p:nvSpPr>
        <p:spPr>
          <a:xfrm>
            <a:off x="685800" y="609600"/>
            <a:ext cx="7772400" cy="1066800"/>
          </a:xfrm>
        </p:spPr>
        <p:txBody>
          <a:bodyPr/>
          <a:lstStyle/>
          <a:p>
            <a:r>
              <a:rPr lang="en-US" altLang="en-US" smtClean="0"/>
              <a:t>Light Communications </a:t>
            </a:r>
            <a:br>
              <a:rPr lang="en-US" altLang="en-US" smtClean="0"/>
            </a:br>
            <a:r>
              <a:rPr lang="en-US" altLang="en-US" smtClean="0"/>
              <a:t>Study Group March 2018 Agenda</a:t>
            </a:r>
          </a:p>
        </p:txBody>
      </p:sp>
      <p:sp>
        <p:nvSpPr>
          <p:cNvPr id="8198"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smtClean="0"/>
              <a:t>Date:</a:t>
            </a:r>
            <a:r>
              <a:rPr lang="en-US" altLang="en-US" sz="2000" b="0" smtClean="0"/>
              <a:t> 2018-03-05</a:t>
            </a:r>
          </a:p>
        </p:txBody>
      </p:sp>
      <p:graphicFrame>
        <p:nvGraphicFramePr>
          <p:cNvPr id="8199" name="Object 11"/>
          <p:cNvGraphicFramePr>
            <a:graphicFrameLocks noChangeAspect="1"/>
          </p:cNvGraphicFramePr>
          <p:nvPr/>
        </p:nvGraphicFramePr>
        <p:xfrm>
          <a:off x="674688" y="2673350"/>
          <a:ext cx="9117012" cy="1560513"/>
        </p:xfrm>
        <a:graphic>
          <a:graphicData uri="http://schemas.openxmlformats.org/presentationml/2006/ole">
            <mc:AlternateContent xmlns:mc="http://schemas.openxmlformats.org/markup-compatibility/2006">
              <mc:Choice xmlns:v="urn:schemas-microsoft-com:vml" Requires="v">
                <p:oleObj spid="_x0000_s8210" name="Document" r:id="rId4" imgW="8242841" imgH="1411944" progId="Word.Document.8">
                  <p:embed/>
                </p:oleObj>
              </mc:Choice>
              <mc:Fallback>
                <p:oleObj name="Document" r:id="rId4" imgW="8242841" imgH="1411944"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688" y="2673350"/>
                        <a:ext cx="9117012" cy="156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20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BDEEE70-A2B2-4D1E-A7A7-BE7EE8A2FB2B}" type="slidenum">
              <a:rPr lang="en-US" altLang="en-US" sz="1200" b="0" smtClean="0"/>
              <a:pPr>
                <a:spcBef>
                  <a:spcPct val="0"/>
                </a:spcBef>
                <a:buFontTx/>
                <a:buNone/>
              </a:pPr>
              <a:t>10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for the week</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GB" altLang="en-US"/>
              <a:t>Agenda Agreement</a:t>
            </a:r>
          </a:p>
          <a:p>
            <a:pPr algn="just"/>
            <a:r>
              <a:rPr lang="en-GB" altLang="en-US"/>
              <a:t>Agenda items to be discussed</a:t>
            </a:r>
          </a:p>
          <a:p>
            <a:pPr lvl="1" algn="just"/>
            <a:r>
              <a:rPr lang="en-GB" altLang="en-US"/>
              <a:t>Approve minutes from Jan. 2018 </a:t>
            </a:r>
          </a:p>
          <a:p>
            <a:pPr lvl="1" algn="just"/>
            <a:r>
              <a:rPr lang="en-GB" altLang="en-US"/>
              <a:t>Approve minutes from Feb. 2018 conference call</a:t>
            </a:r>
          </a:p>
          <a:p>
            <a:pPr lvl="1" algn="just"/>
            <a:r>
              <a:rPr lang="en-GB" altLang="en-US"/>
              <a:t>Approve comment resolution from Feb. 2018 conference call </a:t>
            </a:r>
          </a:p>
          <a:p>
            <a:pPr lvl="1" algn="just"/>
            <a:r>
              <a:rPr lang="en-GB" altLang="en-US"/>
              <a:t>Working Group comments against:</a:t>
            </a:r>
          </a:p>
          <a:p>
            <a:pPr lvl="2" algn="just"/>
            <a:r>
              <a:rPr lang="en-GB" altLang="en-US"/>
              <a:t>Draft CSD (doc. 11-17/1603r7)</a:t>
            </a:r>
          </a:p>
          <a:p>
            <a:pPr lvl="2" algn="just"/>
            <a:r>
              <a:rPr lang="en-GB" altLang="en-US"/>
              <a:t>Draft PAR (doc. 11-17/1604r8)</a:t>
            </a:r>
          </a:p>
          <a:p>
            <a:pPr lvl="1" algn="just"/>
            <a:r>
              <a:rPr lang="en-GB" altLang="en-US"/>
              <a:t>Submission</a:t>
            </a:r>
          </a:p>
          <a:p>
            <a:pPr lvl="2" algn="just"/>
            <a:r>
              <a:rPr lang="en-GB" altLang="en-US"/>
              <a:t>Doc.11-18/</a:t>
            </a:r>
            <a:r>
              <a:rPr lang="en-US" altLang="zh-CN"/>
              <a:t>556r0 “Modulation schemes for optical wireless communications”, Oliver Luo </a:t>
            </a:r>
            <a:endParaRPr lang="en-GB" altLang="en-US"/>
          </a:p>
          <a:p>
            <a:pPr lvl="1" algn="just"/>
            <a:endParaRPr lang="en-GB" altLang="en-US"/>
          </a:p>
          <a:p>
            <a:pPr lvl="2" algn="just"/>
            <a:endParaRPr lang="en-GB" altLang="en-US"/>
          </a:p>
          <a:p>
            <a:pPr algn="just"/>
            <a:endParaRPr lang="en-US" altLang="en-US"/>
          </a:p>
          <a:p>
            <a:pPr lvl="1"/>
            <a:endParaRPr lang="en-US" altLang="en-US"/>
          </a:p>
          <a:p>
            <a:pPr lvl="1"/>
            <a:endParaRPr lang="en-US" altLang="en-US"/>
          </a:p>
        </p:txBody>
      </p:sp>
      <p:sp>
        <p:nvSpPr>
          <p:cNvPr id="2662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2663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79E611-3055-4533-B76D-35599C4E38B0}" type="slidenum">
              <a:rPr lang="en-US" altLang="en-US" sz="1200" b="0" smtClean="0"/>
              <a:pPr>
                <a:spcBef>
                  <a:spcPct val="0"/>
                </a:spcBef>
                <a:buFontTx/>
                <a:buNone/>
              </a:pPr>
              <a:t>11</a:t>
            </a:fld>
            <a:endParaRPr lang="en-US" altLang="en-US" sz="1200" b="0" smtClean="0"/>
          </a:p>
        </p:txBody>
      </p:sp>
      <p:sp>
        <p:nvSpPr>
          <p:cNvPr id="28675"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3600"/>
              <a:t>Meeting Slot #1</a:t>
            </a:r>
          </a:p>
          <a:p>
            <a:pPr algn="just">
              <a:buFontTx/>
              <a:buNone/>
            </a:pPr>
            <a:r>
              <a:rPr lang="en-US" altLang="en-US" sz="3600"/>
              <a:t>Tuesday, PM2 16:00 – 18:00</a:t>
            </a:r>
          </a:p>
          <a:p>
            <a:pPr lvl="1"/>
            <a:endParaRPr lang="en-US" altLang="en-US"/>
          </a:p>
          <a:p>
            <a:pPr lvl="1"/>
            <a:endParaRPr lang="en-US" altLang="en-US"/>
          </a:p>
        </p:txBody>
      </p:sp>
      <p:sp>
        <p:nvSpPr>
          <p:cNvPr id="28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2867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ABB584F-FDAD-4057-B007-EC5DD390DB56}" type="slidenum">
              <a:rPr lang="en-US" altLang="en-US" sz="1200" b="0" smtClean="0"/>
              <a:pPr>
                <a:spcBef>
                  <a:spcPct val="0"/>
                </a:spcBef>
                <a:buFontTx/>
                <a:buNone/>
              </a:pPr>
              <a:t>12</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a:t>
            </a:r>
          </a:p>
        </p:txBody>
      </p:sp>
      <p:sp>
        <p:nvSpPr>
          <p:cNvPr id="30724" name="Rectangle 3"/>
          <p:cNvSpPr txBox="1">
            <a:spLocks noChangeArrowheads="1"/>
          </p:cNvSpPr>
          <p:nvPr/>
        </p:nvSpPr>
        <p:spPr bwMode="auto">
          <a:xfrm>
            <a:off x="685800" y="1676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a:t>Call meeting to order</a:t>
            </a:r>
          </a:p>
          <a:p>
            <a:pPr algn="just"/>
            <a:r>
              <a:rPr lang="en-US" altLang="en-US"/>
              <a:t>Patent policy and logistics</a:t>
            </a:r>
          </a:p>
          <a:p>
            <a:pPr algn="just"/>
            <a:r>
              <a:rPr lang="en-GB" altLang="en-US"/>
              <a:t>Items to be discussed today</a:t>
            </a:r>
          </a:p>
          <a:p>
            <a:pPr lvl="1" algn="just"/>
            <a:r>
              <a:rPr lang="en-GB" altLang="en-US"/>
              <a:t>Approve minutes from January 2018 meeting (doc. 11-18/</a:t>
            </a:r>
            <a:r>
              <a:rPr lang="en-US" altLang="zh-CN"/>
              <a:t>206r4</a:t>
            </a:r>
            <a:r>
              <a:rPr lang="en-GB" altLang="en-US"/>
              <a:t>)</a:t>
            </a:r>
          </a:p>
          <a:p>
            <a:pPr lvl="1" algn="just"/>
            <a:r>
              <a:rPr lang="en-GB" altLang="en-US"/>
              <a:t>Approve minutes from Feb. 2018 conference call (doc. 11-18/447r1)</a:t>
            </a:r>
          </a:p>
          <a:p>
            <a:pPr lvl="1" algn="just"/>
            <a:r>
              <a:rPr lang="en-GB" altLang="en-US"/>
              <a:t>Approve comment resolution from Feb.2018 tele-conference call(doc. 11-18/387r1) </a:t>
            </a:r>
          </a:p>
          <a:p>
            <a:pPr lvl="1" algn="just"/>
            <a:r>
              <a:rPr lang="en-GB" altLang="en-US"/>
              <a:t>IEEE 802 comment resolution against draft CSD and PAR</a:t>
            </a:r>
          </a:p>
          <a:p>
            <a:pPr algn="just"/>
            <a:r>
              <a:rPr lang="en-US" altLang="en-US"/>
              <a:t>Recess</a:t>
            </a:r>
          </a:p>
          <a:p>
            <a:pPr algn="just"/>
            <a:endParaRPr lang="en-US" altLang="en-US"/>
          </a:p>
          <a:p>
            <a:pPr lvl="1"/>
            <a:endParaRPr lang="en-US" altLang="en-US"/>
          </a:p>
          <a:p>
            <a:pPr lvl="1"/>
            <a:endParaRPr lang="en-US" alt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3072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lstStyle/>
          <a:p>
            <a:r>
              <a:rPr lang="en-US" altLang="zh-CN" smtClean="0"/>
              <a:t>Motion</a:t>
            </a:r>
            <a:endParaRPr lang="zh-CN" altLang="en-US" smtClean="0"/>
          </a:p>
        </p:txBody>
      </p:sp>
      <p:sp>
        <p:nvSpPr>
          <p:cNvPr id="3" name="内容占位符 2"/>
          <p:cNvSpPr>
            <a:spLocks noGrp="1"/>
          </p:cNvSpPr>
          <p:nvPr>
            <p:ph idx="1"/>
          </p:nvPr>
        </p:nvSpPr>
        <p:spPr/>
        <p:txBody>
          <a:bodyPr/>
          <a:lstStyle/>
          <a:p>
            <a:pPr>
              <a:defRPr/>
            </a:pPr>
            <a:r>
              <a:rPr lang="en-US" altLang="zh-CN" dirty="0" smtClean="0"/>
              <a:t>Approve the </a:t>
            </a:r>
            <a:r>
              <a:rPr lang="en-GB" altLang="en-US" dirty="0" smtClean="0"/>
              <a:t>minutes of January 2018 meeting in doc. 11-18/</a:t>
            </a:r>
            <a:r>
              <a:rPr lang="en-US" altLang="zh-CN" dirty="0" smtClean="0"/>
              <a:t>206r4.</a:t>
            </a:r>
            <a:endParaRPr lang="zh-CN" altLang="zh-CN" dirty="0"/>
          </a:p>
          <a:p>
            <a:pPr marL="0" indent="0">
              <a:buFontTx/>
              <a:buNone/>
              <a:defRPr/>
            </a:pPr>
            <a:r>
              <a:rPr lang="en-US" altLang="zh-CN" dirty="0"/>
              <a:t> </a:t>
            </a:r>
            <a:endParaRPr lang="en-US" altLang="zh-CN" dirty="0" smtClean="0"/>
          </a:p>
          <a:p>
            <a:pPr marL="342900" lvl="1" indent="-342900">
              <a:buFontTx/>
              <a:buChar char="•"/>
              <a:defRPr/>
            </a:pPr>
            <a:r>
              <a:rPr lang="en-GB" altLang="zh-CN" sz="2400" b="1" dirty="0"/>
              <a:t>Moved by: </a:t>
            </a:r>
            <a:r>
              <a:rPr lang="en-US" altLang="zh-CN" sz="2400" b="1" dirty="0"/>
              <a:t>Gaurav </a:t>
            </a:r>
            <a:r>
              <a:rPr lang="en-US" altLang="zh-CN" sz="2400" b="1" dirty="0" err="1"/>
              <a:t>Patwardhan</a:t>
            </a:r>
            <a:endParaRPr lang="en-GB" altLang="zh-CN" sz="2400" b="1" dirty="0"/>
          </a:p>
          <a:p>
            <a:pPr>
              <a:defRPr/>
            </a:pPr>
            <a:r>
              <a:rPr lang="en-GB" altLang="zh-CN" dirty="0" smtClean="0"/>
              <a:t>Seconded: </a:t>
            </a:r>
            <a:r>
              <a:rPr lang="en-US" altLang="zh-CN" dirty="0"/>
              <a:t>Volker Jungnickel </a:t>
            </a:r>
            <a:endParaRPr lang="en-GB" altLang="zh-CN" dirty="0" smtClean="0"/>
          </a:p>
          <a:p>
            <a:pPr>
              <a:defRPr/>
            </a:pPr>
            <a:endParaRPr lang="en-US" altLang="zh-CN" dirty="0" smtClean="0"/>
          </a:p>
          <a:p>
            <a:pPr>
              <a:defRPr/>
            </a:pPr>
            <a:r>
              <a:rPr lang="en-GB" altLang="zh-CN" dirty="0" smtClean="0"/>
              <a:t>Unanimous</a:t>
            </a:r>
          </a:p>
          <a:p>
            <a:pPr>
              <a:defRPr/>
            </a:pPr>
            <a:endParaRPr lang="zh-CN" altLang="en-US" dirty="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3175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66140AD-0C48-49E4-AE2C-1F8AF25D8DFD}"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a:spLocks noGrp="1"/>
          </p:cNvSpPr>
          <p:nvPr>
            <p:ph type="title"/>
          </p:nvPr>
        </p:nvSpPr>
        <p:spPr/>
        <p:txBody>
          <a:bodyPr/>
          <a:lstStyle/>
          <a:p>
            <a:r>
              <a:rPr lang="en-US" altLang="zh-CN" smtClean="0"/>
              <a:t>Motion</a:t>
            </a:r>
            <a:endParaRPr lang="zh-CN" altLang="en-US" smtClean="0"/>
          </a:p>
        </p:txBody>
      </p:sp>
      <p:sp>
        <p:nvSpPr>
          <p:cNvPr id="3" name="内容占位符 2"/>
          <p:cNvSpPr>
            <a:spLocks noGrp="1"/>
          </p:cNvSpPr>
          <p:nvPr>
            <p:ph idx="1"/>
          </p:nvPr>
        </p:nvSpPr>
        <p:spPr/>
        <p:txBody>
          <a:bodyPr/>
          <a:lstStyle/>
          <a:p>
            <a:pPr>
              <a:defRPr/>
            </a:pPr>
            <a:r>
              <a:rPr lang="en-US" altLang="zh-CN" dirty="0" smtClean="0"/>
              <a:t>Approve the </a:t>
            </a:r>
            <a:r>
              <a:rPr lang="en-GB" altLang="en-US" dirty="0" smtClean="0"/>
              <a:t>minutes of February 2018 conference call in doc. 11-18/447r1</a:t>
            </a:r>
          </a:p>
          <a:p>
            <a:pPr marL="0" indent="0">
              <a:buFontTx/>
              <a:buNone/>
              <a:defRPr/>
            </a:pPr>
            <a:endParaRPr lang="zh-CN" altLang="zh-CN" dirty="0"/>
          </a:p>
          <a:p>
            <a:pPr>
              <a:defRPr/>
            </a:pPr>
            <a:r>
              <a:rPr lang="en-GB" altLang="zh-CN" dirty="0" smtClean="0"/>
              <a:t>Moved by: </a:t>
            </a:r>
            <a:r>
              <a:rPr lang="en-GB" altLang="zh-CN" dirty="0" err="1" smtClean="0"/>
              <a:t>Tuncer</a:t>
            </a:r>
            <a:r>
              <a:rPr lang="en-GB" altLang="zh-CN" dirty="0" smtClean="0"/>
              <a:t> </a:t>
            </a:r>
            <a:r>
              <a:rPr lang="en-GB" altLang="zh-CN" dirty="0" err="1" smtClean="0"/>
              <a:t>Baykas</a:t>
            </a:r>
            <a:endParaRPr lang="en-GB" altLang="zh-CN" dirty="0" smtClean="0"/>
          </a:p>
          <a:p>
            <a:pPr marL="342900" lvl="1" indent="-342900">
              <a:buFontTx/>
              <a:buChar char="•"/>
              <a:defRPr/>
            </a:pPr>
            <a:r>
              <a:rPr lang="en-GB" altLang="zh-CN" sz="2400" b="1" dirty="0"/>
              <a:t>Seconded: </a:t>
            </a:r>
            <a:r>
              <a:rPr lang="en-US" altLang="zh-CN" sz="2400" b="1" dirty="0"/>
              <a:t>Jon </a:t>
            </a:r>
            <a:r>
              <a:rPr lang="en-US" altLang="zh-CN" sz="2400" b="1" dirty="0" err="1"/>
              <a:t>Rosdahl</a:t>
            </a:r>
            <a:endParaRPr lang="en-GB" altLang="zh-CN" sz="2400" b="1" dirty="0"/>
          </a:p>
          <a:p>
            <a:pPr>
              <a:defRPr/>
            </a:pPr>
            <a:endParaRPr lang="en-US" altLang="zh-CN" dirty="0" smtClean="0"/>
          </a:p>
          <a:p>
            <a:pPr>
              <a:defRPr/>
            </a:pPr>
            <a:r>
              <a:rPr lang="en-GB" altLang="zh-CN" dirty="0" smtClean="0"/>
              <a:t>Unanimous</a:t>
            </a:r>
          </a:p>
          <a:p>
            <a:pPr>
              <a:defRPr/>
            </a:pPr>
            <a:endParaRPr lang="zh-CN" altLang="en-US" dirty="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3277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AAE549-3F4D-41E2-AFD6-0D7ABB4FA99F}"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smtClean="0"/>
              <a:t>Motion</a:t>
            </a:r>
            <a:endParaRPr lang="zh-CN" altLang="en-US" smtClean="0"/>
          </a:p>
        </p:txBody>
      </p:sp>
      <p:sp>
        <p:nvSpPr>
          <p:cNvPr id="3" name="内容占位符 2"/>
          <p:cNvSpPr>
            <a:spLocks noGrp="1"/>
          </p:cNvSpPr>
          <p:nvPr>
            <p:ph idx="1"/>
          </p:nvPr>
        </p:nvSpPr>
        <p:spPr/>
        <p:txBody>
          <a:bodyPr/>
          <a:lstStyle/>
          <a:p>
            <a:pPr>
              <a:defRPr/>
            </a:pPr>
            <a:r>
              <a:rPr lang="en-US" altLang="zh-CN" dirty="0" smtClean="0"/>
              <a:t>Approve </a:t>
            </a:r>
            <a:r>
              <a:rPr lang="en-GB" altLang="en-US" dirty="0" smtClean="0"/>
              <a:t>comment resolution from February conference call in doc. 11-18/387r1</a:t>
            </a:r>
          </a:p>
          <a:p>
            <a:pPr marL="0" indent="0">
              <a:buFontTx/>
              <a:buNone/>
              <a:defRPr/>
            </a:pPr>
            <a:endParaRPr lang="zh-CN" altLang="zh-CN" dirty="0"/>
          </a:p>
          <a:p>
            <a:pPr>
              <a:defRPr/>
            </a:pPr>
            <a:r>
              <a:rPr lang="en-GB" altLang="zh-CN" dirty="0" smtClean="0"/>
              <a:t>Moved by: Jiamin Chen</a:t>
            </a:r>
          </a:p>
          <a:p>
            <a:pPr>
              <a:defRPr/>
            </a:pPr>
            <a:r>
              <a:rPr lang="en-GB" altLang="zh-CN" dirty="0" smtClean="0"/>
              <a:t>Seconded: Sang-</a:t>
            </a:r>
            <a:r>
              <a:rPr lang="en-GB" altLang="zh-CN" dirty="0" err="1" smtClean="0"/>
              <a:t>Kyu</a:t>
            </a:r>
            <a:r>
              <a:rPr lang="en-GB" altLang="zh-CN" dirty="0" smtClean="0"/>
              <a:t> Lim</a:t>
            </a:r>
          </a:p>
          <a:p>
            <a:pPr>
              <a:defRPr/>
            </a:pPr>
            <a:endParaRPr lang="en-US" altLang="zh-CN" dirty="0" smtClean="0"/>
          </a:p>
          <a:p>
            <a:pPr>
              <a:defRPr/>
            </a:pPr>
            <a:r>
              <a:rPr lang="en-GB" altLang="zh-CN" dirty="0" smtClean="0"/>
              <a:t>Unanimous</a:t>
            </a:r>
          </a:p>
          <a:p>
            <a:pPr>
              <a:defRPr/>
            </a:pPr>
            <a:endParaRPr lang="zh-CN" altLang="en-US" dirty="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3218C46-CE94-4267-8C07-447E2A5224AE}"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82589B6-0022-44AC-9A0D-24493575C84A}" type="slidenum">
              <a:rPr lang="en-US" altLang="en-US" sz="1200" b="0" smtClean="0"/>
              <a:pPr>
                <a:spcBef>
                  <a:spcPct val="0"/>
                </a:spcBef>
                <a:buFontTx/>
                <a:buNone/>
              </a:pPr>
              <a:t>16</a:t>
            </a:fld>
            <a:endParaRPr lang="en-US" altLang="en-US" sz="1200" b="0" smtClean="0"/>
          </a:p>
        </p:txBody>
      </p:sp>
      <p:sp>
        <p:nvSpPr>
          <p:cNvPr id="35843"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3600"/>
              <a:t>Meeting Slot #2</a:t>
            </a:r>
          </a:p>
          <a:p>
            <a:pPr algn="just">
              <a:buFontTx/>
              <a:buNone/>
            </a:pPr>
            <a:r>
              <a:rPr lang="en-US" altLang="en-US" sz="3600"/>
              <a:t>Tuesday, PM3 19:30 – 21:30</a:t>
            </a:r>
          </a:p>
          <a:p>
            <a:pPr lvl="1"/>
            <a:endParaRPr lang="en-US" altLang="en-US"/>
          </a:p>
          <a:p>
            <a:pPr lvl="1"/>
            <a:endParaRPr lang="en-US" altLang="en-US"/>
          </a:p>
        </p:txBody>
      </p:sp>
      <p:sp>
        <p:nvSpPr>
          <p:cNvPr id="358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358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7CAD6B-275F-43DA-AAA1-11D4F9F6A338}" type="slidenum">
              <a:rPr lang="en-US" altLang="en-US" sz="1200" b="0" smtClean="0"/>
              <a:pPr>
                <a:spcBef>
                  <a:spcPct val="0"/>
                </a:spcBef>
                <a:buFontTx/>
                <a:buNone/>
              </a:pPr>
              <a:t>17</a:t>
            </a:fld>
            <a:endParaRPr lang="en-US" altLang="en-US" sz="1200" b="0" smtClean="0"/>
          </a:p>
        </p:txBody>
      </p:sp>
      <p:sp>
        <p:nvSpPr>
          <p:cNvPr id="3789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a:t>
            </a:r>
          </a:p>
        </p:txBody>
      </p:sp>
      <p:sp>
        <p:nvSpPr>
          <p:cNvPr id="37892" name="Rectangle 3"/>
          <p:cNvSpPr txBox="1">
            <a:spLocks noChangeArrowheads="1"/>
          </p:cNvSpPr>
          <p:nvPr/>
        </p:nvSpPr>
        <p:spPr bwMode="auto">
          <a:xfrm>
            <a:off x="685800" y="1676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a:t>Call meeting to order</a:t>
            </a:r>
          </a:p>
          <a:p>
            <a:pPr algn="just"/>
            <a:r>
              <a:rPr lang="en-US" altLang="en-US"/>
              <a:t>Patent policy and logistics</a:t>
            </a:r>
          </a:p>
          <a:p>
            <a:pPr algn="just"/>
            <a:r>
              <a:rPr lang="en-GB" altLang="en-US"/>
              <a:t>Submissions to be discussed today?</a:t>
            </a:r>
          </a:p>
          <a:p>
            <a:pPr lvl="1" algn="just"/>
            <a:r>
              <a:rPr lang="en-GB" altLang="en-US"/>
              <a:t>Working Group comments against:</a:t>
            </a:r>
          </a:p>
          <a:p>
            <a:pPr lvl="2" algn="just"/>
            <a:r>
              <a:rPr lang="en-GB" altLang="en-US"/>
              <a:t>Draft CSD (doc. 11-17/1603r7)</a:t>
            </a:r>
          </a:p>
          <a:p>
            <a:pPr lvl="2" algn="just"/>
            <a:r>
              <a:rPr lang="en-GB" altLang="en-US"/>
              <a:t>Draft PAR (doc. 11-17/1604r8)</a:t>
            </a:r>
          </a:p>
          <a:p>
            <a:pPr algn="just"/>
            <a:r>
              <a:rPr lang="en-US" altLang="en-US"/>
              <a:t>Recess</a:t>
            </a:r>
          </a:p>
          <a:p>
            <a:pPr algn="just"/>
            <a:endParaRPr lang="en-US" altLang="en-US"/>
          </a:p>
          <a:p>
            <a:pPr lvl="1"/>
            <a:endParaRPr lang="en-US" altLang="en-US"/>
          </a:p>
          <a:p>
            <a:pPr lvl="1"/>
            <a:endParaRPr lang="en-US" altLang="en-US"/>
          </a:p>
        </p:txBody>
      </p:sp>
      <p:sp>
        <p:nvSpPr>
          <p:cNvPr id="3789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3789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r>
              <a:rPr lang="en-US" altLang="zh-CN" smtClean="0"/>
              <a:t>Straw pool</a:t>
            </a:r>
            <a:endParaRPr lang="zh-CN" altLang="en-US" smtClean="0"/>
          </a:p>
        </p:txBody>
      </p:sp>
      <p:sp>
        <p:nvSpPr>
          <p:cNvPr id="38915" name="内容占位符 2"/>
          <p:cNvSpPr>
            <a:spLocks noGrp="1"/>
          </p:cNvSpPr>
          <p:nvPr>
            <p:ph idx="1"/>
          </p:nvPr>
        </p:nvSpPr>
        <p:spPr>
          <a:xfrm>
            <a:off x="0" y="1600200"/>
            <a:ext cx="9144000" cy="4114800"/>
          </a:xfrm>
        </p:spPr>
        <p:txBody>
          <a:bodyPr/>
          <a:lstStyle/>
          <a:p>
            <a:r>
              <a:rPr lang="en-US" altLang="zh-CN" smtClean="0"/>
              <a:t>To respond to the comment in http://www.ieee802.org/secmail/msg22228.html , which of the options in the next page do you consider as an appropriate response</a:t>
            </a:r>
          </a:p>
          <a:p>
            <a:r>
              <a:rPr lang="en-US" altLang="zh-CN" smtClean="0"/>
              <a:t>Option A: [Y 21/N 0]</a:t>
            </a:r>
          </a:p>
          <a:p>
            <a:r>
              <a:rPr lang="en-US" altLang="zh-CN" smtClean="0"/>
              <a:t>Option B: [Y 2/N 11]</a:t>
            </a:r>
          </a:p>
          <a:p>
            <a:r>
              <a:rPr lang="en-US" altLang="zh-CN" smtClean="0"/>
              <a:t>Option C: [Y 0/N 13]</a:t>
            </a:r>
          </a:p>
          <a:p>
            <a:r>
              <a:rPr lang="en-US" altLang="zh-CN" smtClean="0"/>
              <a:t>Option D: [Y 6/N11]</a:t>
            </a:r>
          </a:p>
          <a:p>
            <a:r>
              <a:rPr lang="en-US" altLang="zh-CN" smtClean="0"/>
              <a:t>Option E: [Y 1/N 12]</a:t>
            </a:r>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3891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0A7576F-18C6-4EF1-87F8-B61F30AD73D3}"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3994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BB1E78E-9896-4EFB-A1DA-8DF05553AA65}" type="slidenum">
              <a:rPr lang="en-US" altLang="en-US" sz="1200" b="0" smtClean="0"/>
              <a:pPr>
                <a:spcBef>
                  <a:spcPct val="0"/>
                </a:spcBef>
                <a:buFontTx/>
                <a:buNone/>
              </a:pPr>
              <a:t>19</a:t>
            </a:fld>
            <a:endParaRPr lang="en-US" altLang="en-US" sz="1200" b="0" smtClean="0"/>
          </a:p>
        </p:txBody>
      </p:sp>
      <p:graphicFrame>
        <p:nvGraphicFramePr>
          <p:cNvPr id="7" name="表格 6"/>
          <p:cNvGraphicFramePr>
            <a:graphicFrameLocks noGrp="1"/>
          </p:cNvGraphicFramePr>
          <p:nvPr/>
        </p:nvGraphicFramePr>
        <p:xfrm>
          <a:off x="0" y="1447800"/>
          <a:ext cx="9144000" cy="5537200"/>
        </p:xfrm>
        <a:graphic>
          <a:graphicData uri="http://schemas.openxmlformats.org/drawingml/2006/table">
            <a:tbl>
              <a:tblPr firstRow="1" bandRow="1">
                <a:tableStyleId>{5C22544A-7EE6-4342-B048-85BDC9FD1C3A}</a:tableStyleId>
              </a:tblPr>
              <a:tblGrid>
                <a:gridCol w="914400"/>
                <a:gridCol w="1447800"/>
                <a:gridCol w="6781800"/>
              </a:tblGrid>
              <a:tr h="370840">
                <a:tc>
                  <a:txBody>
                    <a:bodyPr/>
                    <a:lstStyle/>
                    <a:p>
                      <a:r>
                        <a:rPr lang="en-US" altLang="zh-CN" dirty="0" smtClean="0"/>
                        <a:t>Option</a:t>
                      </a:r>
                      <a:endParaRPr lang="zh-CN" altLang="en-US" dirty="0"/>
                    </a:p>
                  </a:txBody>
                  <a:tcPr/>
                </a:tc>
                <a:tc>
                  <a:txBody>
                    <a:bodyPr/>
                    <a:lstStyle/>
                    <a:p>
                      <a:r>
                        <a:rPr lang="en-US" altLang="zh-CN" dirty="0" smtClean="0"/>
                        <a:t>Project title</a:t>
                      </a:r>
                      <a:endParaRPr lang="zh-CN" altLang="en-US" dirty="0"/>
                    </a:p>
                  </a:txBody>
                  <a:tcPr/>
                </a:tc>
                <a:tc>
                  <a:txBody>
                    <a:bodyPr/>
                    <a:lstStyle/>
                    <a:p>
                      <a:r>
                        <a:rPr lang="en-US" altLang="zh-CN" dirty="0" smtClean="0"/>
                        <a:t>First paragraph</a:t>
                      </a:r>
                      <a:r>
                        <a:rPr lang="en-US" altLang="zh-CN" baseline="0" dirty="0" smtClean="0"/>
                        <a:t> of 5.2.b of PAR</a:t>
                      </a:r>
                      <a:endParaRPr lang="zh-CN" altLang="en-US" dirty="0"/>
                    </a:p>
                  </a:txBody>
                  <a:tcPr/>
                </a:tc>
              </a:tr>
              <a:tr h="370840">
                <a:tc>
                  <a:txBody>
                    <a:bodyPr/>
                    <a:lstStyle/>
                    <a:p>
                      <a:r>
                        <a:rPr lang="en-US" altLang="zh-CN" dirty="0" smtClean="0"/>
                        <a:t>A</a:t>
                      </a:r>
                      <a:endParaRPr lang="zh-CN" altLang="en-US" dirty="0"/>
                    </a:p>
                  </a:txBody>
                  <a:tcPr/>
                </a:tc>
                <a:tc>
                  <a:txBody>
                    <a:bodyPr/>
                    <a:lstStyle/>
                    <a:p>
                      <a:r>
                        <a:rPr lang="en-US" altLang="zh-CN" sz="1800" dirty="0" smtClean="0"/>
                        <a:t>light communication</a:t>
                      </a:r>
                      <a:endParaRPr lang="zh-CN" altLang="en-US" dirty="0"/>
                    </a:p>
                  </a:txBody>
                  <a:tcPr/>
                </a:tc>
                <a:tc>
                  <a:txBody>
                    <a:bodyPr/>
                    <a:lstStyle/>
                    <a:p>
                      <a:r>
                        <a:rPr lang="en-US" altLang="zh-CN" sz="1800" dirty="0" smtClean="0"/>
                        <a:t>This amendment specifies  a new physical (PHY) layer and modifications to the IEEE 802.11 medium access control (MAC) that enable </a:t>
                      </a:r>
                      <a:r>
                        <a:rPr lang="en-US" altLang="zh-CN" sz="1800" dirty="0" smtClean="0">
                          <a:solidFill>
                            <a:srgbClr val="C00000"/>
                          </a:solidFill>
                        </a:rPr>
                        <a:t>operation of light communications (LC).</a:t>
                      </a:r>
                      <a:endParaRPr lang="zh-CN" altLang="en-US" dirty="0">
                        <a:solidFill>
                          <a:srgbClr val="C00000"/>
                        </a:solidFill>
                      </a:endParaRPr>
                    </a:p>
                  </a:txBody>
                  <a:tcPr/>
                </a:tc>
              </a:tr>
              <a:tr h="370840">
                <a:tc>
                  <a:txBody>
                    <a:bodyPr/>
                    <a:lstStyle/>
                    <a:p>
                      <a:r>
                        <a:rPr lang="en-US" altLang="zh-CN" dirty="0" smtClean="0"/>
                        <a:t>B</a:t>
                      </a:r>
                      <a:endParaRPr lang="zh-CN" altLang="en-US" dirty="0"/>
                    </a:p>
                  </a:txBody>
                  <a:tcPr/>
                </a:tc>
                <a:tc>
                  <a:txBody>
                    <a:bodyPr/>
                    <a:lstStyle/>
                    <a:p>
                      <a:r>
                        <a:rPr lang="en-US" altLang="zh-CN" sz="1800" dirty="0" smtClean="0"/>
                        <a:t>light wave operation</a:t>
                      </a:r>
                      <a:endParaRPr lang="zh-CN" altLang="en-US" dirty="0"/>
                    </a:p>
                  </a:txBody>
                  <a:tcPr/>
                </a:tc>
                <a:tc>
                  <a:txBody>
                    <a:bodyPr/>
                    <a:lstStyle/>
                    <a:p>
                      <a:r>
                        <a:rPr lang="en-US" altLang="zh-CN" sz="1800" dirty="0" smtClean="0"/>
                        <a:t>This amendment specifies  a new physical (PHY) layer and modifications to the IEEE 802.11 medium access control (MAC) that </a:t>
                      </a:r>
                      <a:r>
                        <a:rPr lang="en-US" altLang="zh-CN" sz="1800" dirty="0" smtClean="0">
                          <a:solidFill>
                            <a:srgbClr val="C00000"/>
                          </a:solidFill>
                        </a:rPr>
                        <a:t>enable light wave operation for light communications (LC)</a:t>
                      </a:r>
                      <a:endParaRPr lang="zh-CN" altLang="en-US" dirty="0">
                        <a:solidFill>
                          <a:srgbClr val="C00000"/>
                        </a:solidFill>
                      </a:endParaRPr>
                    </a:p>
                  </a:txBody>
                  <a:tcPr/>
                </a:tc>
              </a:tr>
              <a:tr h="1234440">
                <a:tc>
                  <a:txBody>
                    <a:bodyPr/>
                    <a:lstStyle/>
                    <a:p>
                      <a:r>
                        <a:rPr lang="en-US" altLang="zh-CN" dirty="0" smtClean="0"/>
                        <a:t>C</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light wave operation</a:t>
                      </a:r>
                      <a:endParaRPr lang="zh-CN" altLang="en-US" dirty="0" smtClean="0"/>
                    </a:p>
                  </a:txBody>
                  <a:tcPr/>
                </a:tc>
                <a:tc>
                  <a:txBody>
                    <a:bodyPr/>
                    <a:lstStyle/>
                    <a:p>
                      <a:r>
                        <a:rPr lang="en-US" altLang="zh-CN" sz="1800" dirty="0" smtClean="0"/>
                        <a:t>This amendment specifies  a new physical (PHY) layer and modifications to the IEEE 802.11 medium access control (MAC) that enable </a:t>
                      </a:r>
                      <a:r>
                        <a:rPr lang="en-US" altLang="zh-CN" sz="1800" dirty="0" smtClean="0">
                          <a:solidFill>
                            <a:srgbClr val="C00000"/>
                          </a:solidFill>
                        </a:rPr>
                        <a:t>operation of light wave frequency communications (LC).</a:t>
                      </a:r>
                      <a:endParaRPr lang="zh-CN" altLang="en-US" dirty="0">
                        <a:solidFill>
                          <a:srgbClr val="C00000"/>
                        </a:solidFill>
                      </a:endParaRPr>
                    </a:p>
                  </a:txBody>
                  <a:tcPr/>
                </a:tc>
              </a:tr>
              <a:tr h="370840">
                <a:tc>
                  <a:txBody>
                    <a:bodyPr/>
                    <a:lstStyle/>
                    <a:p>
                      <a:r>
                        <a:rPr lang="en-US" altLang="zh-CN" dirty="0" smtClean="0"/>
                        <a:t>D</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light wave operation</a:t>
                      </a:r>
                      <a:endParaRPr lang="zh-CN" altLang="en-US" dirty="0" smtClean="0"/>
                    </a:p>
                  </a:txBody>
                  <a:tcPr/>
                </a:tc>
                <a:tc>
                  <a:txBody>
                    <a:bodyPr/>
                    <a:lstStyle/>
                    <a:p>
                      <a:r>
                        <a:rPr lang="en-US" altLang="zh-CN" sz="1800" dirty="0" smtClean="0"/>
                        <a:t>This amendment specifies  a new physical (PHY) layer and modifications to the IEEE 802.11 medium access control (MAC) that enable </a:t>
                      </a:r>
                      <a:r>
                        <a:rPr lang="en-US" altLang="zh-CN" sz="1800" dirty="0" smtClean="0">
                          <a:solidFill>
                            <a:srgbClr val="C00000"/>
                          </a:solidFill>
                        </a:rPr>
                        <a:t>light wave operation referred as light communication (LC).</a:t>
                      </a:r>
                      <a:endParaRPr lang="zh-CN" altLang="en-US" dirty="0">
                        <a:solidFill>
                          <a:srgbClr val="C00000"/>
                        </a:solidFill>
                      </a:endParaRPr>
                    </a:p>
                  </a:txBody>
                  <a:tcPr/>
                </a:tc>
              </a:tr>
              <a:tr h="370840">
                <a:tc>
                  <a:txBody>
                    <a:bodyPr/>
                    <a:lstStyle/>
                    <a:p>
                      <a:r>
                        <a:rPr lang="en-US" altLang="zh-CN" dirty="0" smtClean="0"/>
                        <a:t>E</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Optical Wireless</a:t>
                      </a:r>
                      <a:r>
                        <a:rPr lang="en-US" altLang="zh-CN" baseline="0" dirty="0" smtClean="0"/>
                        <a:t> communication</a:t>
                      </a:r>
                      <a:endParaRPr lang="zh-CN" altLang="en-US" dirty="0" smtClean="0"/>
                    </a:p>
                  </a:txBody>
                  <a:tcPr/>
                </a:tc>
                <a:tc>
                  <a:txBody>
                    <a:bodyPr/>
                    <a:lstStyle/>
                    <a:p>
                      <a:r>
                        <a:rPr lang="en-US" altLang="zh-CN" sz="1800" dirty="0" smtClean="0"/>
                        <a:t>This amendment specifies  a new physical (PHY) layer and modifications to the IEEE 802.11 medium access control (MAC) that enable </a:t>
                      </a:r>
                      <a:r>
                        <a:rPr lang="en-US" altLang="zh-CN" sz="1800" dirty="0" smtClean="0">
                          <a:solidFill>
                            <a:srgbClr val="C00000"/>
                          </a:solidFill>
                        </a:rPr>
                        <a:t>operation of optical wireless</a:t>
                      </a:r>
                      <a:r>
                        <a:rPr lang="en-US" altLang="zh-CN" sz="1800" baseline="0" dirty="0" smtClean="0">
                          <a:solidFill>
                            <a:srgbClr val="C00000"/>
                          </a:solidFill>
                        </a:rPr>
                        <a:t> </a:t>
                      </a:r>
                      <a:r>
                        <a:rPr lang="en-US" altLang="zh-CN" sz="1800" dirty="0" smtClean="0">
                          <a:solidFill>
                            <a:srgbClr val="C00000"/>
                          </a:solidFill>
                        </a:rPr>
                        <a:t>communications (OWC).</a:t>
                      </a:r>
                    </a:p>
                    <a:p>
                      <a:r>
                        <a:rPr lang="en-US" altLang="zh-CN" sz="1800" dirty="0" smtClean="0">
                          <a:solidFill>
                            <a:srgbClr val="C00000"/>
                          </a:solidFill>
                        </a:rPr>
                        <a:t>Replace all “LC” in the PAR/CSD with “OWC”</a:t>
                      </a:r>
                      <a:endParaRPr lang="zh-CN" altLang="en-US" dirty="0">
                        <a:solidFill>
                          <a:srgbClr val="C00000"/>
                        </a:solidFill>
                      </a:endParaRPr>
                    </a:p>
                  </a:txBody>
                  <a:tcPr/>
                </a:tc>
              </a:tr>
            </a:tbl>
          </a:graphicData>
        </a:graphic>
      </p:graphicFrame>
      <p:sp>
        <p:nvSpPr>
          <p:cNvPr id="39971" name="标题 1"/>
          <p:cNvSpPr>
            <a:spLocks noGrp="1"/>
          </p:cNvSpPr>
          <p:nvPr>
            <p:ph type="title"/>
          </p:nvPr>
        </p:nvSpPr>
        <p:spPr/>
        <p:txBody>
          <a:bodyPr/>
          <a:lstStyle/>
          <a:p>
            <a:r>
              <a:rPr lang="en-US" altLang="zh-CN" smtClean="0"/>
              <a:t>Straw pool</a:t>
            </a:r>
            <a:endParaRPr lang="zh-CN"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A0218E0-3BFB-49D4-887F-C3F4B7767D82}" type="slidenum">
              <a:rPr lang="en-US" altLang="en-US" sz="1200" b="0" smtClean="0"/>
              <a:pPr>
                <a:spcBef>
                  <a:spcPct val="0"/>
                </a:spcBef>
                <a:buFontTx/>
                <a:buNone/>
              </a:pPr>
              <a:t>2</a:t>
            </a:fld>
            <a:endParaRPr lang="en-US" altLang="en-US" sz="1200" b="0" smtClean="0"/>
          </a:p>
        </p:txBody>
      </p:sp>
      <p:sp>
        <p:nvSpPr>
          <p:cNvPr id="102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Study Group agenda for the March 2018 session.</a:t>
            </a:r>
          </a:p>
          <a:p>
            <a:pPr lvl="1"/>
            <a:endParaRPr lang="en-US" altLang="en-US"/>
          </a:p>
          <a:p>
            <a:pPr lvl="1"/>
            <a:endParaRPr lang="en-US" altLang="en-US"/>
          </a:p>
        </p:txBody>
      </p:sp>
      <p:sp>
        <p:nvSpPr>
          <p:cNvPr id="1024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024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1024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8B18C1-CD91-4B18-984E-B4F4F1458B91}" type="slidenum">
              <a:rPr lang="en-US" altLang="en-US" sz="1200" b="0" smtClean="0"/>
              <a:pPr>
                <a:spcBef>
                  <a:spcPct val="0"/>
                </a:spcBef>
                <a:buFontTx/>
                <a:buNone/>
              </a:pPr>
              <a:t>20</a:t>
            </a:fld>
            <a:endParaRPr lang="en-US" altLang="en-US" sz="1200" b="0" smtClean="0"/>
          </a:p>
        </p:txBody>
      </p:sp>
      <p:sp>
        <p:nvSpPr>
          <p:cNvPr id="40963"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3600"/>
              <a:t>Meeting Slot #3</a:t>
            </a:r>
          </a:p>
          <a:p>
            <a:pPr algn="just">
              <a:buFontTx/>
              <a:buNone/>
            </a:pPr>
            <a:r>
              <a:rPr lang="en-US" altLang="en-US" sz="3600"/>
              <a:t>Wednesday, AM1 08:00 – 10:00</a:t>
            </a:r>
          </a:p>
          <a:p>
            <a:pPr lvl="1"/>
            <a:endParaRPr lang="en-US" altLang="en-US"/>
          </a:p>
          <a:p>
            <a:pPr lvl="1"/>
            <a:endParaRPr lang="en-US" altLang="en-US"/>
          </a:p>
        </p:txBody>
      </p:sp>
      <p:sp>
        <p:nvSpPr>
          <p:cNvPr id="409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096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D51ABD7-DBA6-4E3B-A9EC-FC1D814CBDA1}" type="slidenum">
              <a:rPr lang="en-US" altLang="en-US" sz="1200" b="0" smtClean="0"/>
              <a:pPr>
                <a:spcBef>
                  <a:spcPct val="0"/>
                </a:spcBef>
                <a:buFontTx/>
                <a:buNone/>
              </a:pPr>
              <a:t>21</a:t>
            </a:fld>
            <a:endParaRPr lang="en-US" altLang="en-US" sz="1200" b="0" smtClean="0"/>
          </a:p>
        </p:txBody>
      </p:sp>
      <p:sp>
        <p:nvSpPr>
          <p:cNvPr id="430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a:t>
            </a:r>
          </a:p>
        </p:txBody>
      </p:sp>
      <p:sp>
        <p:nvSpPr>
          <p:cNvPr id="43012" name="Rectangle 3"/>
          <p:cNvSpPr txBox="1">
            <a:spLocks noChangeArrowheads="1"/>
          </p:cNvSpPr>
          <p:nvPr/>
        </p:nvSpPr>
        <p:spPr bwMode="auto">
          <a:xfrm>
            <a:off x="663575" y="1676400"/>
            <a:ext cx="77946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a:t>Call meeting to order</a:t>
            </a:r>
          </a:p>
          <a:p>
            <a:pPr algn="just"/>
            <a:r>
              <a:rPr lang="en-US" altLang="en-US"/>
              <a:t>Patent policy and logistics</a:t>
            </a:r>
          </a:p>
          <a:p>
            <a:pPr algn="just"/>
            <a:r>
              <a:rPr lang="en-GB" altLang="en-US"/>
              <a:t>Submissions to be discussed today?</a:t>
            </a:r>
          </a:p>
          <a:p>
            <a:pPr lvl="1" algn="just"/>
            <a:r>
              <a:rPr lang="en-GB" altLang="en-US"/>
              <a:t>Go through PAR/CSD</a:t>
            </a:r>
          </a:p>
          <a:p>
            <a:pPr lvl="1" algn="just"/>
            <a:r>
              <a:rPr lang="en-GB" altLang="en-US"/>
              <a:t>Motion on approve PAR and CSD to be passed to 802.11 WG.</a:t>
            </a:r>
          </a:p>
          <a:p>
            <a:pPr algn="just"/>
            <a:r>
              <a:rPr lang="en-US" altLang="en-US"/>
              <a:t>Recess</a:t>
            </a:r>
          </a:p>
          <a:p>
            <a:pPr algn="just"/>
            <a:endParaRPr lang="en-US" altLang="en-US"/>
          </a:p>
          <a:p>
            <a:pPr lvl="1"/>
            <a:endParaRPr lang="en-US" altLang="en-US"/>
          </a:p>
          <a:p>
            <a:pPr lvl="1"/>
            <a:endParaRPr lang="en-US" altLang="en-US"/>
          </a:p>
        </p:txBody>
      </p:sp>
      <p:sp>
        <p:nvSpPr>
          <p:cNvPr id="430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301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smtClean="0"/>
              <a:t>Motion of SG approval of PAR</a:t>
            </a:r>
            <a:endParaRPr lang="zh-CN" altLang="en-US" smtClean="0"/>
          </a:p>
        </p:txBody>
      </p:sp>
      <p:sp>
        <p:nvSpPr>
          <p:cNvPr id="44035" name="内容占位符 2"/>
          <p:cNvSpPr>
            <a:spLocks noGrp="1"/>
          </p:cNvSpPr>
          <p:nvPr>
            <p:ph idx="1"/>
          </p:nvPr>
        </p:nvSpPr>
        <p:spPr/>
        <p:txBody>
          <a:bodyPr/>
          <a:lstStyle/>
          <a:p>
            <a:pPr marL="342900" lvl="1" indent="-342900">
              <a:buFontTx/>
              <a:buChar char="•"/>
            </a:pPr>
            <a:r>
              <a:rPr lang="en-GB" altLang="zh-CN" sz="2400" b="1" smtClean="0"/>
              <a:t>Believing that the PAR contained in the document referenced below meets IEEE-SA guidelines,</a:t>
            </a:r>
            <a:endParaRPr lang="zh-CN" altLang="zh-CN" sz="2400" b="1" smtClean="0"/>
          </a:p>
          <a:p>
            <a:pPr marL="342900" lvl="1" indent="-342900">
              <a:buFontTx/>
              <a:buChar char="•"/>
            </a:pPr>
            <a:r>
              <a:rPr lang="en-GB" altLang="zh-CN" sz="2400" b="1" smtClean="0"/>
              <a:t>Request that the PAR contained in [doc. 11-17/1604r09] be submitted to the IEEE 802.11 WG approval and submit to IEEE 802 EC for approval to submit to NesCom.</a:t>
            </a:r>
            <a:endParaRPr lang="zh-CN" altLang="zh-CN" sz="2400" b="1" smtClean="0"/>
          </a:p>
          <a:p>
            <a:pPr marL="342900" lvl="1" indent="-342900">
              <a:buFontTx/>
              <a:buChar char="•"/>
            </a:pPr>
            <a:endParaRPr lang="en-GB" altLang="zh-CN" sz="2400" b="1" smtClean="0"/>
          </a:p>
          <a:p>
            <a:pPr marL="342900" lvl="1" indent="-342900">
              <a:buFontTx/>
              <a:buChar char="•"/>
            </a:pPr>
            <a:r>
              <a:rPr lang="en-GB" altLang="zh-CN" sz="2400" b="1" smtClean="0"/>
              <a:t>Moved: Tuncer Baykas</a:t>
            </a:r>
          </a:p>
          <a:p>
            <a:pPr marL="342900" lvl="1" indent="-342900">
              <a:buFontTx/>
              <a:buChar char="•"/>
            </a:pPr>
            <a:r>
              <a:rPr lang="en-GB" altLang="zh-CN" sz="2400" b="1" smtClean="0"/>
              <a:t>Seconded: </a:t>
            </a:r>
            <a:r>
              <a:rPr lang="en-US" altLang="zh-CN" sz="2400" b="1" smtClean="0"/>
              <a:t>Volker Jungnickel </a:t>
            </a:r>
            <a:endParaRPr lang="en-GB" altLang="zh-CN" sz="2400" b="1" smtClean="0"/>
          </a:p>
          <a:p>
            <a:pPr marL="342900" lvl="1" indent="-342900">
              <a:buFontTx/>
              <a:buChar char="•"/>
            </a:pPr>
            <a:r>
              <a:rPr lang="en-GB" altLang="zh-CN" sz="2400" b="1" smtClean="0"/>
              <a:t>Result: Y: [ 24], N: [0 ], A: [ 2], Motion passed </a:t>
            </a:r>
            <a:endParaRPr lang="zh-CN" altLang="zh-CN" sz="2400" b="1" smtClean="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4403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2EDD32-B4AB-43AB-A098-B86C25FB8EDE}"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p:cNvSpPr>
            <a:spLocks noGrp="1"/>
          </p:cNvSpPr>
          <p:nvPr>
            <p:ph type="title"/>
          </p:nvPr>
        </p:nvSpPr>
        <p:spPr/>
        <p:txBody>
          <a:bodyPr/>
          <a:lstStyle/>
          <a:p>
            <a:r>
              <a:rPr lang="en-US" altLang="zh-CN" smtClean="0"/>
              <a:t>Motion of SG approval of CSD</a:t>
            </a:r>
            <a:endParaRPr lang="zh-CN" altLang="en-US" smtClean="0"/>
          </a:p>
        </p:txBody>
      </p:sp>
      <p:sp>
        <p:nvSpPr>
          <p:cNvPr id="45059" name="内容占位符 2"/>
          <p:cNvSpPr>
            <a:spLocks noGrp="1"/>
          </p:cNvSpPr>
          <p:nvPr>
            <p:ph idx="1"/>
          </p:nvPr>
        </p:nvSpPr>
        <p:spPr/>
        <p:txBody>
          <a:bodyPr/>
          <a:lstStyle/>
          <a:p>
            <a:pPr marL="342900" lvl="1" indent="-342900">
              <a:buFontTx/>
              <a:buChar char="•"/>
            </a:pPr>
            <a:r>
              <a:rPr lang="en-GB" altLang="zh-CN" sz="2400" b="1" smtClean="0"/>
              <a:t>Believing that the CSD contained in the document referenced below meets IEEE 802 guidelines,</a:t>
            </a:r>
            <a:endParaRPr lang="zh-CN" altLang="zh-CN" sz="2400" b="1" smtClean="0"/>
          </a:p>
          <a:p>
            <a:pPr marL="342900" lvl="1" indent="-342900">
              <a:buFontTx/>
              <a:buChar char="•"/>
            </a:pPr>
            <a:r>
              <a:rPr lang="en-GB" altLang="zh-CN" sz="2400" b="1" smtClean="0"/>
              <a:t>Request that the CSD contained in [doc. 11-17/1603r08] be submitted to the IEEE 802.11 WG approval and submit to IEEE 802 EC for approval.</a:t>
            </a:r>
          </a:p>
          <a:p>
            <a:pPr marL="342900" lvl="1" indent="-342900">
              <a:buFontTx/>
              <a:buChar char="•"/>
            </a:pPr>
            <a:endParaRPr lang="zh-CN" altLang="zh-CN" sz="2400" b="1" smtClean="0"/>
          </a:p>
          <a:p>
            <a:pPr marL="342900" lvl="1" indent="-342900">
              <a:buFontTx/>
              <a:buChar char="•"/>
            </a:pPr>
            <a:r>
              <a:rPr lang="en-GB" altLang="zh-CN" sz="2400" b="1" smtClean="0"/>
              <a:t>Moved: </a:t>
            </a:r>
            <a:r>
              <a:rPr lang="en-US" altLang="zh-CN" sz="2400" b="1" smtClean="0"/>
              <a:t>Gaurav Patwardhan</a:t>
            </a:r>
            <a:endParaRPr lang="zh-CN" altLang="zh-CN" sz="2400" b="1" smtClean="0"/>
          </a:p>
          <a:p>
            <a:pPr marL="342900" lvl="1" indent="-342900">
              <a:buFontTx/>
              <a:buChar char="•"/>
            </a:pPr>
            <a:r>
              <a:rPr lang="en-GB" altLang="zh-CN" sz="2400" b="1" smtClean="0"/>
              <a:t>Seconded: Sang-Kyu Lim</a:t>
            </a:r>
            <a:endParaRPr lang="zh-CN" altLang="zh-CN" sz="2400" b="1" smtClean="0"/>
          </a:p>
          <a:p>
            <a:pPr marL="342900" lvl="1" indent="-342900">
              <a:buFontTx/>
              <a:buChar char="•"/>
            </a:pPr>
            <a:r>
              <a:rPr lang="en-GB" altLang="zh-CN" sz="2400" b="1" smtClean="0"/>
              <a:t>Result: Y: [24 ], N: [0 ], A: [ 1], Motion passed </a:t>
            </a:r>
            <a:endParaRPr lang="zh-CN" altLang="zh-CN" sz="2400" b="1" smtClean="0"/>
          </a:p>
          <a:p>
            <a:endParaRPr lang="zh-CN" altLang="en-US" smtClean="0"/>
          </a:p>
          <a:p>
            <a:endParaRPr lang="zh-CN" altLang="en-US" smtClean="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4506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AE465E1-E8AF-4BC6-9FFC-C4E03A550D8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p:cNvSpPr>
            <a:spLocks noGrp="1"/>
          </p:cNvSpPr>
          <p:nvPr>
            <p:ph type="title"/>
          </p:nvPr>
        </p:nvSpPr>
        <p:spPr/>
        <p:txBody>
          <a:bodyPr/>
          <a:lstStyle/>
          <a:p>
            <a:r>
              <a:rPr lang="en-US" altLang="zh-CN" smtClean="0"/>
              <a:t>Motion of SG approval of response to PAR/CSD comment</a:t>
            </a:r>
            <a:endParaRPr lang="zh-CN" altLang="en-US" smtClean="0"/>
          </a:p>
        </p:txBody>
      </p:sp>
      <p:sp>
        <p:nvSpPr>
          <p:cNvPr id="46083" name="内容占位符 2"/>
          <p:cNvSpPr>
            <a:spLocks noGrp="1"/>
          </p:cNvSpPr>
          <p:nvPr>
            <p:ph idx="1"/>
          </p:nvPr>
        </p:nvSpPr>
        <p:spPr/>
        <p:txBody>
          <a:bodyPr/>
          <a:lstStyle/>
          <a:p>
            <a:pPr marL="342900" lvl="1" indent="-342900">
              <a:buFontTx/>
              <a:buChar char="•"/>
            </a:pPr>
            <a:r>
              <a:rPr lang="en-US" altLang="zh-CN" sz="2400" b="1" smtClean="0"/>
              <a:t>Approve the LC PAR and CSD comment responses in </a:t>
            </a:r>
            <a:r>
              <a:rPr lang="en-US" altLang="zh-CN" sz="2400" b="1" smtClean="0">
                <a:hlinkClick r:id="rId2"/>
              </a:rPr>
              <a:t>https://mentor.ieee.org/802.11/dcn/18/11-18-0559-01-00lc-response-to-comments-on-lc-sg-par-and-csd.pptx</a:t>
            </a:r>
            <a:r>
              <a:rPr lang="en-US" altLang="zh-CN" sz="2400" b="1" smtClean="0"/>
              <a:t> and forward to the 802 EC</a:t>
            </a:r>
            <a:endParaRPr lang="zh-CN" altLang="zh-CN" sz="2400" b="1" smtClean="0"/>
          </a:p>
          <a:p>
            <a:pPr marL="342900" lvl="1" indent="-342900">
              <a:buFontTx/>
              <a:buChar char="•"/>
            </a:pPr>
            <a:endParaRPr lang="en-GB" altLang="zh-CN" sz="2400" b="1" smtClean="0"/>
          </a:p>
          <a:p>
            <a:pPr marL="342900" lvl="1" indent="-342900">
              <a:buFontTx/>
              <a:buChar char="•"/>
            </a:pPr>
            <a:r>
              <a:rPr lang="en-GB" altLang="zh-CN" sz="2400" b="1" smtClean="0"/>
              <a:t>Moved: Tuncer Baykas</a:t>
            </a:r>
          </a:p>
          <a:p>
            <a:pPr marL="342900" lvl="1" indent="-342900">
              <a:buFontTx/>
              <a:buChar char="•"/>
            </a:pPr>
            <a:r>
              <a:rPr lang="en-GB" altLang="zh-CN" sz="2400" b="1" smtClean="0"/>
              <a:t>Seconded: Sang-Kyu Lim</a:t>
            </a:r>
          </a:p>
          <a:p>
            <a:pPr marL="342900" lvl="1" indent="-342900">
              <a:buFontTx/>
              <a:buChar char="•"/>
            </a:pPr>
            <a:r>
              <a:rPr lang="en-GB" altLang="zh-CN" sz="2400" b="1" smtClean="0"/>
              <a:t>Result: Y: [ 28], N: [0 ], A: [0 ]; Motion passed</a:t>
            </a:r>
            <a:endParaRPr lang="zh-CN" altLang="zh-CN" sz="2400" b="1" smtClean="0"/>
          </a:p>
        </p:txBody>
      </p:sp>
      <p:sp>
        <p:nvSpPr>
          <p:cNvPr id="4" name="日期占位符 3"/>
          <p:cNvSpPr>
            <a:spLocks noGrp="1"/>
          </p:cNvSpPr>
          <p:nvPr>
            <p:ph type="dt" sz="quarter"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4608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AEFC48F-7AFF-4112-858D-16A3F471BF4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82E131D-7375-40EC-A5E2-2B7C1668369C}" type="slidenum">
              <a:rPr lang="en-US" altLang="en-US" sz="1200" b="0" smtClean="0"/>
              <a:pPr>
                <a:spcBef>
                  <a:spcPct val="0"/>
                </a:spcBef>
                <a:buFontTx/>
                <a:buNone/>
              </a:pPr>
              <a:t>25</a:t>
            </a:fld>
            <a:endParaRPr lang="en-US" altLang="en-US" sz="1200" b="0" smtClean="0"/>
          </a:p>
        </p:txBody>
      </p:sp>
      <p:sp>
        <p:nvSpPr>
          <p:cNvPr id="47107"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3600"/>
              <a:t>Meeting Slot #4</a:t>
            </a:r>
          </a:p>
          <a:p>
            <a:pPr algn="just">
              <a:buFontTx/>
              <a:buNone/>
            </a:pPr>
            <a:r>
              <a:rPr lang="en-US" altLang="en-US" sz="3600"/>
              <a:t>Thursday, AM1 08:00 – 10:00</a:t>
            </a:r>
          </a:p>
          <a:p>
            <a:pPr lvl="1"/>
            <a:endParaRPr lang="en-US" altLang="en-US"/>
          </a:p>
          <a:p>
            <a:pPr lvl="1"/>
            <a:endParaRPr lang="en-US" altLang="en-US"/>
          </a:p>
        </p:txBody>
      </p:sp>
      <p:sp>
        <p:nvSpPr>
          <p:cNvPr id="471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710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43A0F-E3E7-4E10-BF99-A67A7BDC9269}" type="slidenum">
              <a:rPr lang="en-US" altLang="en-US" sz="1200" b="0" smtClean="0"/>
              <a:pPr>
                <a:spcBef>
                  <a:spcPct val="0"/>
                </a:spcBef>
                <a:buFontTx/>
                <a:buNone/>
              </a:pPr>
              <a:t>26</a:t>
            </a:fld>
            <a:endParaRPr lang="en-US" altLang="en-US" sz="1200" b="0" smtClean="0"/>
          </a:p>
        </p:txBody>
      </p:sp>
      <p:sp>
        <p:nvSpPr>
          <p:cNvPr id="4915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a:t>
            </a:r>
          </a:p>
        </p:txBody>
      </p:sp>
      <p:sp>
        <p:nvSpPr>
          <p:cNvPr id="49156" name="Rectangle 3"/>
          <p:cNvSpPr txBox="1">
            <a:spLocks noChangeArrowheads="1"/>
          </p:cNvSpPr>
          <p:nvPr/>
        </p:nvSpPr>
        <p:spPr bwMode="auto">
          <a:xfrm>
            <a:off x="685800" y="1676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dirty="0"/>
              <a:t>Call meeting to order</a:t>
            </a:r>
          </a:p>
          <a:p>
            <a:pPr algn="just"/>
            <a:r>
              <a:rPr lang="en-US" altLang="en-US" dirty="0"/>
              <a:t>Patent policy and logistics</a:t>
            </a:r>
          </a:p>
          <a:p>
            <a:pPr algn="just"/>
            <a:r>
              <a:rPr lang="en-GB" altLang="en-US" dirty="0"/>
              <a:t>Submissions </a:t>
            </a:r>
            <a:endParaRPr lang="en-GB" altLang="en-US" dirty="0" smtClean="0"/>
          </a:p>
          <a:p>
            <a:pPr lvl="1" algn="just"/>
            <a:r>
              <a:rPr lang="en-US" altLang="zh-CN" dirty="0" smtClean="0"/>
              <a:t>11-18/556r0 “Modulation </a:t>
            </a:r>
            <a:r>
              <a:rPr lang="en-US" altLang="zh-CN" dirty="0"/>
              <a:t>schemes for optical wireless </a:t>
            </a:r>
            <a:r>
              <a:rPr lang="en-US" altLang="zh-CN" dirty="0" smtClean="0"/>
              <a:t>communications”, </a:t>
            </a:r>
            <a:r>
              <a:rPr lang="en-US" altLang="zh-CN" dirty="0"/>
              <a:t>Oliver </a:t>
            </a:r>
            <a:r>
              <a:rPr lang="en-US" altLang="zh-CN" dirty="0" smtClean="0"/>
              <a:t>Luo, 30 min</a:t>
            </a:r>
            <a:endParaRPr lang="en-GB" altLang="en-US" dirty="0" smtClean="0"/>
          </a:p>
          <a:p>
            <a:pPr algn="just"/>
            <a:r>
              <a:rPr lang="en-GB" altLang="en-US" dirty="0" smtClean="0"/>
              <a:t>Goals for May 2018 interim</a:t>
            </a:r>
          </a:p>
          <a:p>
            <a:pPr algn="just"/>
            <a:r>
              <a:rPr lang="en-GB" altLang="en-US" dirty="0" smtClean="0"/>
              <a:t>Teleconference schedule</a:t>
            </a:r>
            <a:endParaRPr lang="en-GB" altLang="en-US" dirty="0"/>
          </a:p>
          <a:p>
            <a:pPr algn="just"/>
            <a:r>
              <a:rPr lang="en-US" altLang="en-US" dirty="0" smtClean="0"/>
              <a:t>Recess</a:t>
            </a:r>
            <a:endParaRPr lang="en-US" altLang="en-US" dirty="0"/>
          </a:p>
          <a:p>
            <a:pPr algn="just"/>
            <a:endParaRPr lang="en-US" altLang="en-US" dirty="0"/>
          </a:p>
          <a:p>
            <a:pPr lvl="1"/>
            <a:endParaRPr lang="en-US" altLang="en-US" dirty="0"/>
          </a:p>
          <a:p>
            <a:pPr lvl="1"/>
            <a:endParaRPr lang="en-US" alt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9158"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dirty="0"/>
              <a:t>Goals for May 2018 interim</a:t>
            </a:r>
            <a:endParaRPr lang="zh-CN" altLang="en-US" dirty="0"/>
          </a:p>
        </p:txBody>
      </p:sp>
      <p:sp>
        <p:nvSpPr>
          <p:cNvPr id="3" name="内容占位符 2"/>
          <p:cNvSpPr>
            <a:spLocks noGrp="1"/>
          </p:cNvSpPr>
          <p:nvPr>
            <p:ph idx="1"/>
          </p:nvPr>
        </p:nvSpPr>
        <p:spPr/>
        <p:txBody>
          <a:bodyPr/>
          <a:lstStyle/>
          <a:p>
            <a:r>
              <a:rPr lang="en-US" altLang="zh-CN" dirty="0" smtClean="0"/>
              <a:t>Potential timeline</a:t>
            </a:r>
          </a:p>
          <a:p>
            <a:pPr lvl="1"/>
            <a:r>
              <a:rPr lang="en-US" altLang="zh-CN" dirty="0" smtClean="0"/>
              <a:t>May: meet as SG</a:t>
            </a:r>
          </a:p>
          <a:p>
            <a:pPr lvl="1"/>
            <a:r>
              <a:rPr lang="en-US" altLang="zh-CN" dirty="0" smtClean="0"/>
              <a:t>July: TG kickoff </a:t>
            </a:r>
          </a:p>
          <a:p>
            <a:r>
              <a:rPr lang="en-US" altLang="zh-CN" dirty="0" smtClean="0"/>
              <a:t>Goals for May</a:t>
            </a:r>
          </a:p>
          <a:p>
            <a:pPr lvl="1"/>
            <a:r>
              <a:rPr lang="en-US" altLang="zh-CN" dirty="0" smtClean="0"/>
              <a:t>Prepare time line and working principles for TG</a:t>
            </a:r>
          </a:p>
          <a:p>
            <a:pPr lvl="1"/>
            <a:r>
              <a:rPr lang="en-US" altLang="zh-CN" dirty="0" smtClean="0"/>
              <a:t>Presentation</a:t>
            </a:r>
          </a:p>
        </p:txBody>
      </p:sp>
      <p:sp>
        <p:nvSpPr>
          <p:cNvPr id="4" name="日期占位符 3"/>
          <p:cNvSpPr>
            <a:spLocks noGrp="1"/>
          </p:cNvSpPr>
          <p:nvPr>
            <p:ph type="dt" sz="half"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5E989DA2-4F1D-4C8A-B030-7897E41FF660}" type="slidenum">
              <a:rPr lang="en-US" altLang="en-US" smtClean="0"/>
              <a:pPr>
                <a:defRPr/>
              </a:pPr>
              <a:t>27</a:t>
            </a:fld>
            <a:endParaRPr lang="en-US" altLang="en-US"/>
          </a:p>
        </p:txBody>
      </p:sp>
    </p:spTree>
    <p:extLst>
      <p:ext uri="{BB962C8B-B14F-4D97-AF65-F5344CB8AC3E}">
        <p14:creationId xmlns:p14="http://schemas.microsoft.com/office/powerpoint/2010/main" val="25655328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Teleconference schedule</a:t>
            </a:r>
            <a:endParaRPr lang="zh-CN" altLang="en-US" dirty="0"/>
          </a:p>
        </p:txBody>
      </p:sp>
      <p:sp>
        <p:nvSpPr>
          <p:cNvPr id="3" name="内容占位符 2"/>
          <p:cNvSpPr>
            <a:spLocks noGrp="1"/>
          </p:cNvSpPr>
          <p:nvPr>
            <p:ph idx="1"/>
          </p:nvPr>
        </p:nvSpPr>
        <p:spPr/>
        <p:txBody>
          <a:bodyPr/>
          <a:lstStyle/>
          <a:p>
            <a:r>
              <a:rPr lang="en-US" altLang="zh-CN" dirty="0" smtClean="0">
                <a:solidFill>
                  <a:schemeClr val="bg1">
                    <a:lumMod val="50000"/>
                  </a:schemeClr>
                </a:solidFill>
              </a:rPr>
              <a:t>Ten day notice?</a:t>
            </a:r>
          </a:p>
          <a:p>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5E989DA2-4F1D-4C8A-B030-7897E41FF660}" type="slidenum">
              <a:rPr lang="en-US" altLang="en-US" smtClean="0"/>
              <a:pPr>
                <a:defRPr/>
              </a:pPr>
              <a:t>28</a:t>
            </a:fld>
            <a:endParaRPr lang="en-US" altLang="en-US"/>
          </a:p>
        </p:txBody>
      </p:sp>
    </p:spTree>
    <p:extLst>
      <p:ext uri="{BB962C8B-B14F-4D97-AF65-F5344CB8AC3E}">
        <p14:creationId xmlns:p14="http://schemas.microsoft.com/office/powerpoint/2010/main" val="26026076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Recent </a:t>
            </a:r>
            <a:r>
              <a:rPr lang="en-US" altLang="zh-CN" dirty="0" smtClean="0"/>
              <a:t>progress</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dirty="0"/>
          </a:p>
        </p:txBody>
      </p:sp>
      <p:sp>
        <p:nvSpPr>
          <p:cNvPr id="5" name="页脚占位符 4"/>
          <p:cNvSpPr>
            <a:spLocks noGrp="1"/>
          </p:cNvSpPr>
          <p:nvPr>
            <p:ph type="ftr" sz="quarter" idx="11"/>
          </p:nvPr>
        </p:nvSpPr>
        <p:spPr/>
        <p:txBody>
          <a:bodyPr/>
          <a:lstStyle/>
          <a:p>
            <a:pPr>
              <a:defRPr/>
            </a:pPr>
            <a:r>
              <a:rPr lang="en-US" smtClean="0"/>
              <a:t>Nikola Serafimovski (pureLiFi)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5E989DA2-4F1D-4C8A-B030-7897E41FF660}" type="slidenum">
              <a:rPr lang="en-US" altLang="en-US" smtClean="0"/>
              <a:pPr>
                <a:defRPr/>
              </a:pPr>
              <a:t>29</a:t>
            </a:fld>
            <a:endParaRPr lang="en-US" altLang="en-US"/>
          </a:p>
        </p:txBody>
      </p:sp>
      <p:sp>
        <p:nvSpPr>
          <p:cNvPr id="3" name="内容占位符 2"/>
          <p:cNvSpPr>
            <a:spLocks noGrp="1"/>
          </p:cNvSpPr>
          <p:nvPr>
            <p:ph idx="1"/>
          </p:nvPr>
        </p:nvSpPr>
        <p:spPr/>
        <p:txBody>
          <a:bodyPr/>
          <a:lstStyle/>
          <a:p>
            <a:pPr marL="0" indent="0">
              <a:buNone/>
            </a:pPr>
            <a:r>
              <a:rPr lang="en-US" altLang="zh-CN" sz="2000" dirty="0">
                <a:hlinkClick r:id="rId2"/>
              </a:rPr>
              <a:t>http://</a:t>
            </a:r>
            <a:r>
              <a:rPr lang="en-US" altLang="zh-CN" sz="2000" dirty="0" smtClean="0">
                <a:hlinkClick r:id="rId2"/>
              </a:rPr>
              <a:t>www.ieee802.org/11/email/stds-802-11-cac/jpgs3epgpoQhl.jpg</a:t>
            </a:r>
            <a:r>
              <a:rPr lang="en-US" altLang="zh-CN" sz="2000" dirty="0" smtClean="0"/>
              <a:t> </a:t>
            </a:r>
            <a:endParaRPr lang="zh-CN" altLang="en-US" sz="2000" dirty="0"/>
          </a:p>
        </p:txBody>
      </p:sp>
    </p:spTree>
    <p:extLst>
      <p:ext uri="{BB962C8B-B14F-4D97-AF65-F5344CB8AC3E}">
        <p14:creationId xmlns:p14="http://schemas.microsoft.com/office/powerpoint/2010/main" val="16268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563696-9F0A-4EE3-A747-B4874E2098A9}" type="slidenum">
              <a:rPr lang="en-US" altLang="en-US" sz="1200" b="0" smtClean="0"/>
              <a:pPr>
                <a:spcBef>
                  <a:spcPct val="0"/>
                </a:spcBef>
                <a:buFontTx/>
                <a:buNone/>
              </a:pPr>
              <a:t>3</a:t>
            </a:fld>
            <a:endParaRPr lang="en-US" altLang="en-US" sz="1200" b="0" smtClean="0"/>
          </a:p>
        </p:txBody>
      </p:sp>
      <p:sp>
        <p:nvSpPr>
          <p:cNvPr id="19459" name="Rectangle 3">
            <a:extLst>
              <a:ext uri="{FF2B5EF4-FFF2-40B4-BE49-F238E27FC236}"/>
            </a:extLst>
          </p:cNvPr>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sp>
        <p:nvSpPr>
          <p:cNvPr id="1229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1229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91F3CDD-1EB1-451F-B388-4900D32F652E}" type="slidenum">
              <a:rPr lang="en-US" altLang="en-US" sz="1200" b="0" smtClean="0"/>
              <a:pPr>
                <a:spcBef>
                  <a:spcPct val="0"/>
                </a:spcBef>
                <a:buFontTx/>
                <a:buNone/>
              </a:pPr>
              <a:t>30</a:t>
            </a:fld>
            <a:endParaRPr lang="en-US" altLang="en-US" sz="1200" b="0" smtClean="0"/>
          </a:p>
        </p:txBody>
      </p:sp>
      <p:sp>
        <p:nvSpPr>
          <p:cNvPr id="5017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References</a:t>
            </a:r>
          </a:p>
        </p:txBody>
      </p:sp>
      <p:sp>
        <p:nvSpPr>
          <p:cNvPr id="5018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
        <p:nvSpPr>
          <p:cNvPr id="5018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5018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8986B3E-8226-4E38-BE8D-89D1F4DC076E}" type="slidenum">
              <a:rPr lang="en-US" altLang="en-US" sz="1200" b="0" smtClean="0"/>
              <a:pPr>
                <a:spcBef>
                  <a:spcPct val="0"/>
                </a:spcBef>
                <a:buFontTx/>
                <a:buNone/>
              </a:pPr>
              <a:t>4</a:t>
            </a:fld>
            <a:endParaRPr lang="en-US" altLang="en-US" sz="1200" b="0" smtClean="0"/>
          </a:p>
        </p:txBody>
      </p:sp>
      <p:sp>
        <p:nvSpPr>
          <p:cNvPr id="1433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1434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
        <p:nvSpPr>
          <p:cNvPr id="14341" name="Rectangle 2"/>
          <p:cNvSpPr>
            <a:spLocks noGrp="1" noChangeArrowheads="1"/>
          </p:cNvSpPr>
          <p:nvPr>
            <p:ph type="title"/>
          </p:nvPr>
        </p:nvSpPr>
        <p:spPr>
          <a:noFill/>
        </p:spPr>
        <p:txBody>
          <a:bodyPr/>
          <a:lstStyle/>
          <a:p>
            <a:r>
              <a:rPr lang="en-US" altLang="en-US" smtClean="0"/>
              <a:t>Study Group Operating Rules</a:t>
            </a:r>
          </a:p>
        </p:txBody>
      </p:sp>
      <p:sp>
        <p:nvSpPr>
          <p:cNvPr id="8" name="Rectangle 3">
            <a:extLst>
              <a:ext uri="{FF2B5EF4-FFF2-40B4-BE49-F238E27FC236}"/>
            </a:extLst>
          </p:cNvPr>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can vote, present, and make motions</a:t>
            </a:r>
          </a:p>
          <a:p>
            <a:pPr>
              <a:defRPr/>
            </a:pPr>
            <a:r>
              <a:rPr lang="en-US" altLang="en-US" kern="0" dirty="0"/>
              <a:t>Participation in a Study Group during 802.11 Plenary or Interim counts towards voting rights</a:t>
            </a:r>
          </a:p>
          <a:p>
            <a:pPr>
              <a:defRPr/>
            </a:pPr>
            <a:r>
              <a:rPr lang="en-US" altLang="en-US" kern="0" dirty="0"/>
              <a:t>All motions must pass by a 75% majority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074E59-E290-4AA6-B13E-1F8911812982}" type="slidenum">
              <a:rPr lang="en-US" altLang="en-US" sz="1200" b="0" smtClean="0"/>
              <a:pPr>
                <a:spcBef>
                  <a:spcPct val="0"/>
                </a:spcBef>
                <a:buFontTx/>
                <a:buNone/>
              </a:pPr>
              <a:t>5</a:t>
            </a:fld>
            <a:endParaRPr lang="en-US" altLang="en-US" sz="1200" b="0" smtClean="0"/>
          </a:p>
        </p:txBody>
      </p:sp>
      <p:sp>
        <p:nvSpPr>
          <p:cNvPr id="1638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16388"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
        <p:nvSpPr>
          <p:cNvPr id="16389" name="Rectangle 2"/>
          <p:cNvSpPr>
            <a:spLocks noGrp="1" noChangeArrowheads="1"/>
          </p:cNvSpPr>
          <p:nvPr>
            <p:ph type="title" idx="4294967295"/>
          </p:nvPr>
        </p:nvSpPr>
        <p:spPr>
          <a:xfrm>
            <a:off x="381000" y="685800"/>
            <a:ext cx="8458200" cy="533400"/>
          </a:xfrm>
        </p:spPr>
        <p:txBody>
          <a:bodyPr lIns="91440" tIns="45720" rIns="91440" bIns="45720"/>
          <a:lstStyle/>
          <a:p>
            <a:r>
              <a:rPr lang="en-US" altLang="en-US" sz="2800" u="sng" smtClean="0"/>
              <a:t>Other Guidelines for IEEE WG Meetings</a:t>
            </a:r>
          </a:p>
        </p:txBody>
      </p:sp>
      <p:sp>
        <p:nvSpPr>
          <p:cNvPr id="12" name="Rectangle 4">
            <a:extLst>
              <a:ext uri="{FF2B5EF4-FFF2-40B4-BE49-F238E27FC236}"/>
            </a:extLst>
          </p:cNvPr>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eaLnBrk="1" hangingPunct="1">
              <a:lnSpc>
                <a:spcPct val="80000"/>
              </a:lnSpc>
              <a:defRPr/>
            </a:pPr>
            <a:endParaRPr lang="en-US" altLang="en-US" sz="800" u="sng" dirty="0">
              <a:solidFill>
                <a:srgbClr val="FF0000"/>
              </a:solidFill>
              <a:cs typeface="Arial" pitchFamily="34" charset="0"/>
            </a:endParaRPr>
          </a:p>
          <a:p>
            <a:pPr eaLnBrk="1" hangingPunct="1">
              <a:lnSpc>
                <a:spcPct val="80000"/>
              </a:lnSpc>
              <a:spcAft>
                <a:spcPct val="40000"/>
              </a:spcAft>
              <a:buFont typeface="Arial" pitchFamily="34" charset="0"/>
              <a:buChar char="•"/>
              <a:defRP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defRP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eaLnBrk="1" hangingPunct="1">
              <a:lnSpc>
                <a:spcPct val="80000"/>
              </a:lnSpc>
              <a:defRPr/>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algn="ctr" eaLnBrk="1" hangingPunct="1">
              <a:lnSpc>
                <a:spcPct val="80000"/>
              </a:lnSpc>
              <a:defRPr/>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FFEB7A4-64BD-4867-BF77-4339063B0E62}" type="slidenum">
              <a:rPr lang="en-US" altLang="en-US" sz="1200" b="0" smtClean="0"/>
              <a:pPr>
                <a:spcBef>
                  <a:spcPct val="0"/>
                </a:spcBef>
                <a:buFontTx/>
                <a:buNone/>
              </a:pPr>
              <a:t>6</a:t>
            </a:fld>
            <a:endParaRPr lang="en-US" altLang="en-US" sz="1200" b="0" smtClean="0"/>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1843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
        <p:nvSpPr>
          <p:cNvPr id="18437" name="Rectangle 4"/>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mtClean="0">
                <a:solidFill>
                  <a:srgbClr val="000000"/>
                </a:solidFill>
              </a:rPr>
              <a:t>Participation in IEEE 802 Meetings</a:t>
            </a:r>
          </a:p>
        </p:txBody>
      </p:sp>
      <p:sp>
        <p:nvSpPr>
          <p:cNvPr id="8" name="Text Box 5">
            <a:extLst>
              <a:ext uri="{FF2B5EF4-FFF2-40B4-BE49-F238E27FC236}"/>
            </a:extLst>
          </p:cNvPr>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MS PGothic" panose="020B0600070205080204" pitchFamily="34" charset="-128"/>
              </a:defRPr>
            </a:lvl9pPr>
          </a:lstStyle>
          <a:p>
            <a:pPr>
              <a:spcBef>
                <a:spcPts val="600"/>
              </a:spcBef>
              <a:defRPr/>
            </a:pPr>
            <a:r>
              <a:rPr lang="en-GB" altLang="en-US" sz="1600" b="1">
                <a:ea typeface="MS Gothic" panose="020B0609070205080204" pitchFamily="49" charset="-128"/>
              </a:rPr>
              <a:t>All participation in IEEE 802 Working Group meetings is on an individual basis</a:t>
            </a:r>
          </a:p>
          <a:p>
            <a:pPr>
              <a:spcBef>
                <a:spcPts val="600"/>
              </a:spcBef>
              <a:defRPr/>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defRPr/>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defRP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defRP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defRPr/>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defRPr/>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defRPr/>
            </a:pPr>
            <a:endParaRPr lang="en-GB" altLang="en-US" sz="1600" b="1">
              <a:ea typeface="MS Gothic" panose="020B0609070205080204" pitchFamily="49"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CB68CEB-BE9D-4CDC-9CFA-7FF034DDC045}" type="slidenum">
              <a:rPr lang="en-US" altLang="en-US" sz="1200" b="0" smtClean="0"/>
              <a:pPr>
                <a:spcBef>
                  <a:spcPct val="0"/>
                </a:spcBef>
                <a:buFontTx/>
                <a:buNone/>
              </a:pPr>
              <a:t>7</a:t>
            </a:fld>
            <a:endParaRPr lang="en-US" altLang="en-US" sz="1200" b="0" smtClean="0"/>
          </a:p>
        </p:txBody>
      </p:sp>
      <p:sp>
        <p:nvSpPr>
          <p:cNvPr id="20483" name="Rectangle 3"/>
          <p:cNvSpPr>
            <a:spLocks noGrp="1" noChangeArrowheads="1"/>
          </p:cNvSpPr>
          <p:nvPr>
            <p:ph type="body" idx="4294967295"/>
          </p:nvPr>
        </p:nvSpPr>
        <p:spPr>
          <a:xfrm>
            <a:off x="685800" y="16764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en-US" altLang="en-US" smtClean="0"/>
              <a:t>Must register before logging attendance</a:t>
            </a:r>
          </a:p>
          <a:p>
            <a:pPr lvl="1"/>
            <a:r>
              <a:rPr lang="en-US" altLang="en-US" smtClean="0"/>
              <a:t>Must log attendance during each 2-hour session</a:t>
            </a:r>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“LC </a:t>
            </a:r>
            <a:r>
              <a:rPr lang="en-US" altLang="ja-JP" smtClean="0"/>
              <a:t>TIG/SG</a:t>
            </a:r>
            <a:r>
              <a:rPr lang="en-US" altLang="en-US" smtClean="0"/>
              <a:t>”</a:t>
            </a:r>
            <a:r>
              <a:rPr lang="en-US" altLang="ja-JP" smtClean="0"/>
              <a:t> for submission</a:t>
            </a:r>
          </a:p>
          <a:p>
            <a:pPr lvl="1"/>
            <a:r>
              <a:rPr lang="en-US" altLang="en-US" smtClean="0"/>
              <a:t>If you plan to make a submission be sure it does not contain company logos or advertising</a:t>
            </a:r>
          </a:p>
          <a:p>
            <a:pPr lvl="1"/>
            <a:endParaRPr lang="en-US" altLang="en-US" smtClean="0"/>
          </a:p>
          <a:p>
            <a:pPr lvl="1"/>
            <a:endParaRPr lang="en-US" altLang="en-US" smtClean="0"/>
          </a:p>
        </p:txBody>
      </p:sp>
      <p:sp>
        <p:nvSpPr>
          <p:cNvPr id="2048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Logistics (1)</a:t>
            </a:r>
          </a:p>
        </p:txBody>
      </p:sp>
      <p:sp>
        <p:nvSpPr>
          <p:cNvPr id="2048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2048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F0B2C00-C185-4B5F-A0B1-B8A2EF897D82}" type="slidenum">
              <a:rPr lang="en-US" altLang="en-US" sz="1200" b="0" smtClean="0"/>
              <a:pPr>
                <a:spcBef>
                  <a:spcPct val="0"/>
                </a:spcBef>
                <a:buFontTx/>
                <a:buNone/>
              </a:pPr>
              <a:t>8</a:t>
            </a:fld>
            <a:endParaRPr lang="en-US" altLang="en-US" sz="1200" b="0" smtClean="0"/>
          </a:p>
        </p:txBody>
      </p:sp>
      <p:sp>
        <p:nvSpPr>
          <p:cNvPr id="7" name="Footer Placeholder 4">
            <a:extLst>
              <a:ext uri="{FF2B5EF4-FFF2-40B4-BE49-F238E27FC236}"/>
            </a:extLst>
          </p:cNvPr>
          <p:cNvSpPr>
            <a:spLocks noGrp="1"/>
          </p:cNvSpPr>
          <p:nvPr>
            <p:ph type="ftr" sz="quarter" idx="11"/>
          </p:nvPr>
        </p:nvSpPr>
        <p:spPr/>
        <p:txBody>
          <a:bodyPr/>
          <a:lstStyle/>
          <a:p>
            <a:pPr>
              <a:defRPr/>
            </a:pPr>
            <a:r>
              <a:rPr lang="en-US"/>
              <a:t>Nikola Serafimovski (pureLiFi)</a:t>
            </a:r>
            <a:endParaRPr lang="en-US" dirty="0"/>
          </a:p>
        </p:txBody>
      </p:sp>
      <p:sp>
        <p:nvSpPr>
          <p:cNvPr id="225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graphicFrame>
        <p:nvGraphicFramePr>
          <p:cNvPr id="8" name="Table 7">
            <a:extLst>
              <a:ext uri="{FF2B5EF4-FFF2-40B4-BE49-F238E27FC236}"/>
            </a:extLst>
          </p:cNvPr>
          <p:cNvGraphicFramePr>
            <a:graphicFrameLocks noGrp="1"/>
          </p:cNvGraphicFramePr>
          <p:nvPr/>
        </p:nvGraphicFramePr>
        <p:xfrm>
          <a:off x="762000" y="1752600"/>
          <a:ext cx="7696200" cy="1441450"/>
        </p:xfrm>
        <a:graphic>
          <a:graphicData uri="http://schemas.openxmlformats.org/drawingml/2006/table">
            <a:tbl>
              <a:tblPr firstRow="1" bandRow="1">
                <a:tableStyleId>{21E4AEA4-8DFA-4A89-87EB-49C32662AFE0}</a:tableStyleId>
              </a:tblPr>
              <a:tblGrid>
                <a:gridCol w="4267200">
                  <a:extLst>
                    <a:ext uri="{9D8B030D-6E8A-4147-A177-3AD203B41FA5}"/>
                  </a:extLst>
                </a:gridCol>
                <a:gridCol w="3429000">
                  <a:extLst>
                    <a:ext uri="{9D8B030D-6E8A-4147-A177-3AD203B41FA5}"/>
                  </a:extLst>
                </a:gridCol>
              </a:tblGrid>
              <a:tr h="370767">
                <a:tc>
                  <a:txBody>
                    <a:bodyPr/>
                    <a:lstStyle/>
                    <a:p>
                      <a:r>
                        <a:rPr lang="en-US" sz="1500" dirty="0"/>
                        <a:t>Position(s)</a:t>
                      </a:r>
                    </a:p>
                  </a:txBody>
                  <a:tcPr marT="45711" marB="45711"/>
                </a:tc>
                <a:tc>
                  <a:txBody>
                    <a:bodyPr/>
                    <a:lstStyle/>
                    <a:p>
                      <a:r>
                        <a:rPr lang="en-US" sz="1500" dirty="0"/>
                        <a:t>Officer(s)</a:t>
                      </a:r>
                    </a:p>
                  </a:txBody>
                  <a:tcPr marT="45711" marB="45711"/>
                </a:tc>
                <a:extLst>
                  <a:ext uri="{0D108BD9-81ED-4DB2-BD59-A6C34878D82A}"/>
                </a:extLst>
              </a:tr>
              <a:tr h="349958">
                <a:tc>
                  <a:txBody>
                    <a:bodyPr/>
                    <a:lstStyle/>
                    <a:p>
                      <a:r>
                        <a:rPr lang="en-US" sz="1500" dirty="0"/>
                        <a:t>Chair</a:t>
                      </a:r>
                    </a:p>
                  </a:txBody>
                  <a:tcPr marT="45711" marB="45711"/>
                </a:tc>
                <a:tc>
                  <a:txBody>
                    <a:bodyPr/>
                    <a:lstStyle/>
                    <a:p>
                      <a:r>
                        <a:rPr lang="en-US" sz="1500" b="0" dirty="0"/>
                        <a:t>Nikola Serafimovski</a:t>
                      </a:r>
                    </a:p>
                  </a:txBody>
                  <a:tcPr marT="45711" marB="45711"/>
                </a:tc>
                <a:extLst>
                  <a:ext uri="{0D108BD9-81ED-4DB2-BD59-A6C34878D82A}"/>
                </a:extLst>
              </a:tr>
              <a:tr h="349958">
                <a:tc>
                  <a:txBody>
                    <a:bodyPr/>
                    <a:lstStyle/>
                    <a:p>
                      <a:r>
                        <a:rPr lang="en-US" sz="1500" b="0" dirty="0"/>
                        <a:t>Vice Chair</a:t>
                      </a:r>
                    </a:p>
                  </a:txBody>
                  <a:tcPr marT="45711" marB="45711"/>
                </a:tc>
                <a:tc>
                  <a:txBody>
                    <a:bodyPr/>
                    <a:lstStyle/>
                    <a:p>
                      <a:r>
                        <a:rPr lang="en-US" sz="1500" dirty="0"/>
                        <a:t>Li </a:t>
                      </a:r>
                      <a:r>
                        <a:rPr lang="en-US" sz="1500" dirty="0" err="1"/>
                        <a:t>Qiang</a:t>
                      </a:r>
                      <a:r>
                        <a:rPr lang="en-US" sz="1500" dirty="0"/>
                        <a:t> (John)</a:t>
                      </a:r>
                    </a:p>
                  </a:txBody>
                  <a:tcPr marT="45711" marB="45711"/>
                </a:tc>
                <a:extLst>
                  <a:ext uri="{0D108BD9-81ED-4DB2-BD59-A6C34878D82A}"/>
                </a:extLst>
              </a:tr>
              <a:tr h="370767">
                <a:tc>
                  <a:txBody>
                    <a:bodyPr/>
                    <a:lstStyle/>
                    <a:p>
                      <a:r>
                        <a:rPr lang="en-US" sz="1500" dirty="0"/>
                        <a:t>Secretary</a:t>
                      </a:r>
                    </a:p>
                  </a:txBody>
                  <a:tcPr marT="45711" marB="45711"/>
                </a:tc>
                <a:tc>
                  <a:txBody>
                    <a:bodyPr/>
                    <a:lstStyle/>
                    <a:p>
                      <a:r>
                        <a:rPr lang="en-US" sz="1500" dirty="0"/>
                        <a:t>Volker Jungnickel, Ryan Mennecke</a:t>
                      </a:r>
                    </a:p>
                  </a:txBody>
                  <a:tcPr marT="45711" marB="45711"/>
                </a:tc>
                <a:extLst>
                  <a:ext uri="{0D108BD9-81ED-4DB2-BD59-A6C34878D82A}"/>
                </a:extLst>
              </a:tr>
            </a:tbl>
          </a:graphicData>
        </a:graphic>
      </p:graphicFrame>
      <p:sp>
        <p:nvSpPr>
          <p:cNvPr id="225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Logistics (2)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1264743-2015-41B8-AF0E-9ED5C8FEBC7D}" type="slidenum">
              <a:rPr lang="en-US" altLang="en-US" sz="1200" b="0" smtClean="0"/>
              <a:pPr>
                <a:spcBef>
                  <a:spcPct val="0"/>
                </a:spcBef>
                <a:buFontTx/>
                <a:buNone/>
              </a:pPr>
              <a:t>9</a:t>
            </a:fld>
            <a:endParaRPr lang="en-US" altLang="en-US" sz="1200" b="0" smtClean="0"/>
          </a:p>
        </p:txBody>
      </p:sp>
      <p:sp>
        <p:nvSpPr>
          <p:cNvPr id="2457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LC SG schedule in a glance</a:t>
            </a:r>
          </a:p>
        </p:txBody>
      </p:sp>
      <p:graphicFrame>
        <p:nvGraphicFramePr>
          <p:cNvPr id="2" name="Table 1">
            <a:extLst>
              <a:ext uri="{FF2B5EF4-FFF2-40B4-BE49-F238E27FC236}"/>
            </a:extLst>
          </p:cNvPr>
          <p:cNvGraphicFramePr>
            <a:graphicFrameLocks noGrp="1"/>
          </p:cNvGraphicFramePr>
          <p:nvPr/>
        </p:nvGraphicFramePr>
        <p:xfrm>
          <a:off x="762000" y="1752600"/>
          <a:ext cx="7543801" cy="4078288"/>
        </p:xfrm>
        <a:graphic>
          <a:graphicData uri="http://schemas.openxmlformats.org/drawingml/2006/table">
            <a:tbl>
              <a:tblPr firstRow="1" bandRow="1">
                <a:tableStyleId>{21E4AEA4-8DFA-4A89-87EB-49C32662AFE0}</a:tableStyleId>
              </a:tblPr>
              <a:tblGrid>
                <a:gridCol w="905256">
                  <a:extLst>
                    <a:ext uri="{9D8B030D-6E8A-4147-A177-3AD203B41FA5}"/>
                  </a:extLst>
                </a:gridCol>
                <a:gridCol w="1282446">
                  <a:extLst>
                    <a:ext uri="{9D8B030D-6E8A-4147-A177-3AD203B41FA5}"/>
                  </a:extLst>
                </a:gridCol>
                <a:gridCol w="1282446">
                  <a:extLst>
                    <a:ext uri="{9D8B030D-6E8A-4147-A177-3AD203B41FA5}"/>
                  </a:extLst>
                </a:gridCol>
                <a:gridCol w="1351662">
                  <a:extLst>
                    <a:ext uri="{9D8B030D-6E8A-4147-A177-3AD203B41FA5}"/>
                  </a:extLst>
                </a:gridCol>
                <a:gridCol w="1350390">
                  <a:extLst>
                    <a:ext uri="{9D8B030D-6E8A-4147-A177-3AD203B41FA5}"/>
                  </a:extLst>
                </a:gridCol>
                <a:gridCol w="1371601">
                  <a:extLst>
                    <a:ext uri="{9D8B030D-6E8A-4147-A177-3AD203B41FA5}"/>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extLst>
              </a:tr>
            </a:tbl>
          </a:graphicData>
        </a:graphic>
      </p:graphicFrame>
      <p:sp>
        <p:nvSpPr>
          <p:cNvPr id="2463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2463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TotalTime>
  <Words>1716</Words>
  <Application>Microsoft Office PowerPoint</Application>
  <PresentationFormat>全屏显示(4:3)</PresentationFormat>
  <Paragraphs>370</Paragraphs>
  <Slides>30</Slides>
  <Notes>16</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37" baseType="lpstr">
      <vt:lpstr>Monotype Sorts</vt:lpstr>
      <vt:lpstr>MS Gothic</vt:lpstr>
      <vt:lpstr>MS PGothic</vt:lpstr>
      <vt:lpstr>Arial</vt:lpstr>
      <vt:lpstr>Times New Roman</vt:lpstr>
      <vt:lpstr>802-11-Submission</vt:lpstr>
      <vt:lpstr>Document</vt:lpstr>
      <vt:lpstr>Light Communications  Study Group March 2018 Agenda</vt:lpstr>
      <vt:lpstr>PowerPoint 演示文稿</vt:lpstr>
      <vt:lpstr>PowerPoint 演示文稿</vt:lpstr>
      <vt:lpstr>Study Group Operating Rules</vt:lpstr>
      <vt:lpstr>Other Guidelines for IEEE WG Meetings</vt:lpstr>
      <vt:lpstr>Participation in IEEE 802 Meetings</vt:lpstr>
      <vt:lpstr>PowerPoint 演示文稿</vt:lpstr>
      <vt:lpstr>PowerPoint 演示文稿</vt:lpstr>
      <vt:lpstr>PowerPoint 演示文稿</vt:lpstr>
      <vt:lpstr>PowerPoint 演示文稿</vt:lpstr>
      <vt:lpstr>PowerPoint 演示文稿</vt:lpstr>
      <vt:lpstr>PowerPoint 演示文稿</vt:lpstr>
      <vt:lpstr>Motion</vt:lpstr>
      <vt:lpstr>Motion</vt:lpstr>
      <vt:lpstr>Motion</vt:lpstr>
      <vt:lpstr>PowerPoint 演示文稿</vt:lpstr>
      <vt:lpstr>PowerPoint 演示文稿</vt:lpstr>
      <vt:lpstr>Straw pool</vt:lpstr>
      <vt:lpstr>Straw pool</vt:lpstr>
      <vt:lpstr>PowerPoint 演示文稿</vt:lpstr>
      <vt:lpstr>PowerPoint 演示文稿</vt:lpstr>
      <vt:lpstr>Motion of SG approval of PAR</vt:lpstr>
      <vt:lpstr>Motion of SG approval of CSD</vt:lpstr>
      <vt:lpstr>Motion of SG approval of response to PAR/CSD comment</vt:lpstr>
      <vt:lpstr>PowerPoint 演示文稿</vt:lpstr>
      <vt:lpstr>PowerPoint 演示文稿</vt:lpstr>
      <vt:lpstr>Goals for May 2018 interim</vt:lpstr>
      <vt:lpstr>Teleconference schedule</vt:lpstr>
      <vt:lpstr>Recent progress</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dc:description/>
  <cp:lastModifiedBy>Liqiang (John)</cp:lastModifiedBy>
  <cp:revision>3873</cp:revision>
  <cp:lastPrinted>2014-11-04T15:04:57Z</cp:lastPrinted>
  <dcterms:created xsi:type="dcterms:W3CDTF">2007-04-17T18:10:23Z</dcterms:created>
  <dcterms:modified xsi:type="dcterms:W3CDTF">2018-03-08T12:50:31Z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2015_ms_pID_725343">
    <vt:lpwstr>(3)T1Ybdn+dJ39omSoEyf5El0pcuHK/bbMrNB4HVd7AwrSGPCK3PmEpidpzZFmlW0AqUeLZ4/Mv_x000d_
nKyoGqGpzaMaQtY0MA4qIkHNZzZD72BwjqyVBnMYh6Ug5Ufcgb8h/rNfOaISUI15x6Mi1Bum_x000d_
vt4UJ6y4UPRIy+as9EHYZEgMEMKSO0jfh/InHvu+fr2S92MlwfBqwGVIT/4zg0VmyzJgpH08_x000d_
MhvPh2pgGC7XLM+k3t</vt:lpwstr>
  </property>
  <property fmtid="{D5CDD505-2E9C-101B-9397-08002B2CF9AE}" pid="28" name="_2015_ms_pID_7253431">
    <vt:lpwstr>xKZJmdDEs1oLnOB4Vq1fMmBL9T2qoJh8TmIrVn3dTcCK9dGYII17j2_x000d_
FEgJjRbDJyzMcjEfEmt71sirA46NiNc/Nd9ATHvVvOLvnCMFKGNZuVxvYXa/xrTznff3MZmZ_x000d_
2vjFA018WPyQOtsMbF7XNPddQClIotQFphUxYARVElpcJ7SJujenq28qwAnugcGiE19xMogE_x000d_
pgsE3GP9H41Z5okUjzfjGHjHJFG43FlGxJEX</vt:lpwstr>
  </property>
  <property fmtid="{D5CDD505-2E9C-101B-9397-08002B2CF9AE}" pid="29" name="_2015_ms_pID_7253432">
    <vt:lpwstr>ZG7rsqItIOtYQc+G2s+YzDY=</vt:lpwstr>
  </property>
</Properties>
</file>