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6"/>
  </p:notesMasterIdLst>
  <p:handoutMasterIdLst>
    <p:handoutMasterId r:id="rId47"/>
  </p:handoutMasterIdLst>
  <p:sldIdLst>
    <p:sldId id="708" r:id="rId2"/>
    <p:sldId id="678" r:id="rId3"/>
    <p:sldId id="679" r:id="rId4"/>
    <p:sldId id="656" r:id="rId5"/>
    <p:sldId id="665" r:id="rId6"/>
    <p:sldId id="666" r:id="rId7"/>
    <p:sldId id="710" r:id="rId8"/>
    <p:sldId id="711" r:id="rId9"/>
    <p:sldId id="715" r:id="rId10"/>
    <p:sldId id="762" r:id="rId11"/>
    <p:sldId id="784" r:id="rId12"/>
    <p:sldId id="783" r:id="rId13"/>
    <p:sldId id="785" r:id="rId14"/>
    <p:sldId id="786" r:id="rId15"/>
    <p:sldId id="747" r:id="rId16"/>
    <p:sldId id="789" r:id="rId17"/>
    <p:sldId id="790" r:id="rId18"/>
    <p:sldId id="798" r:id="rId19"/>
    <p:sldId id="799" r:id="rId20"/>
    <p:sldId id="792" r:id="rId21"/>
    <p:sldId id="797" r:id="rId22"/>
    <p:sldId id="793" r:id="rId23"/>
    <p:sldId id="777" r:id="rId24"/>
    <p:sldId id="750" r:id="rId25"/>
    <p:sldId id="778" r:id="rId26"/>
    <p:sldId id="779" r:id="rId27"/>
    <p:sldId id="780" r:id="rId28"/>
    <p:sldId id="781" r:id="rId29"/>
    <p:sldId id="782" r:id="rId30"/>
    <p:sldId id="727" r:id="rId31"/>
    <p:sldId id="704" r:id="rId32"/>
    <p:sldId id="705" r:id="rId33"/>
    <p:sldId id="707" r:id="rId34"/>
    <p:sldId id="719" r:id="rId35"/>
    <p:sldId id="721" r:id="rId36"/>
    <p:sldId id="761" r:id="rId37"/>
    <p:sldId id="726" r:id="rId38"/>
    <p:sldId id="776" r:id="rId39"/>
    <p:sldId id="760" r:id="rId40"/>
    <p:sldId id="800" r:id="rId41"/>
    <p:sldId id="694" r:id="rId42"/>
    <p:sldId id="695" r:id="rId43"/>
    <p:sldId id="740" r:id="rId44"/>
    <p:sldId id="741" r:id="rId4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86" autoAdjust="0"/>
    <p:restoredTop sz="94095" autoAdjust="0"/>
  </p:normalViewPr>
  <p:slideViewPr>
    <p:cSldViewPr>
      <p:cViewPr varScale="1">
        <p:scale>
          <a:sx n="66" d="100"/>
          <a:sy n="66" d="100"/>
        </p:scale>
        <p:origin x="1176" y="40"/>
      </p:cViewPr>
      <p:guideLst>
        <p:guide orient="horz" pos="2160"/>
        <p:guide pos="2880"/>
      </p:guideLst>
    </p:cSldViewPr>
  </p:slideViewPr>
  <p:outlineViewPr>
    <p:cViewPr>
      <p:scale>
        <a:sx n="50" d="100"/>
        <a:sy n="50" d="100"/>
      </p:scale>
      <p:origin x="0" y="-13068"/>
    </p:cViewPr>
  </p:outlineViewPr>
  <p:notesTextViewPr>
    <p:cViewPr>
      <p:scale>
        <a:sx n="100" d="100"/>
        <a:sy n="100" d="100"/>
      </p:scale>
      <p:origin x="0" y="0"/>
    </p:cViewPr>
  </p:notesTextViewPr>
  <p:sorterViewPr>
    <p:cViewPr>
      <p:scale>
        <a:sx n="80" d="100"/>
        <a:sy n="80" d="100"/>
      </p:scale>
      <p:origin x="0" y="-3182"/>
    </p:cViewPr>
  </p:sorterViewPr>
  <p:notesViewPr>
    <p:cSldViewPr>
      <p:cViewPr>
        <p:scale>
          <a:sx n="100" d="100"/>
          <a:sy n="100" d="100"/>
        </p:scale>
        <p:origin x="2376" y="-92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3677C22B-21F1-4F29-8177-0ED961E00DA1}" type="slidenum">
              <a:rPr lang="en-US" altLang="en-US" smtClean="0"/>
              <a:pPr>
                <a:spcBef>
                  <a:spcPct val="0"/>
                </a:spcBef>
              </a:pPr>
              <a:t>1</a:t>
            </a:fld>
            <a:endParaRPr lang="en-US" altLang="en-US" smtClean="0"/>
          </a:p>
        </p:txBody>
      </p:sp>
    </p:spTree>
    <p:extLst>
      <p:ext uri="{BB962C8B-B14F-4D97-AF65-F5344CB8AC3E}">
        <p14:creationId xmlns:p14="http://schemas.microsoft.com/office/powerpoint/2010/main" val="2972649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24</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25</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26</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29</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42</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March 2018</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(Samsung)</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802.11-18/0313r8</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2377517842"/>
              </p:ext>
            </p:extLst>
          </p:nvPr>
        </p:nvGraphicFramePr>
        <p:xfrm>
          <a:off x="776288" y="3062288"/>
          <a:ext cx="7358062" cy="2689225"/>
        </p:xfrm>
        <a:graphic>
          <a:graphicData uri="http://schemas.openxmlformats.org/presentationml/2006/ole">
            <mc:AlternateContent xmlns:mc="http://schemas.openxmlformats.org/markup-compatibility/2006">
              <mc:Choice xmlns:v="urn:schemas-microsoft-com:vml" Requires="v">
                <p:oleObj spid="_x0000_s4755" name="Document" r:id="rId4" imgW="8254533" imgH="3012459" progId="Word.Document.8">
                  <p:embed/>
                </p:oleObj>
              </mc:Choice>
              <mc:Fallback>
                <p:oleObj name="Document" r:id="rId4" imgW="8254533" imgH="3012459" progId="Word.Document.8">
                  <p:embed/>
                  <p:pic>
                    <p:nvPicPr>
                      <p:cNvPr id="0" name=""/>
                      <p:cNvPicPr>
                        <a:picLocks noChangeAspect="1" noChangeArrowheads="1"/>
                      </p:cNvPicPr>
                      <p:nvPr/>
                    </p:nvPicPr>
                    <p:blipFill>
                      <a:blip r:embed="rId5"/>
                      <a:srcRect/>
                      <a:stretch>
                        <a:fillRect/>
                      </a:stretch>
                    </p:blipFill>
                    <p:spPr bwMode="auto">
                      <a:xfrm>
                        <a:off x="776288" y="3062288"/>
                        <a:ext cx="7358062" cy="2689225"/>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March 2018 </a:t>
            </a:r>
            <a:br>
              <a:rPr lang="en-US" altLang="en-US" dirty="0" smtClean="0"/>
            </a:br>
            <a:r>
              <a:rPr lang="en-US" altLang="en-US" dirty="0" smtClean="0"/>
              <a:t>TGba Agenda</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dirty="0" err="1" smtClean="0"/>
              <a:t>Minyoung</a:t>
            </a:r>
            <a:r>
              <a:rPr lang="en-US" dirty="0" smtClean="0"/>
              <a:t> Park (Samsung)</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CADA09-2DAE-4899-B121-4D92081AAB59}" type="slidenum">
              <a:rPr lang="en-US" altLang="en-US" sz="1200" b="0" smtClean="0"/>
              <a:pPr>
                <a:spcBef>
                  <a:spcPct val="0"/>
                </a:spcBef>
                <a:buFontTx/>
                <a:buNone/>
              </a:pPr>
              <a:t>1</a:t>
            </a:fld>
            <a:endParaRPr lang="en-US" altLang="en-US" sz="1200" b="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a:t>
            </a:r>
            <a:r>
              <a:rPr lang="en-GB" sz="2000" b="0" kern="0" dirty="0" smtClean="0"/>
              <a:t>2018-3-8</a:t>
            </a:r>
            <a:endParaRPr lang="en-GB" sz="2000" b="0" kern="0" dirty="0"/>
          </a:p>
        </p:txBody>
      </p:sp>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WUR SYNC</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10</a:t>
            </a:fld>
            <a:endParaRPr lang="en-US" altLang="en-US" sz="1200" b="0" smtClean="0"/>
          </a:p>
        </p:txBody>
      </p:sp>
      <p:sp>
        <p:nvSpPr>
          <p:cNvPr id="8" name="TextBox 7"/>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6" name="Table 5"/>
          <p:cNvGraphicFramePr>
            <a:graphicFrameLocks noGrp="1"/>
          </p:cNvGraphicFramePr>
          <p:nvPr>
            <p:extLst>
              <p:ext uri="{D42A27DB-BD31-4B8C-83A1-F6EECF244321}">
                <p14:modId xmlns:p14="http://schemas.microsoft.com/office/powerpoint/2010/main" val="586594912"/>
              </p:ext>
            </p:extLst>
          </p:nvPr>
        </p:nvGraphicFramePr>
        <p:xfrm>
          <a:off x="304803" y="4572000"/>
          <a:ext cx="8573825" cy="1295088"/>
        </p:xfrm>
        <a:graphic>
          <a:graphicData uri="http://schemas.openxmlformats.org/drawingml/2006/table">
            <a:tbl>
              <a:tblPr/>
              <a:tblGrid>
                <a:gridCol w="990597"/>
                <a:gridCol w="646540"/>
                <a:gridCol w="2348769"/>
                <a:gridCol w="984729"/>
                <a:gridCol w="1025515"/>
                <a:gridCol w="714412"/>
                <a:gridCol w="1863263"/>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288604">
                <a:tc>
                  <a:txBody>
                    <a:bodyPr/>
                    <a:lstStyle/>
                    <a:p>
                      <a:pPr algn="l" fontAlgn="ctr"/>
                      <a:r>
                        <a:rPr lang="en-US" sz="1400" b="0" i="0" u="none" strike="noStrike" dirty="0" smtClean="0">
                          <a:solidFill>
                            <a:srgbClr val="00B050"/>
                          </a:solidFill>
                          <a:effectLst/>
                          <a:latin typeface="Calibri" panose="020F0502020204030204" pitchFamily="34" charset="0"/>
                        </a:rPr>
                        <a:t>05-Mar-2018 10:49:56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18-0435</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WUR Preamble Sequence Design and Performance Evaluation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Jia Jia (Justin)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Huawei</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WUR Sync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05-Mar-2018 12:50:18 ET</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a:solidFill>
                            <a:srgbClr val="00B050"/>
                          </a:solidFill>
                          <a:effectLst/>
                          <a:latin typeface="Calibri" panose="020F0502020204030204" pitchFamily="34" charset="0"/>
                        </a:rPr>
                        <a:t>18/504</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Evaluation of WUR Sync sequence</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dongguk Lim</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LG Electronics</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B050"/>
                          </a:solidFill>
                          <a:effectLst/>
                          <a:latin typeface="Calibri" panose="020F0502020204030204" pitchFamily="34" charset="0"/>
                        </a:rPr>
                        <a:t>WUR Sync</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064536579"/>
              </p:ext>
            </p:extLst>
          </p:nvPr>
        </p:nvGraphicFramePr>
        <p:xfrm>
          <a:off x="304801" y="2522638"/>
          <a:ext cx="8671669" cy="1508448"/>
        </p:xfrm>
        <a:graphic>
          <a:graphicData uri="http://schemas.openxmlformats.org/drawingml/2006/table">
            <a:tbl>
              <a:tblPr/>
              <a:tblGrid>
                <a:gridCol w="1066799"/>
                <a:gridCol w="660827"/>
                <a:gridCol w="2683523"/>
                <a:gridCol w="958727"/>
                <a:gridCol w="792184"/>
                <a:gridCol w="695546"/>
                <a:gridCol w="1814063"/>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dirty="0">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05-Mar-2018 09:30:15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18/0416</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fr-FR" sz="1400" b="0" i="0" u="none" strike="noStrike" dirty="0" err="1">
                          <a:solidFill>
                            <a:srgbClr val="00B050"/>
                          </a:solidFill>
                          <a:effectLst/>
                          <a:latin typeface="Calibri" panose="020F0502020204030204" pitchFamily="34" charset="0"/>
                        </a:rPr>
                        <a:t>Sync</a:t>
                      </a:r>
                      <a:r>
                        <a:rPr lang="fr-FR" sz="1400" b="0" i="0" u="none" strike="noStrike" dirty="0">
                          <a:solidFill>
                            <a:srgbClr val="00B050"/>
                          </a:solidFill>
                          <a:effectLst/>
                          <a:latin typeface="Calibri" panose="020F0502020204030204" pitchFamily="34" charset="0"/>
                        </a:rPr>
                        <a:t> Bit Duration </a:t>
                      </a:r>
                      <a:r>
                        <a:rPr lang="fr-FR" sz="1400" b="0" i="0" u="none" strike="noStrike" dirty="0" err="1">
                          <a:solidFill>
                            <a:srgbClr val="00B050"/>
                          </a:solidFill>
                          <a:effectLst/>
                          <a:latin typeface="Calibri" panose="020F0502020204030204" pitchFamily="34" charset="0"/>
                        </a:rPr>
                        <a:t>Text</a:t>
                      </a:r>
                      <a:r>
                        <a:rPr lang="fr-FR" sz="1400" b="0" i="0" u="none" strike="noStrike" dirty="0">
                          <a:solidFill>
                            <a:srgbClr val="00B050"/>
                          </a:solidFill>
                          <a:effectLst/>
                          <a:latin typeface="Calibri" panose="020F0502020204030204" pitchFamily="34" charset="0"/>
                        </a:rPr>
                        <a:t> Motion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Steve Shellhammer</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Qualcomm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Spec text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05-Mar-2018 10:51:36 ET</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a:solidFill>
                            <a:srgbClr val="00B050"/>
                          </a:solidFill>
                          <a:effectLst/>
                          <a:latin typeface="Calibri" panose="020F0502020204030204" pitchFamily="34" charset="0"/>
                        </a:rPr>
                        <a:t>18-0436</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B050"/>
                          </a:solidFill>
                          <a:effectLst/>
                          <a:latin typeface="Calibri" panose="020F0502020204030204" pitchFamily="34" charset="0"/>
                        </a:rPr>
                        <a:t>Proposed Changes to WUR PHY Specification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err="1">
                          <a:solidFill>
                            <a:srgbClr val="00B050"/>
                          </a:solidFill>
                          <a:effectLst/>
                          <a:latin typeface="Calibri" panose="020F0502020204030204" pitchFamily="34" charset="0"/>
                        </a:rPr>
                        <a:t>Jia</a:t>
                      </a:r>
                      <a:r>
                        <a:rPr lang="en-US" sz="1400" b="0" i="0" u="none" strike="noStrike" dirty="0">
                          <a:solidFill>
                            <a:srgbClr val="00B050"/>
                          </a:solidFill>
                          <a:effectLst/>
                          <a:latin typeface="Calibri" panose="020F0502020204030204" pitchFamily="34" charset="0"/>
                        </a:rPr>
                        <a:t> </a:t>
                      </a:r>
                      <a:r>
                        <a:rPr lang="en-US" sz="1400" b="0" i="0" u="none" strike="noStrike" dirty="0" err="1">
                          <a:solidFill>
                            <a:srgbClr val="00B050"/>
                          </a:solidFill>
                          <a:effectLst/>
                          <a:latin typeface="Calibri" panose="020F0502020204030204" pitchFamily="34" charset="0"/>
                        </a:rPr>
                        <a:t>Jia</a:t>
                      </a:r>
                      <a:r>
                        <a:rPr lang="en-US" sz="1400" b="0" i="0" u="none" strike="noStrike" dirty="0">
                          <a:solidFill>
                            <a:srgbClr val="00B050"/>
                          </a:solidFill>
                          <a:effectLst/>
                          <a:latin typeface="Calibri" panose="020F0502020204030204" pitchFamily="34" charset="0"/>
                        </a:rPr>
                        <a:t> (Justin)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B050"/>
                          </a:solidFill>
                          <a:effectLst/>
                          <a:latin typeface="Calibri" panose="020F0502020204030204" pitchFamily="34" charset="0"/>
                        </a:rPr>
                        <a:t>Huawei</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B05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smtClean="0">
                          <a:solidFill>
                            <a:srgbClr val="00B050"/>
                          </a:solidFill>
                          <a:effectLst/>
                          <a:latin typeface="Calibri" panose="020F0502020204030204" pitchFamily="34" charset="0"/>
                        </a:rPr>
                        <a:t>Spec</a:t>
                      </a:r>
                      <a:r>
                        <a:rPr lang="en-US" sz="1400" b="0" i="0" u="none" strike="noStrike" baseline="0" dirty="0" smtClean="0">
                          <a:solidFill>
                            <a:srgbClr val="00B050"/>
                          </a:solidFill>
                          <a:effectLst/>
                          <a:latin typeface="Calibri" panose="020F0502020204030204" pitchFamily="34" charset="0"/>
                        </a:rPr>
                        <a:t> text</a:t>
                      </a:r>
                      <a:endParaRPr lang="en-US" sz="1400" b="0" i="0" u="none" strike="noStrike" dirty="0">
                        <a:solidFill>
                          <a:srgbClr val="00B050"/>
                        </a:solidFill>
                        <a:effectLst/>
                        <a:latin typeface="Calibri" panose="020F0502020204030204" pitchFamily="34" charset="0"/>
                      </a:endParaRP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Requirements</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11</a:t>
            </a:fld>
            <a:endParaRPr lang="en-US" altLang="en-US" sz="1200" b="0" smtClean="0"/>
          </a:p>
        </p:txBody>
      </p:sp>
      <p:sp>
        <p:nvSpPr>
          <p:cNvPr id="8" name="TextBox 7"/>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2" name="Table 1"/>
          <p:cNvGraphicFramePr>
            <a:graphicFrameLocks noGrp="1"/>
          </p:cNvGraphicFramePr>
          <p:nvPr>
            <p:extLst>
              <p:ext uri="{D42A27DB-BD31-4B8C-83A1-F6EECF244321}">
                <p14:modId xmlns:p14="http://schemas.microsoft.com/office/powerpoint/2010/main" val="585693192"/>
              </p:ext>
            </p:extLst>
          </p:nvPr>
        </p:nvGraphicFramePr>
        <p:xfrm>
          <a:off x="160771" y="2807640"/>
          <a:ext cx="8822457" cy="1295088"/>
        </p:xfrm>
        <a:graphic>
          <a:graphicData uri="http://schemas.openxmlformats.org/drawingml/2006/table">
            <a:tbl>
              <a:tblPr/>
              <a:tblGrid>
                <a:gridCol w="990598"/>
                <a:gridCol w="813227"/>
                <a:gridCol w="2759381"/>
                <a:gridCol w="980686"/>
                <a:gridCol w="711477"/>
                <a:gridCol w="711477"/>
                <a:gridCol w="1855611"/>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dirty="0" smtClean="0">
                          <a:solidFill>
                            <a:schemeClr val="bg2"/>
                          </a:solidFill>
                          <a:effectLst/>
                          <a:latin typeface="Calibri" panose="020F0502020204030204" pitchFamily="34" charset="0"/>
                        </a:rPr>
                        <a:t>05-Mar-2018 08:16:32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chemeClr val="bg2"/>
                          </a:solidFill>
                          <a:effectLst/>
                          <a:latin typeface="Calibri" panose="020F0502020204030204" pitchFamily="34" charset="0"/>
                        </a:rPr>
                        <a:t>18/406</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chemeClr val="bg2"/>
                          </a:solidFill>
                          <a:effectLst/>
                          <a:latin typeface="Calibri" panose="020F0502020204030204" pitchFamily="34" charset="0"/>
                        </a:rPr>
                        <a:t>Discussion on the WUR minimum sensitivity level</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chemeClr val="bg2"/>
                          </a:solidFill>
                          <a:effectLst/>
                          <a:latin typeface="Calibri" panose="020F0502020204030204" pitchFamily="34" charset="0"/>
                        </a:rPr>
                        <a:t>Shahrnaz Azizi</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chemeClr val="bg2"/>
                          </a:solidFill>
                          <a:effectLst/>
                          <a:latin typeface="Calibri" panose="020F0502020204030204" pitchFamily="34" charset="0"/>
                        </a:rPr>
                        <a:t>Intel Corp</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chemeClr val="bg2"/>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chemeClr val="bg2"/>
                          </a:solidFill>
                          <a:effectLst/>
                          <a:latin typeface="Calibri" panose="020F0502020204030204" pitchFamily="34" charset="0"/>
                        </a:rPr>
                        <a:t>WUR </a:t>
                      </a:r>
                      <a:r>
                        <a:rPr lang="en-US" sz="1400" b="0" i="0" u="none" strike="noStrike" dirty="0" err="1">
                          <a:solidFill>
                            <a:schemeClr val="bg2"/>
                          </a:solidFill>
                          <a:effectLst/>
                          <a:latin typeface="Calibri" panose="020F0502020204030204" pitchFamily="34" charset="0"/>
                        </a:rPr>
                        <a:t>Tx</a:t>
                      </a:r>
                      <a:r>
                        <a:rPr lang="en-US" sz="1400" b="0" i="0" u="none" strike="noStrike" dirty="0">
                          <a:solidFill>
                            <a:schemeClr val="bg2"/>
                          </a:solidFill>
                          <a:effectLst/>
                          <a:latin typeface="Calibri" panose="020F0502020204030204" pitchFamily="34" charset="0"/>
                        </a:rPr>
                        <a:t>/Rx</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8604">
                <a:tc>
                  <a:txBody>
                    <a:bodyPr/>
                    <a:lstStyle/>
                    <a:p>
                      <a:pPr algn="l" fontAlgn="ctr"/>
                      <a:r>
                        <a:rPr lang="en-US" sz="1400" b="0" i="0" u="none" strike="noStrike" dirty="0" smtClean="0">
                          <a:solidFill>
                            <a:srgbClr val="00B050"/>
                          </a:solidFill>
                          <a:effectLst/>
                          <a:latin typeface="Calibri" panose="020F0502020204030204" pitchFamily="34" charset="0"/>
                        </a:rPr>
                        <a:t>05-Mar-2018 07:58:42 ET</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a:solidFill>
                            <a:srgbClr val="00B050"/>
                          </a:solidFill>
                          <a:effectLst/>
                          <a:latin typeface="Calibri" panose="020F0502020204030204" pitchFamily="34" charset="0"/>
                        </a:rPr>
                        <a:t>18/0145r0</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Discussion of (how to specify) some TX and RX requirements for 802.11ba</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Leif Wilhelmsson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Ericsson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B050"/>
                          </a:solidFill>
                          <a:effectLst/>
                          <a:latin typeface="Calibri" panose="020F0502020204030204" pitchFamily="34" charset="0"/>
                        </a:rPr>
                        <a:t>WUR </a:t>
                      </a:r>
                      <a:r>
                        <a:rPr lang="en-US" sz="1400" b="0" i="0" u="none" strike="noStrike" dirty="0" err="1">
                          <a:solidFill>
                            <a:srgbClr val="00B050"/>
                          </a:solidFill>
                          <a:effectLst/>
                          <a:latin typeface="Calibri" panose="020F0502020204030204" pitchFamily="34" charset="0"/>
                        </a:rPr>
                        <a:t>Tx</a:t>
                      </a:r>
                      <a:r>
                        <a:rPr lang="en-US" sz="1400" b="0" i="0" u="none" strike="noStrike" dirty="0">
                          <a:solidFill>
                            <a:srgbClr val="00B050"/>
                          </a:solidFill>
                          <a:effectLst/>
                          <a:latin typeface="Calibri" panose="020F0502020204030204" pitchFamily="34" charset="0"/>
                        </a:rPr>
                        <a:t>/Rx</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42224265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OOK waveform</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12</a:t>
            </a:fld>
            <a:endParaRPr lang="en-US" altLang="en-US" sz="1200" b="0" smtClean="0"/>
          </a:p>
        </p:txBody>
      </p:sp>
      <p:sp>
        <p:nvSpPr>
          <p:cNvPr id="8" name="TextBox 7"/>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7" name="Table 6"/>
          <p:cNvGraphicFramePr>
            <a:graphicFrameLocks noGrp="1"/>
          </p:cNvGraphicFramePr>
          <p:nvPr>
            <p:extLst>
              <p:ext uri="{D42A27DB-BD31-4B8C-83A1-F6EECF244321}">
                <p14:modId xmlns:p14="http://schemas.microsoft.com/office/powerpoint/2010/main" val="3055432171"/>
              </p:ext>
            </p:extLst>
          </p:nvPr>
        </p:nvGraphicFramePr>
        <p:xfrm>
          <a:off x="228600" y="2456155"/>
          <a:ext cx="8970716" cy="3453568"/>
        </p:xfrm>
        <a:graphic>
          <a:graphicData uri="http://schemas.openxmlformats.org/drawingml/2006/table">
            <a:tbl>
              <a:tblPr/>
              <a:tblGrid>
                <a:gridCol w="990600"/>
                <a:gridCol w="813227"/>
                <a:gridCol w="2698545"/>
                <a:gridCol w="1060228"/>
                <a:gridCol w="897623"/>
                <a:gridCol w="695792"/>
                <a:gridCol w="1814701"/>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05-Mar-2018 09:30:51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18/0418</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Simulation on the Effect of OFDM Symbol Design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Steve Shellhammer</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Qualcomm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WUR OOK signal waveform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04-Mar-2018 22:15:55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18/0421</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OOK Waveform Generation </a:t>
                      </a:r>
                      <a:r>
                        <a:rPr lang="en-US" sz="1400" b="0" i="0" u="none" strike="noStrike" dirty="0" smtClean="0">
                          <a:solidFill>
                            <a:srgbClr val="00B050"/>
                          </a:solidFill>
                          <a:effectLst/>
                          <a:latin typeface="Calibri" panose="020F0502020204030204" pitchFamily="34" charset="0"/>
                        </a:rPr>
                        <a:t>Follow-up (SP)</a:t>
                      </a:r>
                      <a:endParaRPr lang="en-US" sz="1400" b="0" i="0" u="none" strike="noStrike" dirty="0">
                        <a:solidFill>
                          <a:srgbClr val="00B050"/>
                        </a:solidFill>
                        <a:effectLst/>
                        <a:latin typeface="Calibri" panose="020F0502020204030204" pitchFamily="34" charset="0"/>
                      </a:endParaRP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Eunsung Park</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LG Electronics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WUR OOK signal waveform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04-Mar-2018 22:16:29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18/0422</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Performance Investigation on Partial OOK Follow-up</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Eunsung Park</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LG Electronics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WUR OOK signal waveform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02-Mar-2018 17:43:27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18/0460r0</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On OOK Waveform Specification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Alphan Sahin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InterDigital</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WUR OOK signal waveform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05-Mar-2018 12:10:53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18-0492</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 2us OOK waveform generation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Vinod Kristem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Intel Corp</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WUR OOK signal waveform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01-Mar-2018 11:02:26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18/453</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Concluding Remarks P-OOK</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Dennis Sundman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Ericsson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WUR OOK signal waveform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05-Mar-2018 07:34:27 ET</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a:solidFill>
                            <a:srgbClr val="00B050"/>
                          </a:solidFill>
                          <a:effectLst/>
                          <a:latin typeface="Calibri" panose="020F0502020204030204" pitchFamily="34" charset="0"/>
                        </a:rPr>
                        <a:t>18/479</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MC-OOK Symbol Design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smtClean="0">
                          <a:solidFill>
                            <a:srgbClr val="00B050"/>
                          </a:solidFill>
                          <a:effectLst/>
                          <a:latin typeface="Calibri" panose="020F0502020204030204" pitchFamily="34" charset="0"/>
                        </a:rPr>
                        <a:t>Miguel</a:t>
                      </a:r>
                      <a:r>
                        <a:rPr lang="en-US" sz="1400" b="0" i="0" u="none" strike="noStrike" baseline="0" dirty="0" smtClean="0">
                          <a:solidFill>
                            <a:srgbClr val="00B050"/>
                          </a:solidFill>
                          <a:effectLst/>
                          <a:latin typeface="Calibri" panose="020F0502020204030204" pitchFamily="34" charset="0"/>
                        </a:rPr>
                        <a:t> Lopez</a:t>
                      </a:r>
                      <a:endParaRPr lang="en-US" sz="1400" b="0" i="0" u="none" strike="noStrike" dirty="0">
                        <a:solidFill>
                          <a:srgbClr val="00B050"/>
                        </a:solidFill>
                        <a:effectLst/>
                        <a:latin typeface="Calibri" panose="020F0502020204030204" pitchFamily="34" charset="0"/>
                      </a:endParaRP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Ericsson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B050"/>
                          </a:solidFill>
                          <a:effectLst/>
                          <a:latin typeface="Calibri" panose="020F0502020204030204" pitchFamily="34" charset="0"/>
                        </a:rPr>
                        <a:t>WUR OOK signal waveform</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23018005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WUR </a:t>
            </a:r>
            <a:r>
              <a:rPr lang="en-US" altLang="en-US" dirty="0" err="1" smtClean="0"/>
              <a:t>Tx</a:t>
            </a:r>
            <a:r>
              <a:rPr lang="en-US" altLang="en-US" dirty="0" smtClean="0"/>
              <a:t> with Multiple Antenna</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13</a:t>
            </a:fld>
            <a:endParaRPr lang="en-US" altLang="en-US" sz="1200" b="0" smtClean="0"/>
          </a:p>
        </p:txBody>
      </p:sp>
      <p:sp>
        <p:nvSpPr>
          <p:cNvPr id="8" name="TextBox 7"/>
          <p:cNvSpPr txBox="1"/>
          <p:nvPr/>
        </p:nvSpPr>
        <p:spPr>
          <a:xfrm>
            <a:off x="7246231" y="5257800"/>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3" name="Table 2"/>
          <p:cNvGraphicFramePr>
            <a:graphicFrameLocks noGrp="1"/>
          </p:cNvGraphicFramePr>
          <p:nvPr>
            <p:extLst>
              <p:ext uri="{D42A27DB-BD31-4B8C-83A1-F6EECF244321}">
                <p14:modId xmlns:p14="http://schemas.microsoft.com/office/powerpoint/2010/main" val="2320486096"/>
              </p:ext>
            </p:extLst>
          </p:nvPr>
        </p:nvGraphicFramePr>
        <p:xfrm>
          <a:off x="130924" y="2895600"/>
          <a:ext cx="8882151" cy="1081728"/>
        </p:xfrm>
        <a:graphic>
          <a:graphicData uri="http://schemas.openxmlformats.org/drawingml/2006/table">
            <a:tbl>
              <a:tblPr/>
              <a:tblGrid>
                <a:gridCol w="1066802"/>
                <a:gridCol w="646540"/>
                <a:gridCol w="2818423"/>
                <a:gridCol w="1001669"/>
                <a:gridCol w="726701"/>
                <a:gridCol w="726701"/>
                <a:gridCol w="1895315"/>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05-Mar-2018 09:17:09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18/413</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Discussion on WUR multi-antenna transmission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err="1">
                          <a:solidFill>
                            <a:srgbClr val="00B050"/>
                          </a:solidFill>
                          <a:effectLst/>
                          <a:latin typeface="Calibri" panose="020F0502020204030204" pitchFamily="34" charset="0"/>
                        </a:rPr>
                        <a:t>R</a:t>
                      </a:r>
                      <a:r>
                        <a:rPr lang="en-US" sz="1400" b="0" i="0" u="none" strike="noStrike" dirty="0" err="1" smtClean="0">
                          <a:solidFill>
                            <a:srgbClr val="00B050"/>
                          </a:solidFill>
                          <a:effectLst/>
                          <a:latin typeface="Calibri" panose="020F0502020204030204" pitchFamily="34" charset="0"/>
                        </a:rPr>
                        <a:t>ui</a:t>
                      </a:r>
                      <a:r>
                        <a:rPr lang="en-US" sz="1400" b="0" i="0" u="none" strike="noStrike" dirty="0" smtClean="0">
                          <a:solidFill>
                            <a:srgbClr val="00B050"/>
                          </a:solidFill>
                          <a:effectLst/>
                          <a:latin typeface="Calibri" panose="020F0502020204030204" pitchFamily="34" charset="0"/>
                        </a:rPr>
                        <a:t> </a:t>
                      </a:r>
                      <a:r>
                        <a:rPr lang="en-US" sz="1400" b="0" i="0" u="none" strike="noStrike" dirty="0">
                          <a:solidFill>
                            <a:srgbClr val="00B050"/>
                          </a:solidFill>
                          <a:effectLst/>
                          <a:latin typeface="Calibri" panose="020F0502020204030204" pitchFamily="34" charset="0"/>
                        </a:rPr>
                        <a:t>Cao</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Marvell</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WUR </a:t>
                      </a:r>
                      <a:r>
                        <a:rPr lang="en-US" sz="1400" b="0" i="0" u="none" strike="noStrike" dirty="0" err="1">
                          <a:solidFill>
                            <a:srgbClr val="00B050"/>
                          </a:solidFill>
                          <a:effectLst/>
                          <a:latin typeface="Calibri" panose="020F0502020204030204" pitchFamily="34" charset="0"/>
                        </a:rPr>
                        <a:t>Tx</a:t>
                      </a:r>
                      <a:r>
                        <a:rPr lang="en-US" sz="1400" b="0" i="0" u="none" strike="noStrike" dirty="0">
                          <a:solidFill>
                            <a:srgbClr val="00B050"/>
                          </a:solidFill>
                          <a:effectLst/>
                          <a:latin typeface="Calibri" panose="020F0502020204030204" pitchFamily="34" charset="0"/>
                        </a:rPr>
                        <a:t> (Multi antenna)</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05-Mar-2018 12:07:08 ET</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a:solidFill>
                            <a:srgbClr val="000000"/>
                          </a:solidFill>
                          <a:effectLst/>
                          <a:latin typeface="Calibri" panose="020F0502020204030204" pitchFamily="34" charset="0"/>
                        </a:rPr>
                        <a:t>18-0493</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WUR performance with multiple TX antennas</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Vinod Kristem</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Intel Corp</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WUR </a:t>
                      </a:r>
                      <a:r>
                        <a:rPr lang="en-US" sz="1400" b="0" i="0" u="none" strike="noStrike" dirty="0" err="1">
                          <a:solidFill>
                            <a:srgbClr val="000000"/>
                          </a:solidFill>
                          <a:effectLst/>
                          <a:latin typeface="Calibri" panose="020F0502020204030204" pitchFamily="34" charset="0"/>
                        </a:rPr>
                        <a:t>Tx</a:t>
                      </a:r>
                      <a:r>
                        <a:rPr lang="en-US" sz="1400" b="0" i="0" u="none" strike="noStrike" dirty="0">
                          <a:solidFill>
                            <a:srgbClr val="000000"/>
                          </a:solidFill>
                          <a:effectLst/>
                          <a:latin typeface="Calibri" panose="020F0502020204030204" pitchFamily="34" charset="0"/>
                        </a:rPr>
                        <a:t> (Multi antenna)</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16577993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WUR Signal Multiplexing</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14</a:t>
            </a:fld>
            <a:endParaRPr lang="en-US" altLang="en-US" sz="1200" b="0" smtClean="0"/>
          </a:p>
        </p:txBody>
      </p:sp>
      <p:sp>
        <p:nvSpPr>
          <p:cNvPr id="8" name="TextBox 7"/>
          <p:cNvSpPr txBox="1"/>
          <p:nvPr/>
        </p:nvSpPr>
        <p:spPr>
          <a:xfrm>
            <a:off x="7246231" y="5257800"/>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2" name="Table 1"/>
          <p:cNvGraphicFramePr>
            <a:graphicFrameLocks noGrp="1"/>
          </p:cNvGraphicFramePr>
          <p:nvPr>
            <p:extLst>
              <p:ext uri="{D42A27DB-BD31-4B8C-83A1-F6EECF244321}">
                <p14:modId xmlns:p14="http://schemas.microsoft.com/office/powerpoint/2010/main" val="1454840491"/>
              </p:ext>
            </p:extLst>
          </p:nvPr>
        </p:nvGraphicFramePr>
        <p:xfrm>
          <a:off x="214255" y="2590800"/>
          <a:ext cx="8791690" cy="1081728"/>
        </p:xfrm>
        <a:graphic>
          <a:graphicData uri="http://schemas.openxmlformats.org/drawingml/2006/table">
            <a:tbl>
              <a:tblPr/>
              <a:tblGrid>
                <a:gridCol w="990601"/>
                <a:gridCol w="813227"/>
                <a:gridCol w="2704761"/>
                <a:gridCol w="961274"/>
                <a:gridCol w="755887"/>
                <a:gridCol w="747060"/>
                <a:gridCol w="1818880"/>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15-Jan-2018 14:23:02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17/1625</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de-DE" sz="1400" b="0" i="0" u="none" strike="noStrike">
                          <a:solidFill>
                            <a:srgbClr val="000000"/>
                          </a:solidFill>
                          <a:effectLst/>
                          <a:latin typeface="Calibri" panose="020F0502020204030204" pitchFamily="34" charset="0"/>
                        </a:rPr>
                        <a:t>Efficient FDMA MU Transmission Schemes for WUR WLAN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Jianhan Liu</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Mediatek</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signal multiplexing</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05-Mar-2018 07:59:33 ET</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a:solidFill>
                            <a:srgbClr val="000000"/>
                          </a:solidFill>
                          <a:effectLst/>
                          <a:latin typeface="Calibri" panose="020F0502020204030204" pitchFamily="34" charset="0"/>
                        </a:rPr>
                        <a:t>17/1395r0</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Simple multiplexing of Wake-up signals</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Leif Wilhelmsson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Ericsson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PHY</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WUR signal multiplexing</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10495417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MAC-Spec Text</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15</a:t>
            </a:fld>
            <a:endParaRPr lang="en-US" altLang="en-US" sz="1200" b="0" smtClean="0"/>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2" name="Table 1"/>
          <p:cNvGraphicFramePr>
            <a:graphicFrameLocks noGrp="1"/>
          </p:cNvGraphicFramePr>
          <p:nvPr>
            <p:extLst>
              <p:ext uri="{D42A27DB-BD31-4B8C-83A1-F6EECF244321}">
                <p14:modId xmlns:p14="http://schemas.microsoft.com/office/powerpoint/2010/main" val="2477405626"/>
              </p:ext>
            </p:extLst>
          </p:nvPr>
        </p:nvGraphicFramePr>
        <p:xfrm>
          <a:off x="457200" y="2600582"/>
          <a:ext cx="8398775" cy="1731760"/>
        </p:xfrm>
        <a:graphic>
          <a:graphicData uri="http://schemas.openxmlformats.org/drawingml/2006/table">
            <a:tbl>
              <a:tblPr/>
              <a:tblGrid>
                <a:gridCol w="813227"/>
                <a:gridCol w="2856183"/>
                <a:gridCol w="1015089"/>
                <a:gridCol w="1057131"/>
                <a:gridCol w="736437"/>
                <a:gridCol w="1920708"/>
              </a:tblGrid>
              <a:tr h="144302">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dirty="0">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288604">
                <a:tc>
                  <a:txBody>
                    <a:bodyPr/>
                    <a:lstStyle/>
                    <a:p>
                      <a:pPr algn="l" fontAlgn="ctr"/>
                      <a:r>
                        <a:rPr lang="en-US" sz="1400" b="0" i="0" u="none" strike="noStrike">
                          <a:solidFill>
                            <a:srgbClr val="00B050"/>
                          </a:solidFill>
                          <a:effectLst/>
                          <a:latin typeface="Calibri" panose="020F0502020204030204" pitchFamily="34" charset="0"/>
                        </a:rPr>
                        <a:t>18/0408r0</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Spec Text for Channel Access, Duty Cycle Operation and WUR Mode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Po-Kai Huang</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Intel Corp</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Spec text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a:solidFill>
                            <a:srgbClr val="00B050"/>
                          </a:solidFill>
                          <a:effectLst/>
                          <a:latin typeface="Calibri" panose="020F0502020204030204" pitchFamily="34" charset="0"/>
                        </a:rPr>
                        <a:t>18-0414</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Draft-text-for-FCS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Alfred Asterjadhi</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Qualcomm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Spec text (BSSID)</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a:solidFill>
                            <a:srgbClr val="00B050"/>
                          </a:solidFill>
                          <a:effectLst/>
                          <a:latin typeface="Calibri" panose="020F0502020204030204" pitchFamily="34" charset="0"/>
                        </a:rPr>
                        <a:t>18/468</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Spec text for Frame Body in WUR Wake Up frame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err="1">
                          <a:solidFill>
                            <a:srgbClr val="00B050"/>
                          </a:solidFill>
                          <a:effectLst/>
                          <a:latin typeface="Calibri" panose="020F0502020204030204" pitchFamily="34" charset="0"/>
                        </a:rPr>
                        <a:t>Jeongki</a:t>
                      </a:r>
                      <a:r>
                        <a:rPr lang="en-US" sz="1400" b="0" i="0" u="none" strike="noStrike" dirty="0">
                          <a:solidFill>
                            <a:srgbClr val="00B050"/>
                          </a:solidFill>
                          <a:effectLst/>
                          <a:latin typeface="Calibri" panose="020F0502020204030204" pitchFamily="34" charset="0"/>
                        </a:rPr>
                        <a:t> Kim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LG Electronics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Spec text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18/520</a:t>
                      </a:r>
                      <a:endParaRPr lang="en-US" sz="1400" b="0" i="0" u="none" strike="noStrike" dirty="0">
                        <a:solidFill>
                          <a:srgbClr val="00B050"/>
                        </a:solidFill>
                        <a:effectLst/>
                        <a:latin typeface="Calibri" panose="020F0502020204030204" pitchFamily="34" charset="0"/>
                      </a:endParaRP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smtClean="0">
                          <a:solidFill>
                            <a:srgbClr val="00B050"/>
                          </a:solidFill>
                          <a:effectLst/>
                          <a:latin typeface="Calibri" panose="020F0502020204030204" pitchFamily="34" charset="0"/>
                        </a:rPr>
                        <a:t>spec text for WUR Discovery frame</a:t>
                      </a:r>
                      <a:endParaRPr lang="en-US" sz="1400" b="0" i="0" u="none" strike="noStrike" dirty="0">
                        <a:solidFill>
                          <a:srgbClr val="00B050"/>
                        </a:solidFill>
                        <a:effectLst/>
                        <a:latin typeface="Calibri" panose="020F0502020204030204" pitchFamily="34" charset="0"/>
                      </a:endParaRP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err="1" smtClean="0">
                          <a:solidFill>
                            <a:srgbClr val="00B050"/>
                          </a:solidFill>
                          <a:effectLst/>
                          <a:latin typeface="Calibri" panose="020F0502020204030204" pitchFamily="34" charset="0"/>
                        </a:rPr>
                        <a:t>Guoqing</a:t>
                      </a:r>
                      <a:r>
                        <a:rPr lang="en-US" sz="1400" b="0" i="0" u="none" strike="noStrike" dirty="0" smtClean="0">
                          <a:solidFill>
                            <a:srgbClr val="00B050"/>
                          </a:solidFill>
                          <a:effectLst/>
                          <a:latin typeface="Calibri" panose="020F0502020204030204" pitchFamily="34" charset="0"/>
                        </a:rPr>
                        <a:t> Li</a:t>
                      </a:r>
                      <a:endParaRPr lang="en-US" sz="1400" b="0" i="0" u="none" strike="noStrike" dirty="0">
                        <a:solidFill>
                          <a:srgbClr val="00B050"/>
                        </a:solidFill>
                        <a:effectLst/>
                        <a:latin typeface="Calibri" panose="020F0502020204030204" pitchFamily="34" charset="0"/>
                      </a:endParaRP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smtClean="0">
                          <a:solidFill>
                            <a:srgbClr val="00B050"/>
                          </a:solidFill>
                          <a:effectLst/>
                          <a:latin typeface="Calibri" panose="020F0502020204030204" pitchFamily="34" charset="0"/>
                        </a:rPr>
                        <a:t>Apple</a:t>
                      </a:r>
                      <a:endParaRPr lang="en-US" sz="1400" b="0" i="0" u="none" strike="noStrike" dirty="0">
                        <a:solidFill>
                          <a:srgbClr val="00B050"/>
                        </a:solidFill>
                        <a:effectLst/>
                        <a:latin typeface="Calibri" panose="020F0502020204030204" pitchFamily="34" charset="0"/>
                      </a:endParaRP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smtClean="0">
                          <a:solidFill>
                            <a:srgbClr val="00B050"/>
                          </a:solidFill>
                          <a:effectLst/>
                          <a:latin typeface="Calibri" panose="020F0502020204030204" pitchFamily="34" charset="0"/>
                        </a:rPr>
                        <a:t>MAC</a:t>
                      </a:r>
                      <a:endParaRPr lang="en-US" sz="1400" b="0" i="0" u="none" strike="noStrike" dirty="0">
                        <a:solidFill>
                          <a:srgbClr val="00B050"/>
                        </a:solidFill>
                        <a:effectLst/>
                        <a:latin typeface="Calibri" panose="020F0502020204030204" pitchFamily="34" charset="0"/>
                      </a:endParaRP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smtClean="0">
                          <a:solidFill>
                            <a:srgbClr val="00B050"/>
                          </a:solidFill>
                          <a:effectLst/>
                          <a:latin typeface="Calibri" panose="020F0502020204030204" pitchFamily="34" charset="0"/>
                        </a:rPr>
                        <a:t>Spec text</a:t>
                      </a:r>
                      <a:endParaRPr lang="en-US" sz="1400" b="0" i="0" u="none" strike="noStrike" dirty="0">
                        <a:solidFill>
                          <a:srgbClr val="00B050"/>
                        </a:solidFill>
                        <a:effectLst/>
                        <a:latin typeface="Calibri" panose="020F0502020204030204" pitchFamily="34" charset="0"/>
                      </a:endParaRP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MAC-Frame Format (Address)</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16</a:t>
            </a:fld>
            <a:endParaRPr lang="en-US" altLang="en-US" sz="1200" b="0" smtClean="0"/>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3" name="Table 2"/>
          <p:cNvGraphicFramePr>
            <a:graphicFrameLocks noGrp="1"/>
          </p:cNvGraphicFramePr>
          <p:nvPr>
            <p:extLst>
              <p:ext uri="{D42A27DB-BD31-4B8C-83A1-F6EECF244321}">
                <p14:modId xmlns:p14="http://schemas.microsoft.com/office/powerpoint/2010/main" val="319109527"/>
              </p:ext>
            </p:extLst>
          </p:nvPr>
        </p:nvGraphicFramePr>
        <p:xfrm>
          <a:off x="410712" y="2743200"/>
          <a:ext cx="8398775" cy="1736736"/>
        </p:xfrm>
        <a:graphic>
          <a:graphicData uri="http://schemas.openxmlformats.org/drawingml/2006/table">
            <a:tbl>
              <a:tblPr/>
              <a:tblGrid>
                <a:gridCol w="813227"/>
                <a:gridCol w="2856183"/>
                <a:gridCol w="1015089"/>
                <a:gridCol w="1057131"/>
                <a:gridCol w="736437"/>
                <a:gridCol w="1920708"/>
              </a:tblGrid>
              <a:tr h="144302">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18-514</a:t>
                      </a:r>
                      <a:endParaRPr lang="en-US" sz="1400" b="0" i="0" u="none" strike="noStrike" dirty="0">
                        <a:solidFill>
                          <a:srgbClr val="00B050"/>
                        </a:solidFill>
                        <a:effectLst/>
                        <a:latin typeface="Calibri" panose="020F0502020204030204" pitchFamily="34" charset="0"/>
                      </a:endParaRP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Addressing-in-WUR frames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Alfred Asterjadhi</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Qualcomm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Frame format (Address)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a:solidFill>
                            <a:srgbClr val="00B050"/>
                          </a:solidFill>
                          <a:effectLst/>
                          <a:latin typeface="Calibri" panose="020F0502020204030204" pitchFamily="34" charset="0"/>
                        </a:rPr>
                        <a:t>18/170</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Power Efficiency for Group Addressed Frames Reception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Jarkko Kneckt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Apple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Frame format (Address)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a:solidFill>
                            <a:srgbClr val="00B050"/>
                          </a:solidFill>
                          <a:effectLst/>
                          <a:latin typeface="Calibri" panose="020F0502020204030204" pitchFamily="34" charset="0"/>
                        </a:rPr>
                        <a:t>18/464</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Address field in WUR frame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Jeongki Kim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LG Electronics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Frame format (Address)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a:solidFill>
                            <a:srgbClr val="00B050"/>
                          </a:solidFill>
                          <a:effectLst/>
                          <a:latin typeface="Calibri" panose="020F0502020204030204" pitchFamily="34" charset="0"/>
                        </a:rPr>
                        <a:t>18/472</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discussion on Group ID structure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Lei Huang</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Panasonic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Frame format (Address)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a:solidFill>
                            <a:srgbClr val="00B050"/>
                          </a:solidFill>
                          <a:effectLst/>
                          <a:latin typeface="Calibri" panose="020F0502020204030204" pitchFamily="34" charset="0"/>
                        </a:rPr>
                        <a:t>18/0507r0</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Discussion on WUR identifiers</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Woojin Ahn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WILUS</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B050"/>
                          </a:solidFill>
                          <a:effectLst/>
                          <a:latin typeface="Calibri" panose="020F0502020204030204" pitchFamily="34" charset="0"/>
                        </a:rPr>
                        <a:t>Frame format (Address)</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11213848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MAC-Frame Format (Length, FCS, BSSID)</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17</a:t>
            </a:fld>
            <a:endParaRPr lang="en-US" altLang="en-US" sz="1200" b="0" smtClean="0"/>
          </a:p>
        </p:txBody>
      </p:sp>
      <p:sp>
        <p:nvSpPr>
          <p:cNvPr id="7" name="TextBox 6"/>
          <p:cNvSpPr txBox="1"/>
          <p:nvPr/>
        </p:nvSpPr>
        <p:spPr>
          <a:xfrm>
            <a:off x="7391400" y="1320800"/>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2" name="Table 1"/>
          <p:cNvGraphicFramePr>
            <a:graphicFrameLocks noGrp="1"/>
          </p:cNvGraphicFramePr>
          <p:nvPr>
            <p:extLst>
              <p:ext uri="{D42A27DB-BD31-4B8C-83A1-F6EECF244321}">
                <p14:modId xmlns:p14="http://schemas.microsoft.com/office/powerpoint/2010/main" val="1401566357"/>
              </p:ext>
            </p:extLst>
          </p:nvPr>
        </p:nvGraphicFramePr>
        <p:xfrm>
          <a:off x="200080" y="2488326"/>
          <a:ext cx="8694683" cy="1721808"/>
        </p:xfrm>
        <a:graphic>
          <a:graphicData uri="http://schemas.openxmlformats.org/drawingml/2006/table">
            <a:tbl>
              <a:tblPr/>
              <a:tblGrid>
                <a:gridCol w="1034580"/>
                <a:gridCol w="570340"/>
                <a:gridCol w="2669505"/>
                <a:gridCol w="948744"/>
                <a:gridCol w="988038"/>
                <a:gridCol w="688304"/>
                <a:gridCol w="1795172"/>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04-Mar-2018 21:38:52 ET</a:t>
                      </a:r>
                    </a:p>
                    <a:p>
                      <a:pPr algn="l" fontAlgn="ctr"/>
                      <a:endParaRPr lang="en-US" sz="1400" b="0" i="0" u="none" strike="noStrike" dirty="0">
                        <a:solidFill>
                          <a:srgbClr val="00B050"/>
                        </a:solidFill>
                        <a:effectLst/>
                        <a:latin typeface="Calibri" panose="020F0502020204030204" pitchFamily="34" charset="0"/>
                      </a:endParaRP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18/465</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Length_Misc field in WUR frame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Jeongki Kim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LG Electronics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Frame format (Length)</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04-Mar-2018 21:38:34 ET</a:t>
                      </a:r>
                    </a:p>
                    <a:p>
                      <a:pPr algn="l" fontAlgn="ctr"/>
                      <a:endParaRPr lang="en-US" sz="1400" b="0" i="0" u="none" strike="noStrike" dirty="0">
                        <a:solidFill>
                          <a:srgbClr val="00B050"/>
                        </a:solidFill>
                        <a:effectLst/>
                        <a:latin typeface="Calibri" panose="020F0502020204030204" pitchFamily="34" charset="0"/>
                      </a:endParaRP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a:solidFill>
                            <a:srgbClr val="00B050"/>
                          </a:solidFill>
                          <a:effectLst/>
                          <a:latin typeface="Calibri" panose="020F0502020204030204" pitchFamily="34" charset="0"/>
                        </a:rPr>
                        <a:t>18/466</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B050"/>
                          </a:solidFill>
                          <a:effectLst/>
                          <a:latin typeface="Calibri" panose="020F0502020204030204" pitchFamily="34" charset="0"/>
                        </a:rPr>
                        <a:t>Length field in WUR frame</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Jeongki Kim</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LG Electronics</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B050"/>
                          </a:solidFill>
                          <a:effectLst/>
                          <a:latin typeface="Calibri" panose="020F0502020204030204" pitchFamily="34" charset="0"/>
                        </a:rPr>
                        <a:t>Frame format (Length)</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096161651"/>
              </p:ext>
            </p:extLst>
          </p:nvPr>
        </p:nvGraphicFramePr>
        <p:xfrm>
          <a:off x="200079" y="4189412"/>
          <a:ext cx="8694684" cy="863392"/>
        </p:xfrm>
        <a:graphic>
          <a:graphicData uri="http://schemas.openxmlformats.org/drawingml/2006/table">
            <a:tbl>
              <a:tblPr/>
              <a:tblGrid>
                <a:gridCol w="970583"/>
                <a:gridCol w="529569"/>
                <a:gridCol w="2789253"/>
                <a:gridCol w="991303"/>
                <a:gridCol w="819098"/>
                <a:gridCol w="719179"/>
                <a:gridCol w="1875699"/>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a:noFill/>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dirty="0">
                          <a:solidFill>
                            <a:srgbClr val="FFFFFF"/>
                          </a:solidFill>
                          <a:effectLst/>
                          <a:latin typeface="Calibri" panose="020F0502020204030204" pitchFamily="34" charset="0"/>
                        </a:rPr>
                        <a:t>Affiliation</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a:noFill/>
                    </a:lnB>
                    <a:solidFill>
                      <a:srgbClr val="595959"/>
                    </a:solidFill>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05-Mar-2018 02:30:16 ET</a:t>
                      </a:r>
                    </a:p>
                    <a:p>
                      <a:pPr algn="l" fontAlgn="ctr"/>
                      <a:endParaRPr lang="en-US" sz="1400" b="0" i="0" u="none" strike="noStrike" dirty="0">
                        <a:solidFill>
                          <a:srgbClr val="00B050"/>
                        </a:solidFill>
                        <a:effectLst/>
                        <a:latin typeface="Calibri" panose="020F0502020204030204" pitchFamily="34" charset="0"/>
                      </a:endParaRPr>
                    </a:p>
                  </a:txBody>
                  <a:tcPr marL="4976" marR="4976" marT="4976" marB="0" anchor="ctr">
                    <a:lnL>
                      <a:noFill/>
                    </a:lnL>
                    <a:lnR>
                      <a:noFill/>
                    </a:lnR>
                    <a:lnT>
                      <a:noFill/>
                    </a:lnT>
                    <a:lnB>
                      <a:noFill/>
                    </a:lnB>
                  </a:tcPr>
                </a:tc>
                <a:tc>
                  <a:txBody>
                    <a:bodyPr/>
                    <a:lstStyle/>
                    <a:p>
                      <a:pPr algn="l" fontAlgn="ctr"/>
                      <a:r>
                        <a:rPr lang="en-US" sz="1400" b="0" i="0" u="none" strike="noStrike" dirty="0" smtClean="0">
                          <a:solidFill>
                            <a:srgbClr val="00B050"/>
                          </a:solidFill>
                          <a:effectLst/>
                          <a:latin typeface="Calibri" panose="020F0502020204030204" pitchFamily="34" charset="0"/>
                        </a:rPr>
                        <a:t>18-515</a:t>
                      </a:r>
                      <a:endParaRPr lang="en-US" sz="1400" b="0" i="0" u="none" strike="noStrike" dirty="0">
                        <a:solidFill>
                          <a:srgbClr val="00B050"/>
                        </a:solidFill>
                        <a:effectLst/>
                        <a:latin typeface="Calibri" panose="020F0502020204030204" pitchFamily="34" charset="0"/>
                      </a:endParaRPr>
                    </a:p>
                  </a:txBody>
                  <a:tcPr marL="4976" marR="4976" marT="4976" marB="0" anchor="ctr">
                    <a:lnL>
                      <a:noFill/>
                    </a:lnL>
                    <a:lnR>
                      <a:noFill/>
                    </a:lnR>
                    <a:lnT>
                      <a:noFill/>
                    </a:lnT>
                    <a:lnB>
                      <a:noFill/>
                    </a:lnB>
                  </a:tcPr>
                </a:tc>
                <a:tc>
                  <a:txBody>
                    <a:bodyPr/>
                    <a:lstStyle/>
                    <a:p>
                      <a:pPr algn="l" fontAlgn="t"/>
                      <a:r>
                        <a:rPr lang="en-US" sz="1400" b="0" i="0" u="none" strike="noStrike" dirty="0">
                          <a:solidFill>
                            <a:srgbClr val="00B050"/>
                          </a:solidFill>
                          <a:effectLst/>
                          <a:latin typeface="Calibri" panose="020F0502020204030204" pitchFamily="34" charset="0"/>
                        </a:rPr>
                        <a:t>FCS-size-for-WUR-frames</a:t>
                      </a:r>
                    </a:p>
                  </a:txBody>
                  <a:tcPr marL="4976" marR="4976" marT="4976" marB="0">
                    <a:lnL>
                      <a:noFill/>
                    </a:lnL>
                    <a:lnR>
                      <a:noFill/>
                    </a:lnR>
                    <a:lnT>
                      <a:noFill/>
                    </a:lnT>
                    <a:lnB>
                      <a:noFill/>
                    </a:lnB>
                  </a:tcPr>
                </a:tc>
                <a:tc>
                  <a:txBody>
                    <a:bodyPr/>
                    <a:lstStyle/>
                    <a:p>
                      <a:pPr algn="l" fontAlgn="t"/>
                      <a:r>
                        <a:rPr lang="en-US" sz="1400" b="0" i="0" u="none" strike="noStrike">
                          <a:solidFill>
                            <a:srgbClr val="00B050"/>
                          </a:solidFill>
                          <a:effectLst/>
                          <a:latin typeface="Calibri" panose="020F0502020204030204" pitchFamily="34" charset="0"/>
                        </a:rPr>
                        <a:t>Alfred Asterjadhi</a:t>
                      </a:r>
                    </a:p>
                  </a:txBody>
                  <a:tcPr marL="4976" marR="4976" marT="4976" marB="0">
                    <a:lnL>
                      <a:noFill/>
                    </a:lnL>
                    <a:lnR>
                      <a:noFill/>
                    </a:lnR>
                    <a:lnT>
                      <a:noFill/>
                    </a:lnT>
                    <a:lnB>
                      <a:noFill/>
                    </a:lnB>
                  </a:tcPr>
                </a:tc>
                <a:tc>
                  <a:txBody>
                    <a:bodyPr/>
                    <a:lstStyle/>
                    <a:p>
                      <a:pPr algn="l" fontAlgn="t"/>
                      <a:r>
                        <a:rPr lang="en-US" sz="1400" b="0" i="0" u="none" strike="noStrike">
                          <a:solidFill>
                            <a:srgbClr val="00B050"/>
                          </a:solidFill>
                          <a:effectLst/>
                          <a:latin typeface="Calibri" panose="020F0502020204030204" pitchFamily="34" charset="0"/>
                        </a:rPr>
                        <a:t>Qualcomm</a:t>
                      </a:r>
                    </a:p>
                  </a:txBody>
                  <a:tcPr marL="4976" marR="4976" marT="4976" marB="0">
                    <a:lnL>
                      <a:noFill/>
                    </a:lnL>
                    <a:lnR>
                      <a:noFill/>
                    </a:lnR>
                    <a:lnT>
                      <a:noFill/>
                    </a:lnT>
                    <a:lnB>
                      <a:noFill/>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a:noFill/>
                    </a:lnT>
                    <a:lnB>
                      <a:noFill/>
                    </a:lnB>
                  </a:tcPr>
                </a:tc>
                <a:tc>
                  <a:txBody>
                    <a:bodyPr/>
                    <a:lstStyle/>
                    <a:p>
                      <a:pPr algn="l" fontAlgn="t"/>
                      <a:r>
                        <a:rPr lang="en-US" sz="1400" b="0" i="0" u="none" strike="noStrike" dirty="0">
                          <a:solidFill>
                            <a:srgbClr val="00B050"/>
                          </a:solidFill>
                          <a:effectLst/>
                          <a:latin typeface="Calibri" panose="020F0502020204030204" pitchFamily="34" charset="0"/>
                        </a:rPr>
                        <a:t>Frame format (FCS)</a:t>
                      </a:r>
                    </a:p>
                  </a:txBody>
                  <a:tcPr marL="4976" marR="4976" marT="4976" marB="0">
                    <a:lnL>
                      <a:noFill/>
                    </a:lnL>
                    <a:lnR>
                      <a:noFill/>
                    </a:lnR>
                    <a:lnT>
                      <a:noFill/>
                    </a:lnT>
                    <a:lnB>
                      <a:noFill/>
                    </a:lnB>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939082246"/>
              </p:ext>
            </p:extLst>
          </p:nvPr>
        </p:nvGraphicFramePr>
        <p:xfrm>
          <a:off x="200078" y="5605690"/>
          <a:ext cx="8716219" cy="650032"/>
        </p:xfrm>
        <a:graphic>
          <a:graphicData uri="http://schemas.openxmlformats.org/drawingml/2006/table">
            <a:tbl>
              <a:tblPr/>
              <a:tblGrid>
                <a:gridCol w="1095322"/>
                <a:gridCol w="762000"/>
                <a:gridCol w="2542700"/>
                <a:gridCol w="993797"/>
                <a:gridCol w="720990"/>
                <a:gridCol w="720990"/>
                <a:gridCol w="1880420"/>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a:noFill/>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a:noFill/>
                    </a:lnB>
                    <a:solidFill>
                      <a:srgbClr val="595959"/>
                    </a:solidFill>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05-Mar-2018 15:23:15 ET</a:t>
                      </a:r>
                    </a:p>
                  </a:txBody>
                  <a:tcPr marL="4976" marR="4976" marT="4976" marB="0" anchor="ctr">
                    <a:lnL>
                      <a:noFill/>
                    </a:lnL>
                    <a:lnR>
                      <a:noFill/>
                    </a:lnR>
                    <a:lnT>
                      <a:noFill/>
                    </a:lnT>
                    <a:lnB>
                      <a:noFill/>
                    </a:lnB>
                  </a:tcPr>
                </a:tc>
                <a:tc>
                  <a:txBody>
                    <a:bodyPr/>
                    <a:lstStyle/>
                    <a:p>
                      <a:pPr algn="l" fontAlgn="ctr"/>
                      <a:r>
                        <a:rPr lang="en-US" sz="1400" b="0" i="0" u="none" strike="noStrike">
                          <a:solidFill>
                            <a:srgbClr val="00B050"/>
                          </a:solidFill>
                          <a:effectLst/>
                          <a:latin typeface="Calibri" panose="020F0502020204030204" pitchFamily="34" charset="0"/>
                        </a:rPr>
                        <a:t>18/0412</a:t>
                      </a:r>
                    </a:p>
                  </a:txBody>
                  <a:tcPr marL="4976" marR="4976" marT="4976" marB="0" anchor="ctr">
                    <a:lnL>
                      <a:noFill/>
                    </a:lnL>
                    <a:lnR>
                      <a:noFill/>
                    </a:lnR>
                    <a:lnT>
                      <a:noFill/>
                    </a:lnT>
                    <a:lnB>
                      <a:noFill/>
                    </a:lnB>
                  </a:tcPr>
                </a:tc>
                <a:tc>
                  <a:txBody>
                    <a:bodyPr/>
                    <a:lstStyle/>
                    <a:p>
                      <a:pPr algn="l" fontAlgn="t"/>
                      <a:r>
                        <a:rPr lang="en-US" sz="1400" b="0" i="0" u="none" strike="noStrike">
                          <a:solidFill>
                            <a:srgbClr val="00B050"/>
                          </a:solidFill>
                          <a:effectLst/>
                          <a:latin typeface="Calibri" panose="020F0502020204030204" pitchFamily="34" charset="0"/>
                        </a:rPr>
                        <a:t>BSSID information in FCS</a:t>
                      </a:r>
                    </a:p>
                  </a:txBody>
                  <a:tcPr marL="4976" marR="4976" marT="4976" marB="0">
                    <a:lnL>
                      <a:noFill/>
                    </a:lnL>
                    <a:lnR>
                      <a:noFill/>
                    </a:lnR>
                    <a:lnT>
                      <a:noFill/>
                    </a:lnT>
                    <a:lnB>
                      <a:noFill/>
                    </a:lnB>
                  </a:tcPr>
                </a:tc>
                <a:tc>
                  <a:txBody>
                    <a:bodyPr/>
                    <a:lstStyle/>
                    <a:p>
                      <a:pPr algn="l" fontAlgn="t"/>
                      <a:r>
                        <a:rPr lang="en-US" sz="1400" b="0" i="0" u="none" strike="noStrike">
                          <a:solidFill>
                            <a:srgbClr val="00B050"/>
                          </a:solidFill>
                          <a:effectLst/>
                          <a:latin typeface="Calibri" panose="020F0502020204030204" pitchFamily="34" charset="0"/>
                        </a:rPr>
                        <a:t>Liwen Chu</a:t>
                      </a:r>
                    </a:p>
                  </a:txBody>
                  <a:tcPr marL="4976" marR="4976" marT="4976" marB="0">
                    <a:lnL>
                      <a:noFill/>
                    </a:lnL>
                    <a:lnR>
                      <a:noFill/>
                    </a:lnR>
                    <a:lnT>
                      <a:noFill/>
                    </a:lnT>
                    <a:lnB>
                      <a:noFill/>
                    </a:lnB>
                  </a:tcPr>
                </a:tc>
                <a:tc>
                  <a:txBody>
                    <a:bodyPr/>
                    <a:lstStyle/>
                    <a:p>
                      <a:pPr algn="l" fontAlgn="t"/>
                      <a:r>
                        <a:rPr lang="en-US" sz="1400" b="0" i="0" u="none" strike="noStrike">
                          <a:solidFill>
                            <a:srgbClr val="00B050"/>
                          </a:solidFill>
                          <a:effectLst/>
                          <a:latin typeface="Calibri" panose="020F0502020204030204" pitchFamily="34" charset="0"/>
                        </a:rPr>
                        <a:t>Marvell</a:t>
                      </a:r>
                    </a:p>
                  </a:txBody>
                  <a:tcPr marL="4976" marR="4976" marT="4976" marB="0">
                    <a:lnL>
                      <a:noFill/>
                    </a:lnL>
                    <a:lnR>
                      <a:noFill/>
                    </a:lnR>
                    <a:lnT>
                      <a:noFill/>
                    </a:lnT>
                    <a:lnB>
                      <a:noFill/>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a:noFill/>
                    </a:lnT>
                    <a:lnB>
                      <a:noFill/>
                    </a:lnB>
                  </a:tcPr>
                </a:tc>
                <a:tc>
                  <a:txBody>
                    <a:bodyPr/>
                    <a:lstStyle/>
                    <a:p>
                      <a:pPr algn="l" fontAlgn="t"/>
                      <a:r>
                        <a:rPr lang="en-US" sz="1400" b="0" i="0" u="none" strike="noStrike" dirty="0">
                          <a:solidFill>
                            <a:srgbClr val="00B050"/>
                          </a:solidFill>
                          <a:effectLst/>
                          <a:latin typeface="Calibri" panose="020F0502020204030204" pitchFamily="34" charset="0"/>
                        </a:rPr>
                        <a:t>Frame format (BSSID)</a:t>
                      </a:r>
                    </a:p>
                  </a:txBody>
                  <a:tcPr marL="4976" marR="4976" marT="4976" marB="0">
                    <a:lnL>
                      <a:noFill/>
                    </a:lnL>
                    <a:lnR>
                      <a:noFill/>
                    </a:lnR>
                    <a:lnT>
                      <a:noFill/>
                    </a:lnT>
                    <a:lnB>
                      <a:noFill/>
                    </a:lnB>
                  </a:tcPr>
                </a:tc>
              </a:tr>
            </a:tbl>
          </a:graphicData>
        </a:graphic>
      </p:graphicFrame>
    </p:spTree>
    <p:extLst>
      <p:ext uri="{BB962C8B-B14F-4D97-AF65-F5344CB8AC3E}">
        <p14:creationId xmlns:p14="http://schemas.microsoft.com/office/powerpoint/2010/main" val="23528920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MAC-WUR Beacon/Duty-cycle/TSF</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18</a:t>
            </a:fld>
            <a:endParaRPr lang="en-US" altLang="en-US" sz="1200" b="0" smtClean="0"/>
          </a:p>
        </p:txBody>
      </p:sp>
      <p:graphicFrame>
        <p:nvGraphicFramePr>
          <p:cNvPr id="6" name="Table 5"/>
          <p:cNvGraphicFramePr>
            <a:graphicFrameLocks noGrp="1"/>
          </p:cNvGraphicFramePr>
          <p:nvPr>
            <p:extLst>
              <p:ext uri="{D42A27DB-BD31-4B8C-83A1-F6EECF244321}">
                <p14:modId xmlns:p14="http://schemas.microsoft.com/office/powerpoint/2010/main" val="1047509714"/>
              </p:ext>
            </p:extLst>
          </p:nvPr>
        </p:nvGraphicFramePr>
        <p:xfrm>
          <a:off x="227270" y="2209800"/>
          <a:ext cx="8765655" cy="1513424"/>
        </p:xfrm>
        <a:graphic>
          <a:graphicData uri="http://schemas.openxmlformats.org/drawingml/2006/table">
            <a:tbl>
              <a:tblPr/>
              <a:tblGrid>
                <a:gridCol w="960890"/>
                <a:gridCol w="813227"/>
                <a:gridCol w="2604042"/>
                <a:gridCol w="925478"/>
                <a:gridCol w="963808"/>
                <a:gridCol w="747060"/>
                <a:gridCol w="1751150"/>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288604">
                <a:tc>
                  <a:txBody>
                    <a:bodyPr/>
                    <a:lstStyle/>
                    <a:p>
                      <a:pPr algn="l" fontAlgn="ctr"/>
                      <a:r>
                        <a:rPr lang="en-US" sz="1400" b="0" i="0" u="none" strike="noStrike" dirty="0" smtClean="0">
                          <a:solidFill>
                            <a:srgbClr val="00B050"/>
                          </a:solidFill>
                          <a:effectLst/>
                          <a:latin typeface="Calibri" panose="020F0502020204030204" pitchFamily="34" charset="0"/>
                        </a:rPr>
                        <a:t>04-Mar-2018 23:20:31 ET</a:t>
                      </a:r>
                      <a:endParaRPr lang="en-US" sz="1400" b="0" i="0" u="none" strike="noStrike" dirty="0">
                        <a:solidFill>
                          <a:srgbClr val="00B050"/>
                        </a:solidFill>
                        <a:effectLst/>
                        <a:latin typeface="Calibri" panose="020F0502020204030204" pitchFamily="34" charset="0"/>
                      </a:endParaRP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18/0407r0</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Starting Time Indication of WUR Beacon and Duty Cycle Operation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Po-Kai Huang</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Intel Corp</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WUR Beacon/Duty-cycle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01-Mar-2018 20:01:49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18/440r0</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TBD clarification for TGba D0.1 (WUR Beacon)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Suhwook Kim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LG Electronics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WUR Beacon/Duty-cycle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14-Jan-2018 00:48:38 ET</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a:solidFill>
                            <a:srgbClr val="00B050"/>
                          </a:solidFill>
                          <a:effectLst/>
                          <a:latin typeface="Calibri" panose="020F0502020204030204" pitchFamily="34" charset="0"/>
                        </a:rPr>
                        <a:t>18/380r0</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TBD clarification for TGba D0.1 (WUR Duty cycle)</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Suhwook Kim</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LG Electronics</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B050"/>
                          </a:solidFill>
                          <a:effectLst/>
                          <a:latin typeface="Calibri" panose="020F0502020204030204" pitchFamily="34" charset="0"/>
                        </a:rPr>
                        <a:t>WUR Beacon/Duty-cycle</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4269073713"/>
              </p:ext>
            </p:extLst>
          </p:nvPr>
        </p:nvGraphicFramePr>
        <p:xfrm>
          <a:off x="227270" y="4703872"/>
          <a:ext cx="8856750" cy="1513424"/>
        </p:xfrm>
        <a:graphic>
          <a:graphicData uri="http://schemas.openxmlformats.org/drawingml/2006/table">
            <a:tbl>
              <a:tblPr/>
              <a:tblGrid>
                <a:gridCol w="944681"/>
                <a:gridCol w="813227"/>
                <a:gridCol w="2790916"/>
                <a:gridCol w="991893"/>
                <a:gridCol w="719608"/>
                <a:gridCol w="719608"/>
                <a:gridCol w="1876817"/>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dirty="0">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15-Jan-2018 00:36:22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18/0087r0</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Computation of TSF Update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Po-Kai Huang</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Intel Corp</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TSF</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15-Jan-2018 13:58:45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18-0101 </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Discussion on TSF</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Ming Gan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Huawei</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TSF</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16-Jan-2018 16:38:28 ET</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a:solidFill>
                            <a:srgbClr val="000000"/>
                          </a:solidFill>
                          <a:effectLst/>
                          <a:latin typeface="Calibri" panose="020F0502020204030204" pitchFamily="34" charset="0"/>
                        </a:rPr>
                        <a:t>18/0190</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TSF synchronization through WUR Beacon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Liwen Chu</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Marvell</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TSF</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10527974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MAC-WUR </a:t>
            </a:r>
            <a:r>
              <a:rPr lang="en-US" altLang="en-US" dirty="0" smtClean="0"/>
              <a:t>Basic Operation</a:t>
            </a:r>
            <a:endParaRPr lang="en-US" dirty="0"/>
          </a:p>
        </p:txBody>
      </p:sp>
      <p:sp>
        <p:nvSpPr>
          <p:cNvPr id="3" name="Date Placeholder 2"/>
          <p:cNvSpPr>
            <a:spLocks noGrp="1"/>
          </p:cNvSpPr>
          <p:nvPr>
            <p:ph type="dt" sz="half" idx="10"/>
          </p:nvPr>
        </p:nvSpPr>
        <p:spPr/>
        <p:txBody>
          <a:bodyPr/>
          <a:lstStyle/>
          <a:p>
            <a:pPr>
              <a:defRPr/>
            </a:pPr>
            <a:r>
              <a:rPr lang="en-US" smtClean="0"/>
              <a:t>March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19</a:t>
            </a:fld>
            <a:endParaRPr lang="en-US" altLang="en-US"/>
          </a:p>
        </p:txBody>
      </p:sp>
      <p:graphicFrame>
        <p:nvGraphicFramePr>
          <p:cNvPr id="6" name="Table 5"/>
          <p:cNvGraphicFramePr>
            <a:graphicFrameLocks noGrp="1"/>
          </p:cNvGraphicFramePr>
          <p:nvPr>
            <p:extLst>
              <p:ext uri="{D42A27DB-BD31-4B8C-83A1-F6EECF244321}">
                <p14:modId xmlns:p14="http://schemas.microsoft.com/office/powerpoint/2010/main" val="38568559"/>
              </p:ext>
            </p:extLst>
          </p:nvPr>
        </p:nvGraphicFramePr>
        <p:xfrm>
          <a:off x="304799" y="2800225"/>
          <a:ext cx="8737054" cy="1295088"/>
        </p:xfrm>
        <a:graphic>
          <a:graphicData uri="http://schemas.openxmlformats.org/drawingml/2006/table">
            <a:tbl>
              <a:tblPr/>
              <a:tblGrid>
                <a:gridCol w="990601"/>
                <a:gridCol w="813227"/>
                <a:gridCol w="2725803"/>
                <a:gridCol w="968752"/>
                <a:gridCol w="702820"/>
                <a:gridCol w="702820"/>
                <a:gridCol w="1833031"/>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dirty="0">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04-Mar-2018 23:17:12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18/0405r0</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Operation after Wake-up Frame transmission and Reception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Po-Kai Huang</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Intel Corp</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WUR basic operation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15-Jan-2018 04:48:44 ET</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a:solidFill>
                            <a:srgbClr val="00B050"/>
                          </a:solidFill>
                          <a:effectLst/>
                          <a:latin typeface="Calibri" panose="020F0502020204030204" pitchFamily="34" charset="0"/>
                        </a:rPr>
                        <a:t>18/0176r0</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B050"/>
                          </a:solidFill>
                          <a:effectLst/>
                          <a:latin typeface="Calibri" panose="020F0502020204030204" pitchFamily="34" charset="0"/>
                        </a:rPr>
                        <a:t>AP operation regarding PCR schedule</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Woojin Ahn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B050"/>
                          </a:solidFill>
                          <a:effectLst/>
                          <a:latin typeface="Calibri" panose="020F0502020204030204" pitchFamily="34" charset="0"/>
                        </a:rPr>
                        <a:t>WILUS</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B050"/>
                          </a:solidFill>
                          <a:effectLst/>
                          <a:latin typeface="Calibri" panose="020F0502020204030204" pitchFamily="34" charset="0"/>
                        </a:rPr>
                        <a:t>WUR basic operation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4863648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smtClean="0">
                <a:solidFill>
                  <a:srgbClr val="0000FF"/>
                </a:solidFill>
                <a:cs typeface="Times New Roman" panose="02020603050405020304" pitchFamily="18" charset="0"/>
              </a:rPr>
              <a:t>IEEE 802.11 TGba:</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Wake-up Radio Operation</a:t>
            </a:r>
            <a:endParaRPr lang="en-US" altLang="en-US" sz="360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Rosemont</a:t>
            </a:r>
            <a:r>
              <a:rPr lang="en-US" altLang="en-US" sz="3200" dirty="0">
                <a:cs typeface="Times New Roman" panose="02020603050405020304" pitchFamily="18" charset="0"/>
              </a:rPr>
              <a:t>, Illinois, USA</a:t>
            </a: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March 4-9, 2018</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(Samsung)</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a:p>
            <a:pPr algn="ctr">
              <a:lnSpc>
                <a:spcPct val="90000"/>
              </a:lnSpc>
              <a:buFontTx/>
              <a:buNone/>
            </a:pPr>
            <a:r>
              <a:rPr lang="en-US" altLang="en-US" sz="2000" dirty="0" smtClean="0"/>
              <a:t>Technical Editor: Po-Kai Huang (Intel)</a:t>
            </a:r>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 –Other Wake-up Packet Frame Format Related Presentations</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20</a:t>
            </a:fld>
            <a:endParaRPr lang="en-US" altLang="en-US" sz="1200" b="0" smtClean="0"/>
          </a:p>
        </p:txBody>
      </p:sp>
      <p:sp>
        <p:nvSpPr>
          <p:cNvPr id="7" name="TextBox 6"/>
          <p:cNvSpPr txBox="1"/>
          <p:nvPr/>
        </p:nvSpPr>
        <p:spPr>
          <a:xfrm>
            <a:off x="7391400" y="1566984"/>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3" name="Table 2"/>
          <p:cNvGraphicFramePr>
            <a:graphicFrameLocks noGrp="1"/>
          </p:cNvGraphicFramePr>
          <p:nvPr>
            <p:extLst>
              <p:ext uri="{D42A27DB-BD31-4B8C-83A1-F6EECF244321}">
                <p14:modId xmlns:p14="http://schemas.microsoft.com/office/powerpoint/2010/main" val="3479430771"/>
              </p:ext>
            </p:extLst>
          </p:nvPr>
        </p:nvGraphicFramePr>
        <p:xfrm>
          <a:off x="262820" y="2794496"/>
          <a:ext cx="8694560" cy="2376816"/>
        </p:xfrm>
        <a:graphic>
          <a:graphicData uri="http://schemas.openxmlformats.org/drawingml/2006/table">
            <a:tbl>
              <a:tblPr/>
              <a:tblGrid>
                <a:gridCol w="990599"/>
                <a:gridCol w="646540"/>
                <a:gridCol w="2718183"/>
                <a:gridCol w="966043"/>
                <a:gridCol w="798228"/>
                <a:gridCol w="747060"/>
                <a:gridCol w="1827907"/>
              </a:tblGrid>
              <a:tr h="218336">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05-Mar-2018 02:23:39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18-419</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Classification-of-WUR-frames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Alfred Asterjadhi</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Qualcomm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Frame format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05-Mar-2018 02:24:19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18/420</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Considerations on VL WUR frames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Alfred Asterjadhi</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Qualcomm</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Frame format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04-Mar-2018 23:14:52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18-0437</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BSS parameters update notification follow up</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Ming Gan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Huawei</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Frame format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05-Mar-2018 00:54:41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18/471 </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TD Control field with Response Indication in WUR frame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Kaiying Lv</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ZTE Corp.</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Frame format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01-Mar-2018 22:03:35 ET</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a:solidFill>
                            <a:srgbClr val="00B050"/>
                          </a:solidFill>
                          <a:effectLst/>
                          <a:latin typeface="Calibri" panose="020F0502020204030204" pitchFamily="34" charset="0"/>
                        </a:rPr>
                        <a:t>18/335</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fr-FR" sz="1400" b="0" i="0" u="none" strike="noStrike">
                          <a:solidFill>
                            <a:srgbClr val="00B050"/>
                          </a:solidFill>
                          <a:effectLst/>
                          <a:latin typeface="Calibri" panose="020F0502020204030204" pitchFamily="34" charset="0"/>
                        </a:rPr>
                        <a:t>discussion on maximum WUR PPDU duration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Lei Huang</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Panasonic</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B050"/>
                          </a:solidFill>
                          <a:effectLst/>
                          <a:latin typeface="Calibri" panose="020F0502020204030204" pitchFamily="34" charset="0"/>
                        </a:rPr>
                        <a:t>Frame format</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2949224845"/>
              </p:ext>
            </p:extLst>
          </p:nvPr>
        </p:nvGraphicFramePr>
        <p:xfrm>
          <a:off x="263624" y="5391666"/>
          <a:ext cx="8694558" cy="863392"/>
        </p:xfrm>
        <a:graphic>
          <a:graphicData uri="http://schemas.openxmlformats.org/drawingml/2006/table">
            <a:tbl>
              <a:tblPr/>
              <a:tblGrid>
                <a:gridCol w="1012194"/>
                <a:gridCol w="633776"/>
                <a:gridCol w="2732672"/>
                <a:gridCol w="971192"/>
                <a:gridCol w="802483"/>
                <a:gridCol w="704591"/>
                <a:gridCol w="1837650"/>
              </a:tblGrid>
              <a:tr h="0">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a:noFill/>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a:noFill/>
                    </a:lnB>
                    <a:solidFill>
                      <a:srgbClr val="595959"/>
                    </a:solidFill>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05-Mar-2018 02:32:20 ET</a:t>
                      </a:r>
                      <a:endParaRPr lang="en-US" sz="1400" b="0" i="0" u="none" strike="noStrike" dirty="0">
                        <a:solidFill>
                          <a:srgbClr val="000000"/>
                        </a:solidFill>
                        <a:effectLst/>
                        <a:latin typeface="Calibri" panose="020F0502020204030204" pitchFamily="34" charset="0"/>
                      </a:endParaRPr>
                    </a:p>
                  </a:txBody>
                  <a:tcPr marL="4976" marR="4976" marT="4976" marB="0" anchor="ctr">
                    <a:lnL>
                      <a:noFill/>
                    </a:lnL>
                    <a:lnR>
                      <a:noFill/>
                    </a:lnR>
                    <a:lnT>
                      <a:noFill/>
                    </a:lnT>
                    <a:lnB>
                      <a:noFill/>
                    </a:lnB>
                  </a:tcPr>
                </a:tc>
                <a:tc>
                  <a:txBody>
                    <a:bodyPr/>
                    <a:lstStyle/>
                    <a:p>
                      <a:pPr algn="l" fontAlgn="ctr"/>
                      <a:r>
                        <a:rPr lang="en-US" sz="1400" b="0" i="0" u="none" strike="noStrike" dirty="0">
                          <a:solidFill>
                            <a:srgbClr val="000000"/>
                          </a:solidFill>
                          <a:effectLst/>
                          <a:latin typeface="Calibri" panose="020F0502020204030204" pitchFamily="34" charset="0"/>
                        </a:rPr>
                        <a:t>18-0064</a:t>
                      </a:r>
                    </a:p>
                  </a:txBody>
                  <a:tcPr marL="4976" marR="4976" marT="4976"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Secure-WUR-frames</a:t>
                      </a:r>
                    </a:p>
                  </a:txBody>
                  <a:tcPr marL="4976" marR="4976" marT="4976"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Alfred Asterjadhi</a:t>
                      </a:r>
                    </a:p>
                  </a:txBody>
                  <a:tcPr marL="4976" marR="4976" marT="4976"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Qualcomm</a:t>
                      </a:r>
                    </a:p>
                  </a:txBody>
                  <a:tcPr marL="4976" marR="4976" marT="4976"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a:noFill/>
                    </a:lnT>
                    <a:lnB>
                      <a:noFill/>
                    </a:lnB>
                  </a:tcPr>
                </a:tc>
                <a:tc>
                  <a:txBody>
                    <a:bodyPr/>
                    <a:lstStyle/>
                    <a:p>
                      <a:pPr algn="l" fontAlgn="t"/>
                      <a:r>
                        <a:rPr lang="en-US" sz="1400" b="0" i="0" u="none" strike="noStrike" dirty="0">
                          <a:solidFill>
                            <a:srgbClr val="000000"/>
                          </a:solidFill>
                          <a:effectLst/>
                          <a:latin typeface="Calibri" panose="020F0502020204030204" pitchFamily="34" charset="0"/>
                        </a:rPr>
                        <a:t>Secure WUR frame</a:t>
                      </a:r>
                    </a:p>
                  </a:txBody>
                  <a:tcPr marL="4976" marR="4976" marT="4976" marB="0">
                    <a:lnL>
                      <a:noFill/>
                    </a:lnL>
                    <a:lnR>
                      <a:noFill/>
                    </a:lnR>
                    <a:lnT>
                      <a:noFill/>
                    </a:lnT>
                    <a:lnB>
                      <a:noFill/>
                    </a:lnB>
                  </a:tcPr>
                </a:tc>
              </a:tr>
            </a:tbl>
          </a:graphicData>
        </a:graphic>
      </p:graphicFrame>
    </p:spTree>
    <p:extLst>
      <p:ext uri="{BB962C8B-B14F-4D97-AF65-F5344CB8AC3E}">
        <p14:creationId xmlns:p14="http://schemas.microsoft.com/office/powerpoint/2010/main" val="30871842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MAC-Discovery Frame Format</a:t>
            </a:r>
            <a:endParaRPr lang="en-US" dirty="0"/>
          </a:p>
        </p:txBody>
      </p:sp>
      <p:sp>
        <p:nvSpPr>
          <p:cNvPr id="3" name="Date Placeholder 2"/>
          <p:cNvSpPr>
            <a:spLocks noGrp="1"/>
          </p:cNvSpPr>
          <p:nvPr>
            <p:ph type="dt" sz="half" idx="10"/>
          </p:nvPr>
        </p:nvSpPr>
        <p:spPr/>
        <p:txBody>
          <a:bodyPr/>
          <a:lstStyle/>
          <a:p>
            <a:pPr>
              <a:defRPr/>
            </a:pPr>
            <a:r>
              <a:rPr lang="en-US" smtClean="0"/>
              <a:t>March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21</a:t>
            </a:fld>
            <a:endParaRPr lang="en-US" altLang="en-US"/>
          </a:p>
        </p:txBody>
      </p:sp>
      <p:graphicFrame>
        <p:nvGraphicFramePr>
          <p:cNvPr id="6" name="Table 5"/>
          <p:cNvGraphicFramePr>
            <a:graphicFrameLocks noGrp="1"/>
          </p:cNvGraphicFramePr>
          <p:nvPr>
            <p:extLst>
              <p:ext uri="{D42A27DB-BD31-4B8C-83A1-F6EECF244321}">
                <p14:modId xmlns:p14="http://schemas.microsoft.com/office/powerpoint/2010/main" val="3550143837"/>
              </p:ext>
            </p:extLst>
          </p:nvPr>
        </p:nvGraphicFramePr>
        <p:xfrm>
          <a:off x="172029" y="2590800"/>
          <a:ext cx="8876142" cy="1945120"/>
        </p:xfrm>
        <a:graphic>
          <a:graphicData uri="http://schemas.openxmlformats.org/drawingml/2006/table">
            <a:tbl>
              <a:tblPr/>
              <a:tblGrid>
                <a:gridCol w="990603"/>
                <a:gridCol w="646540"/>
                <a:gridCol w="2652404"/>
                <a:gridCol w="984445"/>
                <a:gridCol w="1025218"/>
                <a:gridCol w="714206"/>
                <a:gridCol w="1862726"/>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dirty="0">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Pending</a:t>
                      </a:r>
                      <a:endParaRPr lang="en-US" sz="1400" b="0" i="0" u="none" strike="noStrike" dirty="0">
                        <a:solidFill>
                          <a:srgbClr val="000000"/>
                        </a:solidFill>
                        <a:effectLst/>
                        <a:latin typeface="Calibri" panose="020F0502020204030204" pitchFamily="34" charset="0"/>
                      </a:endParaRP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18/473</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Discovery Frame Format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Guoqing Li</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Apple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discovery frame format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26-Feb-2018 19:54:46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18-0356</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compressed-</a:t>
                      </a:r>
                      <a:r>
                        <a:rPr lang="en-US" sz="1400" b="0" i="0" u="none" strike="noStrike" dirty="0" err="1">
                          <a:solidFill>
                            <a:srgbClr val="00B050"/>
                          </a:solidFill>
                          <a:effectLst/>
                          <a:latin typeface="Calibri" panose="020F0502020204030204" pitchFamily="34" charset="0"/>
                        </a:rPr>
                        <a:t>ssid</a:t>
                      </a:r>
                      <a:r>
                        <a:rPr lang="en-US" sz="1400" b="0" i="0" u="none" strike="noStrike" dirty="0">
                          <a:solidFill>
                            <a:srgbClr val="00B050"/>
                          </a:solidFill>
                          <a:effectLst/>
                          <a:latin typeface="Calibri" panose="020F0502020204030204" pitchFamily="34" charset="0"/>
                        </a:rPr>
                        <a:t>-for-</a:t>
                      </a:r>
                      <a:r>
                        <a:rPr lang="en-US" sz="1400" b="0" i="0" u="none" strike="noStrike" dirty="0" err="1">
                          <a:solidFill>
                            <a:srgbClr val="00B050"/>
                          </a:solidFill>
                          <a:effectLst/>
                          <a:latin typeface="Calibri" panose="020F0502020204030204" pitchFamily="34" charset="0"/>
                        </a:rPr>
                        <a:t>wur</a:t>
                      </a:r>
                      <a:r>
                        <a:rPr lang="en-US" sz="1400" b="0" i="0" u="none" strike="noStrike" dirty="0">
                          <a:solidFill>
                            <a:srgbClr val="00B050"/>
                          </a:solidFill>
                          <a:effectLst/>
                          <a:latin typeface="Calibri" panose="020F0502020204030204" pitchFamily="34" charset="0"/>
                        </a:rPr>
                        <a:t>-discovery-frame (SP only)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Taewon Song</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LG Electronics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WUR discovery frame format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01-Mar-2018 21:06:03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18-0487</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err="1">
                          <a:solidFill>
                            <a:srgbClr val="000000"/>
                          </a:solidFill>
                          <a:effectLst/>
                          <a:latin typeface="Calibri" panose="020F0502020204030204" pitchFamily="34" charset="0"/>
                        </a:rPr>
                        <a:t>wur</a:t>
                      </a:r>
                      <a:r>
                        <a:rPr lang="en-US" sz="1400" b="0" i="0" u="none" strike="noStrike" dirty="0">
                          <a:solidFill>
                            <a:srgbClr val="000000"/>
                          </a:solidFill>
                          <a:effectLst/>
                          <a:latin typeface="Calibri" panose="020F0502020204030204" pitchFamily="34" charset="0"/>
                        </a:rPr>
                        <a:t>-discovery-frame-format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Taewon Song</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LG Electronics</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WUR discovery frame format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12-Feb-2018 09:00:23 ET</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smtClean="0">
                          <a:solidFill>
                            <a:srgbClr val="00B050"/>
                          </a:solidFill>
                          <a:effectLst/>
                          <a:latin typeface="Calibri" panose="020F0502020204030204" pitchFamily="34" charset="0"/>
                        </a:rPr>
                        <a:t>18/244</a:t>
                      </a:r>
                      <a:endParaRPr lang="en-US" sz="1400" b="0" i="0" u="none" strike="noStrike" dirty="0">
                        <a:solidFill>
                          <a:srgbClr val="00B050"/>
                        </a:solidFill>
                        <a:effectLst/>
                        <a:latin typeface="Calibri" panose="020F0502020204030204" pitchFamily="34" charset="0"/>
                      </a:endParaRP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smtClean="0">
                          <a:solidFill>
                            <a:srgbClr val="00B050"/>
                          </a:solidFill>
                          <a:effectLst/>
                          <a:latin typeface="Calibri" panose="020F0502020204030204" pitchFamily="34" charset="0"/>
                        </a:rPr>
                        <a:t>advertising WUR Discovery frame for fast scanning (SP)</a:t>
                      </a:r>
                      <a:endParaRPr lang="en-US" sz="1400" b="0" i="0" u="none" strike="noStrike" dirty="0">
                        <a:solidFill>
                          <a:srgbClr val="00B050"/>
                        </a:solidFill>
                        <a:effectLst/>
                        <a:latin typeface="Calibri" panose="020F0502020204030204" pitchFamily="34" charset="0"/>
                      </a:endParaRP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err="1" smtClean="0">
                          <a:solidFill>
                            <a:srgbClr val="00B050"/>
                          </a:solidFill>
                          <a:effectLst/>
                          <a:latin typeface="Calibri" panose="020F0502020204030204" pitchFamily="34" charset="0"/>
                        </a:rPr>
                        <a:t>Kaiying</a:t>
                      </a:r>
                      <a:r>
                        <a:rPr lang="en-US" sz="1400" b="0" i="0" u="none" strike="noStrike" dirty="0" smtClean="0">
                          <a:solidFill>
                            <a:srgbClr val="00B050"/>
                          </a:solidFill>
                          <a:effectLst/>
                          <a:latin typeface="Calibri" panose="020F0502020204030204" pitchFamily="34" charset="0"/>
                        </a:rPr>
                        <a:t> </a:t>
                      </a:r>
                      <a:r>
                        <a:rPr lang="en-US" sz="1400" b="0" i="0" u="none" strike="noStrike" dirty="0" err="1" smtClean="0">
                          <a:solidFill>
                            <a:srgbClr val="00B050"/>
                          </a:solidFill>
                          <a:effectLst/>
                          <a:latin typeface="Calibri" panose="020F0502020204030204" pitchFamily="34" charset="0"/>
                        </a:rPr>
                        <a:t>Lv</a:t>
                      </a:r>
                      <a:endParaRPr lang="en-US" sz="1400" b="0" i="0" u="none" strike="noStrike" dirty="0">
                        <a:solidFill>
                          <a:srgbClr val="00B050"/>
                        </a:solidFill>
                        <a:effectLst/>
                        <a:latin typeface="Calibri" panose="020F0502020204030204" pitchFamily="34" charset="0"/>
                      </a:endParaRP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smtClean="0">
                          <a:solidFill>
                            <a:srgbClr val="00B050"/>
                          </a:solidFill>
                          <a:effectLst/>
                          <a:latin typeface="Calibri" panose="020F0502020204030204" pitchFamily="34" charset="0"/>
                        </a:rPr>
                        <a:t>ZTE</a:t>
                      </a:r>
                      <a:endParaRPr lang="en-US" sz="1400" b="0" i="0" u="none" strike="noStrike" dirty="0">
                        <a:solidFill>
                          <a:srgbClr val="00B050"/>
                        </a:solidFill>
                        <a:effectLst/>
                        <a:latin typeface="Calibri" panose="020F0502020204030204" pitchFamily="34" charset="0"/>
                      </a:endParaRP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smtClean="0">
                          <a:solidFill>
                            <a:srgbClr val="00B050"/>
                          </a:solidFill>
                          <a:effectLst/>
                          <a:latin typeface="Calibri" panose="020F0502020204030204" pitchFamily="34" charset="0"/>
                        </a:rPr>
                        <a:t>MAC</a:t>
                      </a:r>
                      <a:endParaRPr lang="en-US" sz="1400" b="0" i="0" u="none" strike="noStrike" dirty="0">
                        <a:solidFill>
                          <a:srgbClr val="00B050"/>
                        </a:solidFill>
                        <a:effectLst/>
                        <a:latin typeface="Calibri" panose="020F0502020204030204" pitchFamily="34" charset="0"/>
                      </a:endParaRP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smtClean="0">
                          <a:solidFill>
                            <a:srgbClr val="00B050"/>
                          </a:solidFill>
                          <a:effectLst/>
                          <a:latin typeface="Calibri" panose="020F0502020204030204" pitchFamily="34" charset="0"/>
                        </a:rPr>
                        <a:t>WUR discovery frame</a:t>
                      </a:r>
                      <a:r>
                        <a:rPr lang="en-US" sz="1400" b="0" i="0" u="none" strike="noStrike" baseline="0" dirty="0" smtClean="0">
                          <a:solidFill>
                            <a:srgbClr val="00B050"/>
                          </a:solidFill>
                          <a:effectLst/>
                          <a:latin typeface="Calibri" panose="020F0502020204030204" pitchFamily="34" charset="0"/>
                        </a:rPr>
                        <a:t> format</a:t>
                      </a:r>
                      <a:endParaRPr lang="en-US" sz="1400" b="0" i="0" u="none" strike="noStrike" dirty="0">
                        <a:solidFill>
                          <a:srgbClr val="00B050"/>
                        </a:solidFill>
                        <a:effectLst/>
                        <a:latin typeface="Calibri" panose="020F0502020204030204" pitchFamily="34" charset="0"/>
                      </a:endParaRP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41093644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MAC-Further Optimization</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22</a:t>
            </a:fld>
            <a:endParaRPr lang="en-US" altLang="en-US" sz="1200" b="0" smtClean="0"/>
          </a:p>
        </p:txBody>
      </p:sp>
      <p:sp>
        <p:nvSpPr>
          <p:cNvPr id="7" name="TextBox 6"/>
          <p:cNvSpPr txBox="1"/>
          <p:nvPr/>
        </p:nvSpPr>
        <p:spPr>
          <a:xfrm>
            <a:off x="7391400" y="1566984"/>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6" name="Table 5"/>
          <p:cNvGraphicFramePr>
            <a:graphicFrameLocks noGrp="1"/>
          </p:cNvGraphicFramePr>
          <p:nvPr>
            <p:extLst>
              <p:ext uri="{D42A27DB-BD31-4B8C-83A1-F6EECF244321}">
                <p14:modId xmlns:p14="http://schemas.microsoft.com/office/powerpoint/2010/main" val="1707267780"/>
              </p:ext>
            </p:extLst>
          </p:nvPr>
        </p:nvGraphicFramePr>
        <p:xfrm>
          <a:off x="150498" y="3057805"/>
          <a:ext cx="8919204" cy="1945120"/>
        </p:xfrm>
        <a:graphic>
          <a:graphicData uri="http://schemas.openxmlformats.org/drawingml/2006/table">
            <a:tbl>
              <a:tblPr/>
              <a:tblGrid>
                <a:gridCol w="990600"/>
                <a:gridCol w="660827"/>
                <a:gridCol w="2857332"/>
                <a:gridCol w="1015498"/>
                <a:gridCol w="736733"/>
                <a:gridCol w="736733"/>
                <a:gridCol w="1921481"/>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Pending</a:t>
                      </a:r>
                      <a:endParaRPr lang="en-US" sz="1400" b="0" i="0" u="none" strike="noStrike" dirty="0">
                        <a:solidFill>
                          <a:srgbClr val="000000"/>
                        </a:solidFill>
                        <a:effectLst/>
                        <a:latin typeface="Calibri" panose="020F0502020204030204" pitchFamily="34" charset="0"/>
                      </a:endParaRP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18/0411</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Short WUR frame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Liwen Chu</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Marvell</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Short WUR frame (Further Optimization)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B050"/>
                          </a:solidFill>
                          <a:effectLst/>
                          <a:latin typeface="Calibri" panose="020F0502020204030204" pitchFamily="34" charset="0"/>
                        </a:rPr>
                        <a:t>27-Feb-2018 14:41:44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18-169</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Power Efficiency for Individual Frames </a:t>
                      </a:r>
                      <a:r>
                        <a:rPr lang="en-US" sz="1400" b="0" i="0" u="none" strike="noStrike" dirty="0" smtClean="0">
                          <a:solidFill>
                            <a:srgbClr val="00B050"/>
                          </a:solidFill>
                          <a:effectLst/>
                          <a:latin typeface="Calibri" panose="020F0502020204030204" pitchFamily="34" charset="0"/>
                        </a:rPr>
                        <a:t>Reception (SP)</a:t>
                      </a:r>
                      <a:endParaRPr lang="en-US" sz="1400" b="0" i="0" u="none" strike="noStrike" dirty="0">
                        <a:solidFill>
                          <a:srgbClr val="00B050"/>
                        </a:solidFill>
                        <a:effectLst/>
                        <a:latin typeface="Calibri" panose="020F0502020204030204" pitchFamily="34" charset="0"/>
                      </a:endParaRP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Jarkko Kneckt</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Apple</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Power efficiency</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02-Mar-2018 13:11:38 ET</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18/482 </a:t>
                      </a:r>
                    </a:p>
                  </a:txBody>
                  <a:tcPr marL="4976" marR="4976" marT="4976"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Dynamically Changing WUR ID follow up</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Enrico Rantala</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Nokia</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Further optimization</a:t>
                      </a:r>
                    </a:p>
                  </a:txBody>
                  <a:tcPr marL="4976" marR="4976" marT="4976"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02-Mar-2018 13:12:14 ET</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a:solidFill>
                            <a:srgbClr val="000000"/>
                          </a:solidFill>
                          <a:effectLst/>
                          <a:latin typeface="Calibri" panose="020F0502020204030204" pitchFamily="34" charset="0"/>
                        </a:rPr>
                        <a:t>18/485</a:t>
                      </a:r>
                    </a:p>
                  </a:txBody>
                  <a:tcPr marL="4976" marR="4976" marT="4976"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Distance aware wake-up operation straw poll</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Enrico Rantala</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Nokia</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Further optimization</a:t>
                      </a:r>
                    </a:p>
                  </a:txBody>
                  <a:tcPr marL="4976" marR="4976" marT="4976"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682830153"/>
              </p:ext>
            </p:extLst>
          </p:nvPr>
        </p:nvGraphicFramePr>
        <p:xfrm>
          <a:off x="165806" y="5477746"/>
          <a:ext cx="8378119" cy="436672"/>
        </p:xfrm>
        <a:graphic>
          <a:graphicData uri="http://schemas.openxmlformats.org/drawingml/2006/table">
            <a:tbl>
              <a:tblPr/>
              <a:tblGrid>
                <a:gridCol w="632956"/>
                <a:gridCol w="632956"/>
                <a:gridCol w="2796170"/>
                <a:gridCol w="993760"/>
                <a:gridCol w="720963"/>
                <a:gridCol w="720963"/>
                <a:gridCol w="1880351"/>
              </a:tblGrid>
              <a:tr h="144302">
                <a:tc>
                  <a:txBody>
                    <a:bodyPr/>
                    <a:lstStyle/>
                    <a:p>
                      <a:pPr algn="l" fontAlgn="ctr"/>
                      <a:endParaRPr lang="en-US" sz="1400" b="0" i="0" u="none" strike="noStrike" dirty="0">
                        <a:solidFill>
                          <a:srgbClr val="FFFFFF"/>
                        </a:solidFill>
                        <a:effectLst/>
                        <a:latin typeface="Calibri" panose="020F0502020204030204" pitchFamily="34" charset="0"/>
                      </a:endParaRPr>
                    </a:p>
                  </a:txBody>
                  <a:tcPr marL="4976" marR="4976" marT="4976" marB="0" anchor="ctr">
                    <a:lnL>
                      <a:noFill/>
                    </a:lnL>
                    <a:lnR>
                      <a:noFill/>
                    </a:lnR>
                    <a:lnT>
                      <a:noFill/>
                    </a:lnT>
                    <a:lnB>
                      <a:noFill/>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4976" marR="4976" marT="4976" marB="0" anchor="ctr">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PHY/MAC</a:t>
                      </a:r>
                    </a:p>
                  </a:txBody>
                  <a:tcPr marL="4976" marR="4976" marT="4976"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Sub category</a:t>
                      </a:r>
                    </a:p>
                  </a:txBody>
                  <a:tcPr marL="4976" marR="4976" marT="4976" marB="0">
                    <a:lnL>
                      <a:noFill/>
                    </a:lnL>
                    <a:lnR>
                      <a:noFill/>
                    </a:lnR>
                    <a:lnT>
                      <a:noFill/>
                    </a:lnT>
                    <a:lnB>
                      <a:noFill/>
                    </a:lnB>
                    <a:solidFill>
                      <a:srgbClr val="595959"/>
                    </a:solidFill>
                  </a:tcPr>
                </a:tc>
              </a:tr>
              <a:tr h="144302">
                <a:tc>
                  <a:txBody>
                    <a:bodyPr/>
                    <a:lstStyle/>
                    <a:p>
                      <a:pPr algn="l" fontAlgn="ctr"/>
                      <a:r>
                        <a:rPr lang="en-US" sz="1400" b="0" i="0" u="none" strike="noStrike" dirty="0" smtClean="0">
                          <a:solidFill>
                            <a:srgbClr val="000000"/>
                          </a:solidFill>
                          <a:effectLst/>
                          <a:latin typeface="Calibri" panose="020F0502020204030204" pitchFamily="34" charset="0"/>
                        </a:rPr>
                        <a:t>Pending</a:t>
                      </a:r>
                      <a:endParaRPr lang="en-US" sz="1400" b="0" i="0" u="none" strike="noStrike" dirty="0">
                        <a:solidFill>
                          <a:srgbClr val="000000"/>
                        </a:solidFill>
                        <a:effectLst/>
                        <a:latin typeface="Calibri" panose="020F0502020204030204" pitchFamily="34" charset="0"/>
                      </a:endParaRPr>
                    </a:p>
                  </a:txBody>
                  <a:tcPr marL="4976" marR="4976" marT="4976" marB="0" anchor="ctr">
                    <a:lnL>
                      <a:noFill/>
                    </a:lnL>
                    <a:lnR>
                      <a:noFill/>
                    </a:lnR>
                    <a:lnT>
                      <a:noFill/>
                    </a:lnT>
                    <a:lnB>
                      <a:noFill/>
                    </a:lnB>
                  </a:tcPr>
                </a:tc>
                <a:tc>
                  <a:txBody>
                    <a:bodyPr/>
                    <a:lstStyle/>
                    <a:p>
                      <a:pPr algn="l" fontAlgn="ctr"/>
                      <a:r>
                        <a:rPr lang="en-US" sz="1400" b="0" i="0" u="none" strike="noStrike" dirty="0">
                          <a:solidFill>
                            <a:srgbClr val="000000"/>
                          </a:solidFill>
                          <a:effectLst/>
                          <a:latin typeface="Calibri" panose="020F0502020204030204" pitchFamily="34" charset="0"/>
                        </a:rPr>
                        <a:t>18-0434</a:t>
                      </a:r>
                    </a:p>
                  </a:txBody>
                  <a:tcPr marL="4976" marR="4976" marT="4976"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Scheduled multicast wakeup</a:t>
                      </a:r>
                    </a:p>
                  </a:txBody>
                  <a:tcPr marL="4976" marR="4976" marT="4976"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Lily Lyu</a:t>
                      </a:r>
                    </a:p>
                  </a:txBody>
                  <a:tcPr marL="4976" marR="4976" marT="4976"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Huawei</a:t>
                      </a:r>
                    </a:p>
                  </a:txBody>
                  <a:tcPr marL="4976" marR="4976" marT="4976" marB="0">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MAC</a:t>
                      </a:r>
                    </a:p>
                  </a:txBody>
                  <a:tcPr marL="4976" marR="4976" marT="4976" marB="0">
                    <a:lnL>
                      <a:noFill/>
                    </a:lnL>
                    <a:lnR>
                      <a:noFill/>
                    </a:lnR>
                    <a:lnT>
                      <a:noFill/>
                    </a:lnT>
                    <a:lnB>
                      <a:noFill/>
                    </a:lnB>
                  </a:tcPr>
                </a:tc>
                <a:tc>
                  <a:txBody>
                    <a:bodyPr/>
                    <a:lstStyle/>
                    <a:p>
                      <a:pPr algn="l" fontAlgn="t"/>
                      <a:r>
                        <a:rPr lang="en-US" sz="1400" b="0" i="0" u="none" strike="noStrike" dirty="0">
                          <a:solidFill>
                            <a:srgbClr val="000000"/>
                          </a:solidFill>
                          <a:effectLst/>
                          <a:latin typeface="Calibri" panose="020F0502020204030204" pitchFamily="34" charset="0"/>
                        </a:rPr>
                        <a:t>WUR Multicast operation</a:t>
                      </a:r>
                    </a:p>
                  </a:txBody>
                  <a:tcPr marL="4976" marR="4976" marT="4976" marB="0">
                    <a:lnL>
                      <a:noFill/>
                    </a:lnL>
                    <a:lnR>
                      <a:noFill/>
                    </a:lnR>
                    <a:lnT>
                      <a:noFill/>
                    </a:lnT>
                    <a:lnB>
                      <a:noFill/>
                    </a:lnB>
                  </a:tcPr>
                </a:tc>
              </a:tr>
            </a:tbl>
          </a:graphicData>
        </a:graphic>
      </p:graphicFrame>
    </p:spTree>
    <p:extLst>
      <p:ext uri="{BB962C8B-B14F-4D97-AF65-F5344CB8AC3E}">
        <p14:creationId xmlns:p14="http://schemas.microsoft.com/office/powerpoint/2010/main" val="20353494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dirty="0" smtClean="0"/>
              <a:t>Monday TGba </a:t>
            </a:r>
            <a:r>
              <a:rPr lang="en-US" altLang="en-US" i="1" dirty="0" smtClean="0"/>
              <a:t>Ad-hoc</a:t>
            </a:r>
            <a:r>
              <a:rPr lang="en-US" altLang="en-US" dirty="0" smtClean="0"/>
              <a:t> Meeting Agenda</a:t>
            </a:r>
          </a:p>
        </p:txBody>
      </p:sp>
      <p:sp>
        <p:nvSpPr>
          <p:cNvPr id="21507" name="Content Placeholder 6"/>
          <p:cNvSpPr>
            <a:spLocks noGrp="1"/>
          </p:cNvSpPr>
          <p:nvPr>
            <p:ph idx="1"/>
          </p:nvPr>
        </p:nvSpPr>
        <p:spPr>
          <a:xfrm>
            <a:off x="685800" y="1981200"/>
            <a:ext cx="8229600" cy="4114800"/>
          </a:xfrm>
        </p:spPr>
        <p:txBody>
          <a:bodyPr/>
          <a:lstStyle/>
          <a:p>
            <a:r>
              <a:rPr lang="en-US" altLang="en-US" sz="2000" dirty="0" smtClean="0"/>
              <a:t>Monday, AM1, 8:00-10:00 (2 hours) </a:t>
            </a:r>
          </a:p>
          <a:p>
            <a:pPr lvl="1"/>
            <a:r>
              <a:rPr lang="en-US" altLang="en-US" sz="1800" dirty="0" smtClean="0"/>
              <a:t>Call Ad-hoc meeting to order</a:t>
            </a:r>
          </a:p>
          <a:p>
            <a:pPr lvl="1"/>
            <a:r>
              <a:rPr lang="en-US" altLang="en-US" sz="1800" dirty="0" smtClean="0"/>
              <a:t>TGba introduction</a:t>
            </a:r>
          </a:p>
          <a:p>
            <a:pPr lvl="1"/>
            <a:r>
              <a:rPr lang="en-US" altLang="en-US" sz="1800" dirty="0" smtClean="0"/>
              <a:t>Call for submissions</a:t>
            </a:r>
          </a:p>
          <a:p>
            <a:pPr lvl="1"/>
            <a:r>
              <a:rPr lang="en-US" altLang="en-US" sz="1800" dirty="0" smtClean="0"/>
              <a:t>Set Ad-hoc meeting agenda</a:t>
            </a:r>
          </a:p>
          <a:p>
            <a:pPr lvl="1"/>
            <a:r>
              <a:rPr lang="en-US" altLang="en-US" sz="1800" dirty="0" smtClean="0"/>
              <a:t>IEEE 802 and 802.11 IPR Policy and procedure</a:t>
            </a:r>
          </a:p>
          <a:p>
            <a:pPr lvl="1"/>
            <a:r>
              <a:rPr lang="en-US" altLang="en-US" sz="1800" dirty="0" smtClean="0"/>
              <a:t>Participation in IEEE 802 Meetings </a:t>
            </a:r>
          </a:p>
          <a:p>
            <a:pPr lvl="1"/>
            <a:r>
              <a:rPr lang="en-US" altLang="en-US" sz="1800" dirty="0" smtClean="0"/>
              <a:t>Presentations</a:t>
            </a:r>
          </a:p>
          <a:p>
            <a:pPr lvl="1"/>
            <a:r>
              <a:rPr lang="en-US" altLang="en-US" sz="1800" dirty="0" smtClean="0"/>
              <a:t>Adjourn</a:t>
            </a:r>
          </a:p>
          <a:p>
            <a:pPr lvl="1"/>
            <a:endParaRPr lang="en-US" altLang="en-US" sz="1800" dirty="0" smtClean="0"/>
          </a:p>
          <a:p>
            <a:pPr lvl="1"/>
            <a:endParaRPr lang="en-US" altLang="en-US" sz="1800" dirty="0" smtClean="0"/>
          </a:p>
        </p:txBody>
      </p:sp>
      <p:sp>
        <p:nvSpPr>
          <p:cNvPr id="4" name="Date Placeholder 3"/>
          <p:cNvSpPr>
            <a:spLocks noGrp="1"/>
          </p:cNvSpPr>
          <p:nvPr>
            <p:ph type="dt" sz="quarter" idx="10"/>
          </p:nvPr>
        </p:nvSpPr>
        <p:spPr>
          <a:xfrm>
            <a:off x="696913" y="332601"/>
            <a:ext cx="1541128" cy="276999"/>
          </a:xfrm>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DB568DE-EC5A-4EFB-BEF1-598914011A8A}" type="slidenum">
              <a:rPr lang="en-US" altLang="en-US" sz="1200" b="0" smtClean="0"/>
              <a:pPr>
                <a:spcBef>
                  <a:spcPct val="0"/>
                </a:spcBef>
                <a:buFontTx/>
                <a:buNone/>
              </a:pPr>
              <a:t>23</a:t>
            </a:fld>
            <a:endParaRPr lang="en-US" altLang="en-US" sz="1200" b="0" smtClean="0"/>
          </a:p>
        </p:txBody>
      </p:sp>
    </p:spTree>
    <p:extLst>
      <p:ext uri="{BB962C8B-B14F-4D97-AF65-F5344CB8AC3E}">
        <p14:creationId xmlns:p14="http://schemas.microsoft.com/office/powerpoint/2010/main" val="40947808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800" y="685800"/>
            <a:ext cx="3962400" cy="533400"/>
          </a:xfrm>
        </p:spPr>
        <p:txBody>
          <a:bodyPr/>
          <a:lstStyle/>
          <a:p>
            <a:r>
              <a:rPr lang="en-US" altLang="en-US" dirty="0" smtClean="0"/>
              <a:t>Agenda</a:t>
            </a:r>
            <a:endParaRPr lang="en-US" altLang="en-US" dirty="0" smtClean="0"/>
          </a:p>
        </p:txBody>
      </p:sp>
      <p:sp>
        <p:nvSpPr>
          <p:cNvPr id="21507" name="Content Placeholder 6"/>
          <p:cNvSpPr>
            <a:spLocks noGrp="1"/>
          </p:cNvSpPr>
          <p:nvPr>
            <p:ph sz="half" idx="1"/>
          </p:nvPr>
        </p:nvSpPr>
        <p:spPr>
          <a:xfrm>
            <a:off x="152400" y="1524000"/>
            <a:ext cx="4722813" cy="4951413"/>
          </a:xfrm>
        </p:spPr>
        <p:txBody>
          <a:bodyPr/>
          <a:lstStyle/>
          <a:p>
            <a:r>
              <a:rPr lang="en-US" altLang="en-US" sz="1300" dirty="0" smtClean="0"/>
              <a:t>Monday: </a:t>
            </a:r>
            <a:r>
              <a:rPr lang="en-US" altLang="en-US" sz="1300" dirty="0" smtClean="0"/>
              <a:t>PM2</a:t>
            </a:r>
            <a:r>
              <a:rPr lang="en-US" altLang="en-US" sz="1300" dirty="0" smtClean="0"/>
              <a:t> </a:t>
            </a:r>
            <a:r>
              <a:rPr lang="en-US" altLang="en-US" sz="1300" dirty="0" smtClean="0"/>
              <a:t>(2 hours)</a:t>
            </a:r>
          </a:p>
          <a:p>
            <a:pPr lvl="1"/>
            <a:r>
              <a:rPr lang="en-US" altLang="en-US" sz="1300" dirty="0" smtClean="0"/>
              <a:t>Call meeting to order, TGba introduction</a:t>
            </a:r>
          </a:p>
          <a:p>
            <a:pPr lvl="1"/>
            <a:r>
              <a:rPr lang="en-US" altLang="en-US" sz="1300" dirty="0" smtClean="0"/>
              <a:t>Call for submissions</a:t>
            </a:r>
          </a:p>
          <a:p>
            <a:pPr lvl="1"/>
            <a:r>
              <a:rPr lang="en-US" altLang="en-US" sz="1300" dirty="0" smtClean="0"/>
              <a:t>Review agenda and approval</a:t>
            </a:r>
          </a:p>
          <a:p>
            <a:pPr lvl="1"/>
            <a:r>
              <a:rPr lang="en-US" altLang="en-US" sz="1300" dirty="0" smtClean="0"/>
              <a:t>IEEE 802 and 802.11 IPR Policy and procedure</a:t>
            </a:r>
          </a:p>
          <a:p>
            <a:pPr lvl="1"/>
            <a:r>
              <a:rPr lang="en-US" altLang="en-US" sz="1300" dirty="0" smtClean="0"/>
              <a:t>Participation in IEEE 802 Meetings </a:t>
            </a:r>
          </a:p>
          <a:p>
            <a:pPr lvl="1"/>
            <a:r>
              <a:rPr lang="en-US" altLang="en-US" sz="1300" dirty="0" smtClean="0"/>
              <a:t>Summary from January 2018 meeting</a:t>
            </a:r>
          </a:p>
          <a:p>
            <a:pPr lvl="1"/>
            <a:r>
              <a:rPr lang="en-US" altLang="en-US" sz="1300" dirty="0" smtClean="0"/>
              <a:t>Motion: January 2018 meeting (</a:t>
            </a:r>
            <a:r>
              <a:rPr lang="en-US" altLang="en-US" sz="1300" dirty="0"/>
              <a:t>doc: IEEE </a:t>
            </a:r>
            <a:r>
              <a:rPr lang="en-US" altLang="en-US" sz="1300" dirty="0" smtClean="0"/>
              <a:t>802.11-18/270r0) and teleconference minutes (doc: IEEE 802.11-18/322r2)</a:t>
            </a:r>
          </a:p>
          <a:p>
            <a:pPr lvl="1"/>
            <a:r>
              <a:rPr lang="en-US" altLang="en-US" sz="1300" dirty="0" err="1" smtClean="0"/>
              <a:t>TGba</a:t>
            </a:r>
            <a:r>
              <a:rPr lang="en-US" altLang="en-US" sz="1300" dirty="0" smtClean="0"/>
              <a:t> Spec Framework Document review and approval</a:t>
            </a:r>
          </a:p>
          <a:p>
            <a:pPr lvl="1"/>
            <a:r>
              <a:rPr lang="en-US" altLang="en-US" sz="1300" dirty="0" err="1" smtClean="0"/>
              <a:t>TGba</a:t>
            </a:r>
            <a:r>
              <a:rPr lang="en-US" altLang="en-US" sz="1300" dirty="0" smtClean="0"/>
              <a:t> D0.1 review and approval</a:t>
            </a:r>
          </a:p>
          <a:p>
            <a:pPr lvl="1"/>
            <a:r>
              <a:rPr lang="en-US" altLang="en-US" sz="1300" dirty="0" smtClean="0"/>
              <a:t>Presentations, Recess</a:t>
            </a:r>
          </a:p>
          <a:p>
            <a:r>
              <a:rPr lang="en-US" altLang="en-US" sz="1300" dirty="0" smtClean="0"/>
              <a:t>Monday: </a:t>
            </a:r>
            <a:r>
              <a:rPr lang="en-US" altLang="en-US" sz="1300" dirty="0" smtClean="0"/>
              <a:t>EVE (2 </a:t>
            </a:r>
            <a:r>
              <a:rPr lang="en-US" altLang="en-US" sz="1300" dirty="0" smtClean="0"/>
              <a:t>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Presentations, Recess</a:t>
            </a:r>
          </a:p>
          <a:p>
            <a:r>
              <a:rPr lang="en-US" altLang="en-US" sz="1300" dirty="0" smtClean="0"/>
              <a:t>Tuesday: PM1 (2 </a:t>
            </a:r>
            <a:r>
              <a:rPr lang="en-US" altLang="en-US" sz="1300" dirty="0"/>
              <a:t>hours)</a:t>
            </a:r>
          </a:p>
          <a:p>
            <a:pPr lvl="1"/>
            <a:r>
              <a:rPr lang="en-US" altLang="en-US" sz="1300" dirty="0"/>
              <a:t>Call meeting to order</a:t>
            </a:r>
          </a:p>
          <a:p>
            <a:pPr lvl="1"/>
            <a:r>
              <a:rPr lang="en-US" altLang="en-US" sz="1300" dirty="0"/>
              <a:t>IEEE 802 and 802.11 IPR Policy and procedure</a:t>
            </a:r>
          </a:p>
          <a:p>
            <a:pPr lvl="1"/>
            <a:r>
              <a:rPr lang="en-US" altLang="en-US" sz="1300" dirty="0"/>
              <a:t>Presentations, Recess</a:t>
            </a:r>
          </a:p>
          <a:p>
            <a:endParaRPr lang="en-US" altLang="en-US" sz="1300" dirty="0" smtClean="0"/>
          </a:p>
          <a:p>
            <a:pPr lvl="1"/>
            <a:endParaRPr lang="en-US" altLang="en-US" sz="1300" dirty="0" smtClean="0"/>
          </a:p>
        </p:txBody>
      </p:sp>
      <p:sp>
        <p:nvSpPr>
          <p:cNvPr id="21508" name="Content Placeholder 7"/>
          <p:cNvSpPr>
            <a:spLocks noGrp="1"/>
          </p:cNvSpPr>
          <p:nvPr>
            <p:ph sz="half" idx="2"/>
          </p:nvPr>
        </p:nvSpPr>
        <p:spPr>
          <a:xfrm>
            <a:off x="4868863" y="914400"/>
            <a:ext cx="4268787" cy="5561013"/>
          </a:xfrm>
        </p:spPr>
        <p:txBody>
          <a:bodyPr/>
          <a:lstStyle/>
          <a:p>
            <a:r>
              <a:rPr lang="en-US" altLang="en-US" sz="1300" dirty="0" smtClean="0"/>
              <a:t>Wednesday: PM1, PM2 (4 </a:t>
            </a:r>
            <a:r>
              <a:rPr lang="en-US" altLang="en-US" sz="1300" dirty="0"/>
              <a:t>hours</a:t>
            </a:r>
            <a:r>
              <a:rPr lang="en-US" altLang="en-US" sz="1300" dirty="0" smtClean="0"/>
              <a:t>)</a:t>
            </a:r>
          </a:p>
          <a:p>
            <a:pPr lvl="1"/>
            <a:r>
              <a:rPr lang="en-US" altLang="en-US" sz="1300" dirty="0">
                <a:solidFill>
                  <a:srgbClr val="000000"/>
                </a:solidFill>
              </a:rPr>
              <a:t>Call meeting to order</a:t>
            </a:r>
          </a:p>
          <a:p>
            <a:pPr lvl="1"/>
            <a:r>
              <a:rPr lang="en-US" altLang="en-US" sz="1300" dirty="0">
                <a:solidFill>
                  <a:srgbClr val="000000"/>
                </a:solidFill>
              </a:rPr>
              <a:t>IEEE 802 and 802.11 IPR Policy and procedure</a:t>
            </a:r>
          </a:p>
          <a:p>
            <a:pPr lvl="1"/>
            <a:r>
              <a:rPr lang="en-US" altLang="en-US" sz="1300" dirty="0">
                <a:solidFill>
                  <a:srgbClr val="000000"/>
                </a:solidFill>
              </a:rPr>
              <a:t>Presentations, </a:t>
            </a:r>
            <a:r>
              <a:rPr lang="en-US" altLang="en-US" sz="1300" dirty="0" smtClean="0">
                <a:solidFill>
                  <a:srgbClr val="000000"/>
                </a:solidFill>
              </a:rPr>
              <a:t>Recess</a:t>
            </a:r>
            <a:endParaRPr lang="en-US" altLang="en-US" sz="1300" dirty="0" smtClean="0"/>
          </a:p>
          <a:p>
            <a:r>
              <a:rPr lang="en-US" altLang="en-US" sz="1300" dirty="0" smtClean="0"/>
              <a:t>Thursday: AM2 </a:t>
            </a:r>
            <a:r>
              <a:rPr lang="en-US" altLang="en-US" sz="1300" dirty="0"/>
              <a:t>(2 hours</a:t>
            </a:r>
            <a:r>
              <a:rPr lang="en-US" altLang="en-US" sz="1300" dirty="0" smtClean="0"/>
              <a:t>)</a:t>
            </a:r>
            <a:endParaRPr lang="en-US" altLang="en-US" sz="1300" dirty="0"/>
          </a:p>
          <a:p>
            <a:pPr lvl="1"/>
            <a:r>
              <a:rPr lang="en-US" altLang="en-US" sz="1300" dirty="0"/>
              <a:t>Call meeting to order</a:t>
            </a:r>
          </a:p>
          <a:p>
            <a:pPr lvl="1"/>
            <a:r>
              <a:rPr lang="en-US" altLang="en-US" sz="1300" dirty="0"/>
              <a:t>IEEE 802 and 802.11 IPR Policy and </a:t>
            </a:r>
            <a:r>
              <a:rPr lang="en-US" altLang="en-US" sz="1300" dirty="0" smtClean="0"/>
              <a:t>procedure</a:t>
            </a:r>
          </a:p>
          <a:p>
            <a:pPr lvl="1"/>
            <a:r>
              <a:rPr lang="en-US" altLang="en-US" sz="1300" dirty="0" smtClean="0"/>
              <a:t>Motions</a:t>
            </a:r>
          </a:p>
          <a:p>
            <a:pPr lvl="1"/>
            <a:r>
              <a:rPr lang="en-US" altLang="en-US" sz="1300" dirty="0" smtClean="0"/>
              <a:t>Presentations, Recess</a:t>
            </a:r>
          </a:p>
          <a:p>
            <a:r>
              <a:rPr lang="en-US" altLang="en-US" sz="1300" dirty="0" smtClean="0"/>
              <a:t>Thursday: PM1 (2 </a:t>
            </a:r>
            <a:r>
              <a:rPr lang="en-US" altLang="en-US" sz="1300" dirty="0"/>
              <a:t>hours)</a:t>
            </a:r>
          </a:p>
          <a:p>
            <a:pPr lvl="1"/>
            <a:r>
              <a:rPr lang="en-US" altLang="en-US" sz="1300" dirty="0">
                <a:solidFill>
                  <a:srgbClr val="000000"/>
                </a:solidFill>
              </a:rPr>
              <a:t>Call meeting to order</a:t>
            </a:r>
          </a:p>
          <a:p>
            <a:pPr lvl="1"/>
            <a:r>
              <a:rPr lang="en-US" altLang="en-US" sz="1300" dirty="0">
                <a:solidFill>
                  <a:srgbClr val="000000"/>
                </a:solidFill>
              </a:rPr>
              <a:t>IEEE 802 and 802.11 IPR Policy and procedure</a:t>
            </a:r>
          </a:p>
          <a:p>
            <a:pPr lvl="1"/>
            <a:r>
              <a:rPr lang="en-US" altLang="en-US" sz="1300" dirty="0">
                <a:solidFill>
                  <a:srgbClr val="000000"/>
                </a:solidFill>
              </a:rPr>
              <a:t>Presentations, Recess</a:t>
            </a:r>
            <a:endParaRPr lang="en-US" altLang="en-US" sz="1300" dirty="0" smtClean="0"/>
          </a:p>
          <a:p>
            <a:r>
              <a:rPr lang="en-US" altLang="en-US" sz="1300" dirty="0" smtClean="0"/>
              <a:t>Thursday: PM2 (2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TG timeline discussion</a:t>
            </a:r>
          </a:p>
          <a:p>
            <a:pPr lvl="1"/>
            <a:r>
              <a:rPr lang="en-US" altLang="en-US" sz="1300" dirty="0" smtClean="0"/>
              <a:t>Goal for May 2018 F2F meeting</a:t>
            </a:r>
          </a:p>
          <a:p>
            <a:pPr lvl="1"/>
            <a:r>
              <a:rPr lang="en-US" altLang="en-US" sz="1300" dirty="0" smtClean="0"/>
              <a:t>Teleconference call </a:t>
            </a:r>
            <a:r>
              <a:rPr lang="en-US" altLang="en-US" sz="1300" dirty="0" smtClean="0"/>
              <a:t>schedule</a:t>
            </a:r>
          </a:p>
          <a:p>
            <a:pPr lvl="1"/>
            <a:r>
              <a:rPr lang="en-US" altLang="en-US" sz="1300" dirty="0" smtClean="0"/>
              <a:t>Motion assignments for </a:t>
            </a:r>
            <a:r>
              <a:rPr lang="en-US" altLang="en-US" sz="1300" dirty="0" err="1" smtClean="0"/>
              <a:t>TGba</a:t>
            </a:r>
            <a:r>
              <a:rPr lang="en-US" altLang="en-US" sz="1300" dirty="0" smtClean="0"/>
              <a:t> D0.2</a:t>
            </a:r>
          </a:p>
          <a:p>
            <a:pPr lvl="1"/>
            <a:r>
              <a:rPr lang="en-US" altLang="en-US" sz="1300" dirty="0" smtClean="0"/>
              <a:t>List of TBDs in D0.1</a:t>
            </a:r>
            <a:endParaRPr lang="en-US" altLang="en-US" sz="1300" dirty="0" smtClean="0"/>
          </a:p>
          <a:p>
            <a:pPr lvl="1"/>
            <a:r>
              <a:rPr lang="en-US" altLang="en-US" sz="1300" dirty="0" smtClean="0"/>
              <a:t>Presentations</a:t>
            </a:r>
          </a:p>
          <a:p>
            <a:pPr lvl="1"/>
            <a:r>
              <a:rPr lang="en-US" altLang="en-US" sz="1300" dirty="0" smtClean="0"/>
              <a:t>Adjourn</a:t>
            </a:r>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24</a:t>
            </a:fld>
            <a:endParaRPr lang="en-US" altLang="en-US" sz="1200" b="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685800" y="685800"/>
            <a:ext cx="7772400" cy="533400"/>
          </a:xfrm>
        </p:spPr>
        <p:txBody>
          <a:bodyPr lIns="90487" tIns="44450" rIns="90487" bIns="44450"/>
          <a:lstStyle/>
          <a:p>
            <a:r>
              <a:rPr lang="en-US" altLang="en-US" sz="3200" u="sng" dirty="0" smtClean="0">
                <a:solidFill>
                  <a:schemeClr val="tx1"/>
                </a:solidFill>
                <a:latin typeface="Calibri" panose="020F0502020204030204" pitchFamily="34" charset="0"/>
                <a:cs typeface="Calibri" panose="020F0502020204030204" pitchFamily="34" charset="0"/>
              </a:rPr>
              <a:t>Instructions for the WG Chair</a:t>
            </a:r>
            <a:endParaRPr lang="en-US" altLang="en-US" sz="3200" u="sng" dirty="0" smtClean="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0" y="1219200"/>
            <a:ext cx="9144000" cy="4876800"/>
          </a:xfrm>
        </p:spPr>
        <p:txBody>
          <a:bodyPr lIns="90487" tIns="44450" rIns="90487" bIns="44450"/>
          <a:lstStyle/>
          <a:p>
            <a:pPr marL="182880">
              <a:lnSpc>
                <a:spcPct val="80000"/>
              </a:lnSpc>
              <a:spcAft>
                <a:spcPct val="30000"/>
              </a:spcAft>
              <a:buFont typeface="Monotype Sorts" pitchFamily="2" charset="2"/>
              <a:buNone/>
            </a:pPr>
            <a:r>
              <a:rPr lang="en-US" altLang="en-US" sz="1800" b="1" dirty="0" smtClean="0"/>
              <a:t>	</a:t>
            </a:r>
            <a:r>
              <a:rPr lang="en-US" altLang="en-US" sz="2000" b="1"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Advise the WG attendees that:</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smtClean="0">
                <a:solidFill>
                  <a:schemeClr val="tx1"/>
                </a:solidFill>
                <a:latin typeface="Calibri" panose="020F0502020204030204" pitchFamily="34" charset="0"/>
                <a:cs typeface="Calibri" panose="020F0502020204030204" pitchFamily="34" charset="0"/>
              </a:rPr>
              <a:t>IEEE-SA Standards Board Bylaws</a:t>
            </a:r>
            <a:r>
              <a:rPr lang="en-US" altLang="en-US" sz="140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tx1"/>
                </a:solidFill>
                <a:latin typeface="Calibri" panose="020F0502020204030204" pitchFamily="34" charset="0"/>
                <a:cs typeface="Calibri" panose="020F0502020204030204" pitchFamily="34" charset="0"/>
              </a:rPr>
            </a:br>
            <a:endParaRPr lang="en-US" altLang="en-US" sz="160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smtClean="0">
                <a:solidFill>
                  <a:schemeClr val="tx1"/>
                </a:solidFill>
                <a:latin typeface="Calibri" panose="020F0502020204030204" pitchFamily="34" charset="0"/>
                <a:cs typeface="Calibri" panose="020F0502020204030204" pitchFamily="34" charset="0"/>
              </a:rPr>
              <a:t>	Note: </a:t>
            </a:r>
            <a:r>
              <a:rPr lang="en-US" altLang="en-US" sz="1400" b="1" dirty="0" smtClean="0">
                <a:solidFill>
                  <a:schemeClr val="tx1"/>
                </a:solidFill>
                <a:latin typeface="Calibri" panose="020F0502020204030204" pitchFamily="34" charset="0"/>
                <a:cs typeface="Calibri" panose="020F0502020204030204" pitchFamily="34" charset="0"/>
              </a:rPr>
              <a:t>WG</a:t>
            </a:r>
            <a:r>
              <a:rPr lang="en-US" altLang="en-US" sz="140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smtClean="0">
              <a:ea typeface="+mn-ea"/>
              <a:cs typeface="Arial" panose="020B0604020202020204"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smtClean="0">
              <a:ea typeface="+mn-ea"/>
              <a:cs typeface="Arial" panose="020B0604020202020204"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25</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dirty="0" smtClean="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205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(Samsung)</a:t>
            </a:r>
            <a:endParaRPr lang="en-US"/>
          </a:p>
        </p:txBody>
      </p:sp>
      <p:sp>
        <p:nvSpPr>
          <p:cNvPr id="3" name="Slide Number Placeholder 2"/>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26</a:t>
            </a:fld>
            <a:endParaRPr lang="en-US" altLang="en-US"/>
          </a:p>
        </p:txBody>
      </p:sp>
      <p:sp>
        <p:nvSpPr>
          <p:cNvPr id="4" name="Date Placeholder 3"/>
          <p:cNvSpPr>
            <a:spLocks noGrp="1"/>
          </p:cNvSpPr>
          <p:nvPr>
            <p:ph type="dt" sz="half" idx="10"/>
          </p:nvPr>
        </p:nvSpPr>
        <p:spPr/>
        <p:txBody>
          <a:bodyPr/>
          <a:lstStyle/>
          <a:p>
            <a:pPr>
              <a:defRPr/>
            </a:pPr>
            <a:r>
              <a:rPr lang="en-US" smtClean="0"/>
              <a:t>March 2018</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z="3200" u="sng" smtClean="0">
                <a:solidFill>
                  <a:schemeClr val="tx1"/>
                </a:solidFill>
                <a:latin typeface="Calibri" panose="020F0502020204030204" pitchFamily="34" charset="0"/>
                <a:cs typeface="Calibri" panose="020F0502020204030204" pitchFamily="34" charset="0"/>
              </a:rPr>
              <a:t>Ways to inform IEEE</a:t>
            </a:r>
            <a:endParaRPr lang="en-US" altLang="en-US" sz="3200" u="sng" smtClean="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#2</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March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27</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685800" y="685800"/>
            <a:ext cx="7772400" cy="680179"/>
          </a:xfrm>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Other guidelines for IEEE WG meetings</a:t>
            </a:r>
            <a:endParaRPr lang="en-US" altLang="en-US" sz="3200" dirty="0" smtClean="0"/>
          </a:p>
        </p:txBody>
      </p:sp>
      <p:sp>
        <p:nvSpPr>
          <p:cNvPr id="10243" name="Rectangle 1027"/>
          <p:cNvSpPr>
            <a:spLocks noGrp="1" noChangeArrowheads="1"/>
          </p:cNvSpPr>
          <p:nvPr>
            <p:ph idx="1"/>
          </p:nvPr>
        </p:nvSpPr>
        <p:spPr>
          <a:xfrm>
            <a:off x="685800" y="1365980"/>
            <a:ext cx="7772400" cy="46482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March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28</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685800"/>
            <a:ext cx="7772400" cy="457200"/>
          </a:xfrm>
        </p:spPr>
        <p:txBody>
          <a:bodyPr/>
          <a:lstStyle/>
          <a:p>
            <a:r>
              <a:rPr lang="en-GB" altLang="en-US" sz="3200" u="sng" dirty="0" smtClean="0">
                <a:solidFill>
                  <a:schemeClr val="tx1"/>
                </a:solidFill>
                <a:latin typeface="Calibri" panose="020F0502020204030204" pitchFamily="34" charset="0"/>
                <a:cs typeface="Calibri" panose="020F0502020204030204" pitchFamily="34" charset="0"/>
              </a:rPr>
              <a:t>Patent-related information</a:t>
            </a:r>
            <a:endParaRPr lang="en-US" altLang="en-US" sz="3200" u="sng" dirty="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smtClean="0">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304800" y="1143000"/>
            <a:ext cx="8229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smtClean="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smtClean="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2000" b="1" i="1" dirty="0" smtClean="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smtClean="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smtClean="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5715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#4</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March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29</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March 2018 session</a:t>
            </a:r>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March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30</a:t>
            </a:fld>
            <a:endParaRPr lang="en-US" altLang="en-US" sz="1200" b="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31</a:t>
            </a:fld>
            <a:endParaRPr lang="en-US" altLang="en-US" sz="1200" b="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32</a:t>
            </a:fld>
            <a:endParaRPr lang="en-US" altLang="en-US" sz="1200" b="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smtClean="0"/>
              <a:t>IEEE 802 Policies &amp; Procedures </a:t>
            </a:r>
          </a:p>
          <a:p>
            <a:pPr lvl="1"/>
            <a:r>
              <a:rPr lang="en-US" altLang="en-US" sz="1600" smtClean="0"/>
              <a:t>(link to AudCom, approved by IEEE-SA Standards Board June 2014) </a:t>
            </a:r>
          </a:p>
          <a:p>
            <a:pPr lvl="1"/>
            <a:r>
              <a:rPr lang="en-US" altLang="en-US" sz="1600" smtClean="0">
                <a:hlinkClick r:id="rId2"/>
              </a:rPr>
              <a:t>http://standards.ieee.org/board/aud/LMSC.pdf</a:t>
            </a:r>
            <a:endParaRPr lang="en-US" altLang="en-US" sz="1600" smtClean="0"/>
          </a:p>
          <a:p>
            <a:r>
              <a:rPr lang="en-US" altLang="en-US" sz="1800" smtClean="0"/>
              <a:t>IEEE 802 Operations Manual (13 Nov 2015)</a:t>
            </a:r>
          </a:p>
          <a:p>
            <a:pPr lvl="1"/>
            <a:r>
              <a:rPr lang="en-US" altLang="en-US" sz="1600" smtClean="0">
                <a:hlinkClick r:id="rId3"/>
              </a:rPr>
              <a:t>http://www.ieee802.org/PNP/approved/IEEE_802_OM_v18.pdf</a:t>
            </a:r>
            <a:endParaRPr lang="en-US" altLang="en-US" sz="1600" smtClean="0"/>
          </a:p>
          <a:p>
            <a:r>
              <a:rPr lang="en-US" altLang="en-US" sz="1800" smtClean="0"/>
              <a:t>IEEE 802 Working Group Policies &amp;Procedures (13 Nov 2015) </a:t>
            </a:r>
          </a:p>
          <a:p>
            <a:pPr lvl="1"/>
            <a:r>
              <a:rPr lang="en-US" altLang="en-US" sz="1600" smtClean="0">
                <a:hlinkClick r:id="rId4"/>
              </a:rPr>
              <a:t>http://www.ieee802.org/PNP/approved/IEEE_802_WG_PandP_v18.1.pdf</a:t>
            </a:r>
            <a:r>
              <a:rPr lang="en-US" altLang="en-US" sz="1600" smtClean="0"/>
              <a:t> (editor update)</a:t>
            </a:r>
          </a:p>
          <a:p>
            <a:r>
              <a:rPr lang="en-US" altLang="en-US" sz="1800" smtClean="0"/>
              <a:t>IEEE 802 LMSC Chair's Guidelines (18 Mar 2016)</a:t>
            </a:r>
            <a:endParaRPr lang="en-US" altLang="en-US" sz="1800" smtClean="0">
              <a:hlinkClick r:id="rId5"/>
            </a:endParaRPr>
          </a:p>
          <a:p>
            <a:pPr lvl="1"/>
            <a:r>
              <a:rPr lang="en-US" altLang="en-US" sz="1600" smtClean="0">
                <a:hlinkClick r:id="rId6"/>
              </a:rPr>
              <a:t>http://www.ieee802.org/PNP/approved/IEEE_802_Chairs_guidelines_v23.pdf</a:t>
            </a:r>
          </a:p>
          <a:p>
            <a:r>
              <a:rPr lang="en-US" altLang="en-US" sz="1800" smtClean="0"/>
              <a:t>IEEE 802.11 WG OM: (13 Nov 2015)</a:t>
            </a:r>
          </a:p>
          <a:p>
            <a:pPr lvl="1"/>
            <a:r>
              <a:rPr lang="en-US" altLang="en-US" sz="1600" smtClean="0">
                <a:hlinkClick r:id="rId7"/>
              </a:rPr>
              <a:t>https://mentor.ieee.org/802.11/dcn/14/11-14-0629-14-0000-802-11-operations-manual.docx</a:t>
            </a:r>
            <a:r>
              <a:rPr lang="en-US" altLang="en-US" sz="1600" smtClean="0"/>
              <a:t>   </a:t>
            </a:r>
          </a:p>
          <a:p>
            <a:r>
              <a:rPr lang="en-US" altLang="en-US" sz="1800" smtClean="0"/>
              <a:t>Policies and Procedures hierarchy</a:t>
            </a:r>
          </a:p>
          <a:p>
            <a:pPr lvl="1"/>
            <a:r>
              <a:rPr lang="en-US" altLang="en-US" sz="1600" smtClean="0">
                <a:hlinkClick r:id="rId8"/>
              </a:rPr>
              <a:t>http://www.ieee802.org/11/Rules/rules.shtml</a:t>
            </a:r>
            <a:endParaRPr lang="en-US" altLang="en-US" sz="1600" smtClean="0"/>
          </a:p>
          <a:p>
            <a:pPr lvl="1"/>
            <a:r>
              <a:rPr lang="en-US" altLang="en-US" sz="1600" smtClean="0"/>
              <a:t>IEEE 802 Procedural document website: </a:t>
            </a:r>
            <a:r>
              <a:rPr lang="en-US" altLang="en-US" sz="1600" smtClean="0">
                <a:hlinkClick r:id="rId9"/>
              </a:rPr>
              <a:t>http://www.ieee802.org/devdocs.shtml</a:t>
            </a:r>
            <a:r>
              <a:rPr lang="en-US" altLang="en-US" sz="1600" smtClean="0"/>
              <a:t>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33</a:t>
            </a:fld>
            <a:endParaRPr lang="en-US" altLang="en-US" sz="1200" b="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January 2018 Meeting and Teleconference Calls</a:t>
            </a:r>
          </a:p>
        </p:txBody>
      </p:sp>
      <p:sp>
        <p:nvSpPr>
          <p:cNvPr id="31747" name="Content Placeholder 2"/>
          <p:cNvSpPr>
            <a:spLocks noGrp="1"/>
          </p:cNvSpPr>
          <p:nvPr>
            <p:ph idx="1"/>
          </p:nvPr>
        </p:nvSpPr>
        <p:spPr>
          <a:xfrm>
            <a:off x="685800" y="1981200"/>
            <a:ext cx="8153400" cy="4494213"/>
          </a:xfrm>
        </p:spPr>
        <p:txBody>
          <a:bodyPr/>
          <a:lstStyle/>
          <a:p>
            <a:r>
              <a:rPr lang="en-US" altLang="en-US" sz="2200" dirty="0"/>
              <a:t>Approved </a:t>
            </a:r>
            <a:r>
              <a:rPr lang="en-US" altLang="en-US" sz="2200" dirty="0" err="1"/>
              <a:t>TGba</a:t>
            </a:r>
            <a:r>
              <a:rPr lang="en-US" altLang="en-US" sz="2200" dirty="0"/>
              <a:t> Spec Framework Document (SFD) </a:t>
            </a:r>
          </a:p>
          <a:p>
            <a:pPr lvl="1"/>
            <a:r>
              <a:rPr lang="en-US" altLang="en-US" sz="2200" dirty="0"/>
              <a:t>IEEE 802.11-17/575r8</a:t>
            </a:r>
          </a:p>
          <a:p>
            <a:r>
              <a:rPr lang="en-US" altLang="en-US" sz="2200" dirty="0"/>
              <a:t>Approved PHY/MAC spec text documents to create </a:t>
            </a:r>
            <a:r>
              <a:rPr lang="en-US" altLang="en-US" sz="2200" dirty="0" err="1"/>
              <a:t>TGba</a:t>
            </a:r>
            <a:r>
              <a:rPr lang="en-US" altLang="en-US" sz="2200" dirty="0"/>
              <a:t> D0.1</a:t>
            </a:r>
            <a:endParaRPr lang="en-US" altLang="en-US" dirty="0"/>
          </a:p>
          <a:p>
            <a:r>
              <a:rPr lang="en-US" altLang="en-US" sz="2200" dirty="0"/>
              <a:t>Reviewed technical presentations</a:t>
            </a:r>
          </a:p>
          <a:p>
            <a:r>
              <a:rPr lang="en-US" altLang="en-US" sz="2200" dirty="0"/>
              <a:t>Reviewed the TG timeline</a:t>
            </a:r>
          </a:p>
          <a:p>
            <a:r>
              <a:rPr lang="en-US" altLang="en-US" sz="2200" dirty="0"/>
              <a:t>Set goals for the March 2018 meeting</a:t>
            </a:r>
          </a:p>
          <a:p>
            <a:r>
              <a:rPr lang="en-US" altLang="en-US" sz="2200" dirty="0"/>
              <a:t>Agenda: see doc.: IEEE 802.11-17/1862r8</a:t>
            </a:r>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34</a:t>
            </a:fld>
            <a:endParaRPr lang="en-US" altLang="en-US" sz="1200" b="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January 2018 meeting [doc: IEEE 802.11-18/270r0] and teleconference calls [doc: IEEE 802.11-18/322r2]</a:t>
            </a:r>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35</a:t>
            </a:fld>
            <a:endParaRPr lang="en-US" altLang="en-US" sz="1200" b="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smtClean="0"/>
              <a:t>TGba Documents Review and Approval</a:t>
            </a:r>
          </a:p>
        </p:txBody>
      </p:sp>
      <p:sp>
        <p:nvSpPr>
          <p:cNvPr id="39939" name="Content Placeholder 2"/>
          <p:cNvSpPr>
            <a:spLocks noGrp="1"/>
          </p:cNvSpPr>
          <p:nvPr>
            <p:ph idx="1"/>
          </p:nvPr>
        </p:nvSpPr>
        <p:spPr/>
        <p:txBody>
          <a:bodyPr/>
          <a:lstStyle/>
          <a:p>
            <a:r>
              <a:rPr lang="en-US" altLang="en-US" dirty="0" smtClean="0"/>
              <a:t>TGba Spec Framework Document (Po-Kai Huang)</a:t>
            </a:r>
          </a:p>
          <a:p>
            <a:r>
              <a:rPr lang="en-US" altLang="en-US" dirty="0" err="1" smtClean="0"/>
              <a:t>TGba</a:t>
            </a:r>
            <a:r>
              <a:rPr lang="en-US" altLang="en-US" dirty="0" smtClean="0"/>
              <a:t> D0.1 (Po-Kai Huang) </a:t>
            </a:r>
          </a:p>
          <a:p>
            <a:endParaRPr lang="en-US" altLang="en-US" dirty="0" smtClean="0"/>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99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24ECCC3-D7AD-4801-A458-20E01E3620CB}" type="slidenum">
              <a:rPr lang="en-US" altLang="en-US" sz="1200" b="0" smtClean="0"/>
              <a:pPr>
                <a:spcBef>
                  <a:spcPct val="0"/>
                </a:spcBef>
                <a:buFontTx/>
                <a:buNone/>
              </a:pPr>
              <a:t>36</a:t>
            </a:fld>
            <a:endParaRPr lang="en-US" altLang="en-US" sz="1200" b="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Presentations</a:t>
            </a:r>
          </a:p>
        </p:txBody>
      </p:sp>
      <p:sp>
        <p:nvSpPr>
          <p:cNvPr id="40963" name="Content Placeholder 1"/>
          <p:cNvSpPr>
            <a:spLocks noGrp="1"/>
          </p:cNvSpPr>
          <p:nvPr>
            <p:ph idx="1"/>
          </p:nvPr>
        </p:nvSpPr>
        <p:spPr/>
        <p:txBody>
          <a:bodyPr/>
          <a:lstStyle/>
          <a:p>
            <a:endParaRPr lang="en-US" altLang="en-US" dirty="0" smtClean="0"/>
          </a:p>
        </p:txBody>
      </p:sp>
      <p:sp>
        <p:nvSpPr>
          <p:cNvPr id="3" name="Date Placeholder 2"/>
          <p:cNvSpPr>
            <a:spLocks noGrp="1"/>
          </p:cNvSpPr>
          <p:nvPr>
            <p:ph type="dt" sz="quarter" idx="10"/>
          </p:nvPr>
        </p:nvSpPr>
        <p:spPr/>
        <p:txBody>
          <a:bodyPr/>
          <a:lstStyle/>
          <a:p>
            <a:pPr>
              <a:defRPr/>
            </a:pPr>
            <a:r>
              <a:rPr lang="en-US" smtClean="0"/>
              <a:t>March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4096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20FE141-CD17-49BF-B1E6-C5C58C81D9FB}" type="slidenum">
              <a:rPr lang="en-US" altLang="en-US" sz="1200" b="0" smtClean="0"/>
              <a:pPr>
                <a:spcBef>
                  <a:spcPct val="0"/>
                </a:spcBef>
                <a:buFontTx/>
                <a:buNone/>
              </a:pPr>
              <a:t>37</a:t>
            </a:fld>
            <a:endParaRPr lang="en-US" altLang="en-US" sz="1200" b="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Motions (Thursday AM2)</a:t>
            </a:r>
            <a:endParaRPr lang="en-US" altLang="en-US" dirty="0" smtClean="0"/>
          </a:p>
        </p:txBody>
      </p:sp>
      <p:sp>
        <p:nvSpPr>
          <p:cNvPr id="2" name="Content Placeholder 1"/>
          <p:cNvSpPr>
            <a:spLocks noGrp="1"/>
          </p:cNvSpPr>
          <p:nvPr>
            <p:ph sz="half" idx="1"/>
          </p:nvPr>
        </p:nvSpPr>
        <p:spPr>
          <a:xfrm>
            <a:off x="685800" y="1752600"/>
            <a:ext cx="2819400" cy="4343400"/>
          </a:xfrm>
        </p:spPr>
        <p:txBody>
          <a:bodyPr/>
          <a:lstStyle/>
          <a:p>
            <a:pPr>
              <a:buFont typeface="Arial" panose="020B0604020202020204" pitchFamily="34" charset="0"/>
              <a:buChar char="•"/>
            </a:pPr>
            <a:r>
              <a:rPr lang="en-US" sz="1800" dirty="0" smtClean="0"/>
              <a:t>PHY</a:t>
            </a:r>
            <a:r>
              <a:rPr lang="en-US" sz="1800" b="0" dirty="0"/>
              <a:t>:</a:t>
            </a:r>
          </a:p>
          <a:p>
            <a:pPr>
              <a:buFont typeface="+mj-lt"/>
              <a:buAutoNum type="arabicPeriod"/>
            </a:pPr>
            <a:r>
              <a:rPr lang="en-US" sz="1800" b="0" dirty="0">
                <a:solidFill>
                  <a:srgbClr val="00B050"/>
                </a:solidFill>
              </a:rPr>
              <a:t>18/416r0 – Steve</a:t>
            </a:r>
          </a:p>
          <a:p>
            <a:pPr>
              <a:buFont typeface="+mj-lt"/>
              <a:buAutoNum type="arabicPeriod"/>
            </a:pPr>
            <a:r>
              <a:rPr lang="en-US" sz="1800" b="0" dirty="0">
                <a:solidFill>
                  <a:srgbClr val="00B050"/>
                </a:solidFill>
              </a:rPr>
              <a:t>18/145r3 </a:t>
            </a:r>
            <a:r>
              <a:rPr lang="en-US" sz="1800" b="0" dirty="0" smtClean="0">
                <a:solidFill>
                  <a:srgbClr val="00B050"/>
                </a:solidFill>
              </a:rPr>
              <a:t>– Leif</a:t>
            </a:r>
          </a:p>
          <a:p>
            <a:pPr>
              <a:buFont typeface="+mj-lt"/>
              <a:buAutoNum type="arabicPeriod"/>
            </a:pPr>
            <a:r>
              <a:rPr lang="en-US" sz="1800" b="0" dirty="0">
                <a:solidFill>
                  <a:srgbClr val="00B050"/>
                </a:solidFill>
              </a:rPr>
              <a:t>18/435r1 – </a:t>
            </a:r>
            <a:r>
              <a:rPr lang="en-US" sz="1800" b="0" dirty="0" err="1" smtClean="0">
                <a:solidFill>
                  <a:srgbClr val="00B050"/>
                </a:solidFill>
              </a:rPr>
              <a:t>Jia</a:t>
            </a:r>
            <a:r>
              <a:rPr lang="en-US" sz="1800" b="0" dirty="0" smtClean="0">
                <a:solidFill>
                  <a:srgbClr val="00B050"/>
                </a:solidFill>
              </a:rPr>
              <a:t> </a:t>
            </a:r>
            <a:r>
              <a:rPr lang="en-US" sz="1800" b="0" dirty="0" err="1" smtClean="0">
                <a:solidFill>
                  <a:srgbClr val="00B050"/>
                </a:solidFill>
              </a:rPr>
              <a:t>Jia</a:t>
            </a:r>
            <a:endParaRPr lang="en-US" sz="1800" b="0" dirty="0">
              <a:solidFill>
                <a:srgbClr val="00B050"/>
              </a:solidFill>
            </a:endParaRPr>
          </a:p>
          <a:p>
            <a:pPr>
              <a:buFont typeface="+mj-lt"/>
              <a:buAutoNum type="arabicPeriod"/>
            </a:pPr>
            <a:r>
              <a:rPr lang="en-US" sz="1800" b="0" dirty="0">
                <a:solidFill>
                  <a:srgbClr val="00B050"/>
                </a:solidFill>
              </a:rPr>
              <a:t>18/568r0 – </a:t>
            </a:r>
            <a:r>
              <a:rPr lang="en-US" sz="1800" b="0" dirty="0" err="1" smtClean="0">
                <a:solidFill>
                  <a:srgbClr val="00B050"/>
                </a:solidFill>
              </a:rPr>
              <a:t>Jia</a:t>
            </a:r>
            <a:r>
              <a:rPr lang="en-US" sz="1800" b="0" dirty="0" smtClean="0">
                <a:solidFill>
                  <a:srgbClr val="00B050"/>
                </a:solidFill>
              </a:rPr>
              <a:t> </a:t>
            </a:r>
            <a:r>
              <a:rPr lang="en-US" sz="1800" b="0" dirty="0" err="1" smtClean="0">
                <a:solidFill>
                  <a:srgbClr val="00B050"/>
                </a:solidFill>
              </a:rPr>
              <a:t>Jia</a:t>
            </a:r>
            <a:endParaRPr lang="en-US" sz="1800" b="0" dirty="0">
              <a:solidFill>
                <a:srgbClr val="00B050"/>
              </a:solidFill>
            </a:endParaRPr>
          </a:p>
          <a:p>
            <a:pPr>
              <a:buFont typeface="+mj-lt"/>
              <a:buAutoNum type="arabicPeriod"/>
            </a:pPr>
            <a:endParaRPr lang="en-US" sz="1800" b="0" dirty="0"/>
          </a:p>
        </p:txBody>
      </p:sp>
      <p:sp>
        <p:nvSpPr>
          <p:cNvPr id="5" name="Content Placeholder 4"/>
          <p:cNvSpPr>
            <a:spLocks noGrp="1"/>
          </p:cNvSpPr>
          <p:nvPr>
            <p:ph sz="half" idx="2"/>
          </p:nvPr>
        </p:nvSpPr>
        <p:spPr>
          <a:xfrm>
            <a:off x="3581400" y="1787524"/>
            <a:ext cx="2819400" cy="4687889"/>
          </a:xfrm>
        </p:spPr>
        <p:txBody>
          <a:bodyPr/>
          <a:lstStyle/>
          <a:p>
            <a:pPr>
              <a:buFont typeface="Arial" panose="020B0604020202020204" pitchFamily="34" charset="0"/>
              <a:buChar char="•"/>
            </a:pPr>
            <a:r>
              <a:rPr lang="en-US" sz="1800" dirty="0"/>
              <a:t>MAC</a:t>
            </a:r>
            <a:r>
              <a:rPr lang="en-US" sz="1800" b="0" dirty="0"/>
              <a:t>:</a:t>
            </a:r>
          </a:p>
          <a:p>
            <a:pPr>
              <a:buFont typeface="+mj-lt"/>
              <a:buAutoNum type="arabicPeriod"/>
            </a:pPr>
            <a:r>
              <a:rPr lang="en-US" sz="1800" b="0" dirty="0">
                <a:solidFill>
                  <a:srgbClr val="00B050"/>
                </a:solidFill>
              </a:rPr>
              <a:t>18/520r4 – </a:t>
            </a:r>
            <a:r>
              <a:rPr lang="en-US" sz="1800" b="0" dirty="0" err="1">
                <a:solidFill>
                  <a:srgbClr val="00B050"/>
                </a:solidFill>
              </a:rPr>
              <a:t>Guoqing</a:t>
            </a:r>
            <a:endParaRPr lang="en-US" sz="1800" b="0" dirty="0">
              <a:solidFill>
                <a:srgbClr val="00B050"/>
              </a:solidFill>
            </a:endParaRPr>
          </a:p>
          <a:p>
            <a:pPr>
              <a:buFont typeface="+mj-lt"/>
              <a:buAutoNum type="arabicPeriod"/>
            </a:pPr>
            <a:r>
              <a:rPr lang="en-US" sz="1800" b="0" dirty="0">
                <a:solidFill>
                  <a:srgbClr val="00B050"/>
                </a:solidFill>
              </a:rPr>
              <a:t>18/405r1 – Po-Kai</a:t>
            </a:r>
          </a:p>
          <a:p>
            <a:pPr>
              <a:buFont typeface="+mj-lt"/>
              <a:buAutoNum type="arabicPeriod"/>
            </a:pPr>
            <a:r>
              <a:rPr lang="en-US" sz="1800" b="0" dirty="0">
                <a:solidFill>
                  <a:srgbClr val="00B050"/>
                </a:solidFill>
              </a:rPr>
              <a:t>18/408r1 – Po-Kai</a:t>
            </a:r>
          </a:p>
          <a:p>
            <a:pPr>
              <a:buFont typeface="+mj-lt"/>
              <a:buAutoNum type="arabicPeriod"/>
            </a:pPr>
            <a:r>
              <a:rPr lang="en-US" sz="1800" b="0" dirty="0">
                <a:solidFill>
                  <a:srgbClr val="00B050"/>
                </a:solidFill>
              </a:rPr>
              <a:t>18/412r1 – </a:t>
            </a:r>
            <a:r>
              <a:rPr lang="en-US" sz="1800" b="0" dirty="0" err="1">
                <a:solidFill>
                  <a:srgbClr val="00B050"/>
                </a:solidFill>
              </a:rPr>
              <a:t>Liwen</a:t>
            </a:r>
            <a:endParaRPr lang="en-US" sz="1800" b="0" dirty="0">
              <a:solidFill>
                <a:srgbClr val="00B050"/>
              </a:solidFill>
            </a:endParaRPr>
          </a:p>
          <a:p>
            <a:pPr>
              <a:buFont typeface="+mj-lt"/>
              <a:buAutoNum type="arabicPeriod"/>
            </a:pPr>
            <a:r>
              <a:rPr lang="en-US" sz="1800" b="0" dirty="0">
                <a:solidFill>
                  <a:srgbClr val="00B050"/>
                </a:solidFill>
              </a:rPr>
              <a:t>18/472r2 – Lei Huang</a:t>
            </a:r>
          </a:p>
          <a:p>
            <a:pPr>
              <a:buFont typeface="+mj-lt"/>
              <a:buAutoNum type="arabicPeriod"/>
            </a:pPr>
            <a:r>
              <a:rPr lang="en-US" sz="1800" b="0" dirty="0">
                <a:solidFill>
                  <a:srgbClr val="00B050"/>
                </a:solidFill>
              </a:rPr>
              <a:t>18/414r1 – Alfred</a:t>
            </a:r>
          </a:p>
          <a:p>
            <a:pPr>
              <a:buFont typeface="+mj-lt"/>
              <a:buAutoNum type="arabicPeriod"/>
            </a:pPr>
            <a:r>
              <a:rPr lang="en-US" sz="1800" b="0" dirty="0">
                <a:solidFill>
                  <a:srgbClr val="00B050"/>
                </a:solidFill>
              </a:rPr>
              <a:t>18/514r1 – Alfred</a:t>
            </a:r>
          </a:p>
          <a:p>
            <a:pPr>
              <a:buFont typeface="+mj-lt"/>
              <a:buAutoNum type="arabicPeriod"/>
            </a:pPr>
            <a:r>
              <a:rPr lang="en-US" sz="1800" b="0" dirty="0">
                <a:solidFill>
                  <a:srgbClr val="00B050"/>
                </a:solidFill>
              </a:rPr>
              <a:t>18/515r1 – Alfred</a:t>
            </a:r>
          </a:p>
          <a:p>
            <a:pPr>
              <a:buFont typeface="+mj-lt"/>
              <a:buAutoNum type="arabicPeriod"/>
            </a:pPr>
            <a:r>
              <a:rPr lang="en-US" sz="1800" b="0" dirty="0" smtClean="0">
                <a:solidFill>
                  <a:srgbClr val="00B050"/>
                </a:solidFill>
              </a:rPr>
              <a:t>18/356r3 </a:t>
            </a:r>
            <a:r>
              <a:rPr lang="en-US" sz="1800" b="0" dirty="0">
                <a:solidFill>
                  <a:srgbClr val="00B050"/>
                </a:solidFill>
              </a:rPr>
              <a:t>– </a:t>
            </a:r>
            <a:r>
              <a:rPr lang="en-US" sz="1800" b="0" dirty="0" err="1">
                <a:solidFill>
                  <a:srgbClr val="00B050"/>
                </a:solidFill>
              </a:rPr>
              <a:t>Kiseon</a:t>
            </a:r>
            <a:endParaRPr lang="en-US" sz="1800" b="0" dirty="0">
              <a:solidFill>
                <a:srgbClr val="00B050"/>
              </a:solidFill>
            </a:endParaRPr>
          </a:p>
          <a:p>
            <a:pPr>
              <a:buFont typeface="+mj-lt"/>
              <a:buAutoNum type="arabicPeriod"/>
            </a:pPr>
            <a:r>
              <a:rPr lang="en-US" sz="1800" b="0" dirty="0">
                <a:solidFill>
                  <a:srgbClr val="00B050"/>
                </a:solidFill>
              </a:rPr>
              <a:t>18/440r2 </a:t>
            </a:r>
            <a:r>
              <a:rPr lang="en-US" sz="1800" b="0" dirty="0" smtClean="0">
                <a:solidFill>
                  <a:srgbClr val="00B050"/>
                </a:solidFill>
              </a:rPr>
              <a:t>– </a:t>
            </a:r>
            <a:r>
              <a:rPr lang="en-US" sz="1800" b="0" dirty="0" err="1" smtClean="0">
                <a:solidFill>
                  <a:srgbClr val="00B050"/>
                </a:solidFill>
              </a:rPr>
              <a:t>Kiseon</a:t>
            </a:r>
            <a:r>
              <a:rPr lang="en-US" sz="1800" b="0" dirty="0">
                <a:solidFill>
                  <a:srgbClr val="00B050"/>
                </a:solidFill>
                <a:ea typeface="Malgun Gothic" panose="020B0503020000020004" pitchFamily="34" charset="-127"/>
                <a:cs typeface="Times New Roman" panose="02020603050405020304" pitchFamily="18" charset="0"/>
              </a:rPr>
              <a:t> </a:t>
            </a:r>
          </a:p>
          <a:p>
            <a:endParaRPr lang="en-US" sz="1800" b="0" dirty="0"/>
          </a:p>
        </p:txBody>
      </p:sp>
      <p:sp>
        <p:nvSpPr>
          <p:cNvPr id="3" name="Date Placeholder 2"/>
          <p:cNvSpPr>
            <a:spLocks noGrp="1"/>
          </p:cNvSpPr>
          <p:nvPr>
            <p:ph type="dt" sz="half" idx="10"/>
          </p:nvPr>
        </p:nvSpPr>
        <p:spPr/>
        <p:txBody>
          <a:bodyPr/>
          <a:lstStyle/>
          <a:p>
            <a:pPr>
              <a:defRPr/>
            </a:pPr>
            <a:r>
              <a:rPr lang="en-US" smtClean="0"/>
              <a:t>March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04FF251-AB5B-4EFD-863D-753A5F618222}" type="slidenum">
              <a:rPr lang="en-US" altLang="en-US" sz="1200" b="0" smtClean="0"/>
              <a:pPr>
                <a:spcBef>
                  <a:spcPct val="0"/>
                </a:spcBef>
                <a:buFontTx/>
                <a:buNone/>
              </a:pPr>
              <a:t>38</a:t>
            </a:fld>
            <a:endParaRPr lang="en-US" altLang="en-US" sz="1200" b="0" smtClean="0"/>
          </a:p>
        </p:txBody>
      </p:sp>
      <p:sp>
        <p:nvSpPr>
          <p:cNvPr id="9" name="Content Placeholder 4"/>
          <p:cNvSpPr txBox="1">
            <a:spLocks/>
          </p:cNvSpPr>
          <p:nvPr/>
        </p:nvSpPr>
        <p:spPr bwMode="auto">
          <a:xfrm>
            <a:off x="6172200" y="2133600"/>
            <a:ext cx="2819400" cy="4306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8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4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8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8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800">
                <a:solidFill>
                  <a:schemeClr val="tx1"/>
                </a:solidFill>
                <a:latin typeface="+mn-lt"/>
              </a:defRPr>
            </a:lvl6pPr>
            <a:lvl7pPr marL="2686050" indent="-228600" algn="l" rtl="0" eaLnBrk="0" fontAlgn="base" hangingPunct="0">
              <a:spcBef>
                <a:spcPct val="20000"/>
              </a:spcBef>
              <a:spcAft>
                <a:spcPct val="0"/>
              </a:spcAft>
              <a:buChar char="•"/>
              <a:defRPr sz="1800">
                <a:solidFill>
                  <a:schemeClr val="tx1"/>
                </a:solidFill>
                <a:latin typeface="+mn-lt"/>
              </a:defRPr>
            </a:lvl7pPr>
            <a:lvl8pPr marL="3143250" indent="-228600" algn="l" rtl="0" eaLnBrk="0" fontAlgn="base" hangingPunct="0">
              <a:spcBef>
                <a:spcPct val="20000"/>
              </a:spcBef>
              <a:spcAft>
                <a:spcPct val="0"/>
              </a:spcAft>
              <a:buChar char="•"/>
              <a:defRPr sz="1800">
                <a:solidFill>
                  <a:schemeClr val="tx1"/>
                </a:solidFill>
                <a:latin typeface="+mn-lt"/>
              </a:defRPr>
            </a:lvl8pPr>
            <a:lvl9pPr marL="3600450" indent="-228600" algn="l" rtl="0" eaLnBrk="0" fontAlgn="base" hangingPunct="0">
              <a:spcBef>
                <a:spcPct val="20000"/>
              </a:spcBef>
              <a:spcAft>
                <a:spcPct val="0"/>
              </a:spcAft>
              <a:buChar char="•"/>
              <a:defRPr sz="1800">
                <a:solidFill>
                  <a:schemeClr val="tx1"/>
                </a:solidFill>
                <a:latin typeface="+mn-lt"/>
              </a:defRPr>
            </a:lvl9pPr>
          </a:lstStyle>
          <a:p>
            <a:pPr>
              <a:buFont typeface="+mj-lt"/>
              <a:buAutoNum type="arabicPeriod" startAt="11"/>
            </a:pPr>
            <a:r>
              <a:rPr lang="en-US" sz="1800" b="0" kern="0" dirty="0" smtClean="0">
                <a:solidFill>
                  <a:srgbClr val="00B050"/>
                </a:solidFill>
                <a:ea typeface="Malgun Gothic" panose="020B0503020000020004" pitchFamily="34" charset="-127"/>
                <a:cs typeface="Times New Roman" panose="02020603050405020304" pitchFamily="18" charset="0"/>
              </a:rPr>
              <a:t>18/244r3 - </a:t>
            </a:r>
            <a:r>
              <a:rPr lang="en-US" sz="1800" b="0" kern="0" dirty="0" err="1" smtClean="0">
                <a:solidFill>
                  <a:srgbClr val="00B050"/>
                </a:solidFill>
                <a:ea typeface="Malgun Gothic" panose="020B0503020000020004" pitchFamily="34" charset="-127"/>
                <a:cs typeface="Times New Roman" panose="02020603050405020304" pitchFamily="18" charset="0"/>
              </a:rPr>
              <a:t>Kaiying</a:t>
            </a:r>
            <a:r>
              <a:rPr lang="en-US" sz="1800" b="0" kern="0" dirty="0" smtClean="0">
                <a:solidFill>
                  <a:srgbClr val="00B050"/>
                </a:solidFill>
                <a:ea typeface="Malgun Gothic" panose="020B0503020000020004" pitchFamily="34" charset="-127"/>
                <a:cs typeface="Times New Roman" panose="02020603050405020304" pitchFamily="18" charset="0"/>
              </a:rPr>
              <a:t> </a:t>
            </a:r>
          </a:p>
          <a:p>
            <a:pPr>
              <a:buFont typeface="+mj-lt"/>
              <a:buAutoNum type="arabicPeriod" startAt="11"/>
            </a:pPr>
            <a:r>
              <a:rPr lang="en-US" sz="1800" b="0" kern="0" dirty="0" smtClean="0">
                <a:solidFill>
                  <a:srgbClr val="00B050"/>
                </a:solidFill>
                <a:ea typeface="Malgun Gothic" panose="020B0503020000020004" pitchFamily="34" charset="-127"/>
                <a:cs typeface="Times New Roman" panose="02020603050405020304" pitchFamily="18" charset="0"/>
              </a:rPr>
              <a:t>18/464r2 –</a:t>
            </a:r>
            <a:r>
              <a:rPr lang="en-US" sz="1800" b="0" kern="0" dirty="0" err="1" smtClean="0">
                <a:solidFill>
                  <a:srgbClr val="00B050"/>
                </a:solidFill>
                <a:ea typeface="Malgun Gothic" panose="020B0503020000020004" pitchFamily="34" charset="-127"/>
                <a:cs typeface="Times New Roman" panose="02020603050405020304" pitchFamily="18" charset="0"/>
              </a:rPr>
              <a:t>Jeongki</a:t>
            </a:r>
            <a:endParaRPr lang="en-US" sz="1800" b="0" kern="0" dirty="0" smtClean="0">
              <a:solidFill>
                <a:srgbClr val="00B050"/>
              </a:solidFill>
              <a:ea typeface="Malgun Gothic" panose="020B0503020000020004" pitchFamily="34" charset="-127"/>
              <a:cs typeface="Times New Roman" panose="02020603050405020304" pitchFamily="18" charset="0"/>
            </a:endParaRPr>
          </a:p>
          <a:p>
            <a:pPr>
              <a:buFont typeface="+mj-lt"/>
              <a:buAutoNum type="arabicPeriod" startAt="11"/>
            </a:pPr>
            <a:r>
              <a:rPr lang="en-US" sz="1800" b="0" kern="0" dirty="0" smtClean="0">
                <a:solidFill>
                  <a:srgbClr val="00B050"/>
                </a:solidFill>
                <a:ea typeface="Malgun Gothic" panose="020B0503020000020004" pitchFamily="34" charset="-127"/>
                <a:cs typeface="Times New Roman" panose="02020603050405020304" pitchFamily="18" charset="0"/>
              </a:rPr>
              <a:t>18/465r2 – </a:t>
            </a:r>
            <a:r>
              <a:rPr lang="en-US" sz="1800" b="0" kern="0" dirty="0" err="1" smtClean="0">
                <a:solidFill>
                  <a:srgbClr val="00B050"/>
                </a:solidFill>
                <a:ea typeface="Malgun Gothic" panose="020B0503020000020004" pitchFamily="34" charset="-127"/>
                <a:cs typeface="Times New Roman" panose="02020603050405020304" pitchFamily="18" charset="0"/>
              </a:rPr>
              <a:t>Jeongki</a:t>
            </a:r>
            <a:endParaRPr lang="en-US" sz="1800" b="0" kern="0" dirty="0" smtClean="0">
              <a:solidFill>
                <a:srgbClr val="00B050"/>
              </a:solidFill>
              <a:ea typeface="Malgun Gothic" panose="020B0503020000020004" pitchFamily="34" charset="-127"/>
              <a:cs typeface="Times New Roman" panose="02020603050405020304" pitchFamily="18" charset="0"/>
            </a:endParaRPr>
          </a:p>
          <a:p>
            <a:pPr>
              <a:buFont typeface="+mj-lt"/>
              <a:buAutoNum type="arabicPeriod" startAt="11"/>
            </a:pPr>
            <a:r>
              <a:rPr lang="en-US" sz="1800" b="0" kern="0" dirty="0" smtClean="0">
                <a:solidFill>
                  <a:srgbClr val="00B050"/>
                </a:solidFill>
                <a:ea typeface="Malgun Gothic" panose="020B0503020000020004" pitchFamily="34" charset="-127"/>
                <a:cs typeface="Times New Roman" panose="02020603050405020304" pitchFamily="18" charset="0"/>
              </a:rPr>
              <a:t>18/468r0 – </a:t>
            </a:r>
            <a:r>
              <a:rPr lang="en-US" sz="1800" b="0" kern="0" dirty="0" err="1" smtClean="0">
                <a:solidFill>
                  <a:srgbClr val="00B050"/>
                </a:solidFill>
                <a:ea typeface="Malgun Gothic" panose="020B0503020000020004" pitchFamily="34" charset="-127"/>
                <a:cs typeface="Times New Roman" panose="02020603050405020304" pitchFamily="18" charset="0"/>
              </a:rPr>
              <a:t>Jeongki</a:t>
            </a:r>
            <a:endParaRPr lang="en-US" sz="1800" b="0" kern="0" dirty="0" smtClean="0">
              <a:solidFill>
                <a:srgbClr val="00B050"/>
              </a:solidFill>
              <a:ea typeface="Malgun Gothic" panose="020B0503020000020004" pitchFamily="34" charset="-127"/>
              <a:cs typeface="Times New Roman" panose="02020603050405020304" pitchFamily="18" charset="0"/>
            </a:endParaRPr>
          </a:p>
          <a:p>
            <a:pPr>
              <a:buFont typeface="+mj-lt"/>
              <a:buAutoNum type="arabicPeriod" startAt="11"/>
            </a:pPr>
            <a:r>
              <a:rPr lang="en-US" sz="1800" b="0" kern="0" dirty="0" smtClean="0">
                <a:solidFill>
                  <a:srgbClr val="00B050"/>
                </a:solidFill>
                <a:ea typeface="Malgun Gothic" panose="020B0503020000020004" pitchFamily="34" charset="-127"/>
                <a:cs typeface="Times New Roman" panose="02020603050405020304" pitchFamily="18" charset="0"/>
              </a:rPr>
              <a:t>18/169r3 - </a:t>
            </a:r>
            <a:r>
              <a:rPr lang="en-US" sz="1800" b="0" kern="0" dirty="0" err="1" smtClean="0">
                <a:solidFill>
                  <a:srgbClr val="00B050"/>
                </a:solidFill>
                <a:ea typeface="Malgun Gothic" panose="020B0503020000020004" pitchFamily="34" charset="-127"/>
                <a:cs typeface="Times New Roman" panose="02020603050405020304" pitchFamily="18" charset="0"/>
              </a:rPr>
              <a:t>Jarkko</a:t>
            </a:r>
            <a:endParaRPr lang="en-US" sz="1800" b="0" kern="0" dirty="0" smtClean="0">
              <a:solidFill>
                <a:srgbClr val="00B050"/>
              </a:solidFill>
              <a:ea typeface="Malgun Gothic" panose="020B0503020000020004" pitchFamily="34" charset="-127"/>
              <a:cs typeface="Times New Roman" panose="02020603050405020304" pitchFamily="18" charset="0"/>
            </a:endParaRPr>
          </a:p>
          <a:p>
            <a:pPr>
              <a:buFont typeface="+mj-lt"/>
              <a:buAutoNum type="arabicPeriod" startAt="11"/>
            </a:pPr>
            <a:endParaRPr lang="en-US" sz="1800" b="0" kern="0" dirty="0" smtClean="0">
              <a:ea typeface="Malgun Gothic" panose="020B0503020000020004" pitchFamily="34" charset="-127"/>
              <a:cs typeface="Times New Roman" panose="02020603050405020304" pitchFamily="18" charset="0"/>
            </a:endParaRPr>
          </a:p>
          <a:p>
            <a:endParaRPr lang="en-US" sz="1800" b="0" kern="0" dirty="0"/>
          </a:p>
        </p:txBody>
      </p:sp>
    </p:spTree>
    <p:extLst>
      <p:ext uri="{BB962C8B-B14F-4D97-AF65-F5344CB8AC3E}">
        <p14:creationId xmlns:p14="http://schemas.microsoft.com/office/powerpoint/2010/main" val="271563044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685800" y="1600200"/>
            <a:ext cx="7772400" cy="4419600"/>
          </a:xfrm>
        </p:spPr>
        <p:txBody>
          <a:bodyPr/>
          <a:lstStyle/>
          <a:p>
            <a:r>
              <a:rPr lang="en-US" altLang="en-US" sz="1600" dirty="0" smtClean="0"/>
              <a:t>2017</a:t>
            </a:r>
          </a:p>
          <a:p>
            <a:pPr lvl="1"/>
            <a:r>
              <a:rPr lang="en-US" altLang="en-US" sz="1600" b="1" dirty="0" smtClean="0"/>
              <a:t>January</a:t>
            </a:r>
            <a:r>
              <a:rPr lang="en-US" altLang="en-US" sz="1600" dirty="0" smtClean="0"/>
              <a:t>: </a:t>
            </a:r>
            <a:r>
              <a:rPr lang="en-US" altLang="en-US" sz="1600" dirty="0" err="1" smtClean="0"/>
              <a:t>TGba</a:t>
            </a:r>
            <a:r>
              <a:rPr lang="en-US" altLang="en-US" sz="1600" dirty="0" smtClean="0"/>
              <a:t> formation meeting</a:t>
            </a:r>
          </a:p>
          <a:p>
            <a:r>
              <a:rPr lang="en-US" altLang="en-US" sz="1600" dirty="0" smtClean="0"/>
              <a:t>2018</a:t>
            </a:r>
          </a:p>
          <a:p>
            <a:pPr lvl="1"/>
            <a:r>
              <a:rPr lang="en-US" altLang="en-US" sz="1600" b="1" dirty="0" smtClean="0"/>
              <a:t>January</a:t>
            </a:r>
            <a:r>
              <a:rPr lang="en-US" altLang="en-US" sz="1600" dirty="0" smtClean="0"/>
              <a:t>: </a:t>
            </a:r>
            <a:r>
              <a:rPr lang="en-US" altLang="en-US" sz="1600" dirty="0" err="1"/>
              <a:t>TGba</a:t>
            </a:r>
            <a:r>
              <a:rPr lang="en-US" altLang="en-US" sz="1600" dirty="0"/>
              <a:t> Draft </a:t>
            </a:r>
            <a:r>
              <a:rPr lang="en-US" altLang="en-US" sz="1600" dirty="0" smtClean="0"/>
              <a:t>0.1</a:t>
            </a:r>
            <a:endParaRPr lang="en-US" altLang="en-US" sz="1600" b="1" dirty="0" smtClean="0"/>
          </a:p>
          <a:p>
            <a:pPr lvl="1"/>
            <a:r>
              <a:rPr lang="en-US" altLang="en-US" sz="1600" b="1" dirty="0" smtClean="0"/>
              <a:t>May</a:t>
            </a:r>
            <a:r>
              <a:rPr lang="en-US" altLang="en-US" sz="1600" dirty="0" smtClean="0"/>
              <a:t>: </a:t>
            </a:r>
            <a:r>
              <a:rPr lang="en-US" altLang="en-US" sz="1600" dirty="0" err="1" smtClean="0"/>
              <a:t>TGba</a:t>
            </a:r>
            <a:r>
              <a:rPr lang="en-US" altLang="en-US" sz="1600" dirty="0" smtClean="0"/>
              <a:t> Draft 1.0</a:t>
            </a:r>
          </a:p>
          <a:p>
            <a:pPr lvl="1"/>
            <a:r>
              <a:rPr lang="en-US" altLang="en-US" sz="1600" b="1" dirty="0" smtClean="0"/>
              <a:t>September</a:t>
            </a:r>
            <a:r>
              <a:rPr lang="en-US" altLang="en-US" sz="1600" dirty="0" smtClean="0"/>
              <a:t>: </a:t>
            </a:r>
            <a:r>
              <a:rPr lang="en-US" altLang="en-US" sz="1600" dirty="0" err="1" smtClean="0"/>
              <a:t>TGba</a:t>
            </a:r>
            <a:r>
              <a:rPr lang="en-US" altLang="en-US" sz="1600" dirty="0" smtClean="0"/>
              <a:t> Draft 2.0</a:t>
            </a:r>
          </a:p>
          <a:p>
            <a:r>
              <a:rPr lang="en-US" altLang="en-US" sz="1600" dirty="0" smtClean="0"/>
              <a:t>2019:</a:t>
            </a:r>
          </a:p>
          <a:p>
            <a:pPr lvl="1"/>
            <a:r>
              <a:rPr lang="en-US" altLang="en-US" sz="1600" b="1" dirty="0" smtClean="0"/>
              <a:t>March</a:t>
            </a:r>
            <a:r>
              <a:rPr lang="en-US" altLang="en-US" sz="1600" dirty="0" smtClean="0"/>
              <a:t>: </a:t>
            </a:r>
            <a:r>
              <a:rPr lang="en-US" altLang="en-US" sz="1600" dirty="0" smtClean="0"/>
              <a:t>MDR (mandatory document review)</a:t>
            </a:r>
          </a:p>
          <a:p>
            <a:pPr lvl="1"/>
            <a:r>
              <a:rPr lang="en-US" altLang="en-US" sz="1600" b="1" dirty="0" smtClean="0"/>
              <a:t>July</a:t>
            </a:r>
            <a:r>
              <a:rPr lang="en-US" altLang="en-US" sz="1600" dirty="0" smtClean="0"/>
              <a:t>: </a:t>
            </a:r>
            <a:r>
              <a:rPr lang="en-US" altLang="en-US" sz="1600" dirty="0" smtClean="0"/>
              <a:t>formation of sponsor ballot pool</a:t>
            </a:r>
          </a:p>
          <a:p>
            <a:pPr lvl="1"/>
            <a:r>
              <a:rPr lang="en-US" altLang="en-US" sz="1600" b="1" dirty="0" smtClean="0"/>
              <a:t>September</a:t>
            </a:r>
            <a:r>
              <a:rPr lang="en-US" altLang="en-US" sz="1600" dirty="0" smtClean="0"/>
              <a:t>: </a:t>
            </a:r>
            <a:r>
              <a:rPr lang="en-US" altLang="en-US" sz="1600" dirty="0" smtClean="0"/>
              <a:t>Sponsor ballot</a:t>
            </a:r>
          </a:p>
          <a:p>
            <a:r>
              <a:rPr lang="en-US" altLang="en-US" sz="1600" dirty="0" smtClean="0"/>
              <a:t>2020</a:t>
            </a:r>
          </a:p>
          <a:p>
            <a:pPr lvl="1"/>
            <a:r>
              <a:rPr lang="en-US" altLang="en-US" sz="1600" b="1" dirty="0" smtClean="0"/>
              <a:t>July</a:t>
            </a:r>
            <a:r>
              <a:rPr lang="en-US" altLang="en-US" sz="1600" dirty="0" smtClean="0"/>
              <a:t>: </a:t>
            </a:r>
            <a:r>
              <a:rPr lang="en-US" altLang="en-US" sz="1600" dirty="0" err="1" smtClean="0"/>
              <a:t>RevCom</a:t>
            </a:r>
            <a:endParaRPr lang="en-US" altLang="en-US" sz="1600" dirty="0" smtClean="0"/>
          </a:p>
        </p:txBody>
      </p:sp>
      <p:sp>
        <p:nvSpPr>
          <p:cNvPr id="41987" name="Title 1"/>
          <p:cNvSpPr>
            <a:spLocks noGrp="1"/>
          </p:cNvSpPr>
          <p:nvPr>
            <p:ph type="title"/>
          </p:nvPr>
        </p:nvSpPr>
        <p:spPr/>
        <p:txBody>
          <a:bodyPr/>
          <a:lstStyle/>
          <a:p>
            <a:r>
              <a:rPr lang="en-US" altLang="en-US" dirty="0" err="1" smtClean="0"/>
              <a:t>TGba</a:t>
            </a:r>
            <a:r>
              <a:rPr lang="en-US" altLang="en-US" dirty="0" smtClean="0"/>
              <a:t> </a:t>
            </a:r>
            <a:r>
              <a:rPr lang="en-US" altLang="en-US" dirty="0" smtClean="0"/>
              <a:t>Timeline (reviewed in Jan.2018)</a:t>
            </a:r>
            <a:endParaRPr lang="en-US" altLang="en-US" dirty="0" smtClean="0"/>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39</a:t>
            </a:fld>
            <a:endParaRPr lang="en-US" altLang="en-US" sz="1200" b="0" smtClean="0"/>
          </a:p>
        </p:txBody>
      </p:sp>
      <p:sp>
        <p:nvSpPr>
          <p:cNvPr id="32" name="TextBox 31"/>
          <p:cNvSpPr txBox="1"/>
          <p:nvPr/>
        </p:nvSpPr>
        <p:spPr>
          <a:xfrm>
            <a:off x="3176588"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2018</a:t>
            </a:r>
          </a:p>
        </p:txBody>
      </p:sp>
      <p:sp>
        <p:nvSpPr>
          <p:cNvPr id="58" name="TextBox 57"/>
          <p:cNvSpPr txBox="1"/>
          <p:nvPr/>
        </p:nvSpPr>
        <p:spPr>
          <a:xfrm>
            <a:off x="6062663" y="5335588"/>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2019</a:t>
            </a:r>
          </a:p>
        </p:txBody>
      </p:sp>
      <p:grpSp>
        <p:nvGrpSpPr>
          <p:cNvPr id="41993" name="Group 1"/>
          <p:cNvGrpSpPr>
            <a:grpSpLocks/>
          </p:cNvGrpSpPr>
          <p:nvPr/>
        </p:nvGrpSpPr>
        <p:grpSpPr bwMode="auto">
          <a:xfrm>
            <a:off x="3556000" y="4954558"/>
            <a:ext cx="908050" cy="523211"/>
            <a:chOff x="1001711" y="5248361"/>
            <a:chExt cx="908050" cy="411623"/>
          </a:xfrm>
        </p:grpSpPr>
        <p:sp>
          <p:nvSpPr>
            <p:cNvPr id="42037" name="Down Arrow 8"/>
            <p:cNvSpPr>
              <a:spLocks noChangeArrowheads="1"/>
            </p:cNvSpPr>
            <p:nvPr/>
          </p:nvSpPr>
          <p:spPr bwMode="auto">
            <a:xfrm>
              <a:off x="1078625" y="5431384"/>
              <a:ext cx="260350" cy="228600"/>
            </a:xfrm>
            <a:prstGeom prst="downArrow">
              <a:avLst>
                <a:gd name="adj1" fmla="val 50000"/>
                <a:gd name="adj2" fmla="val 50000"/>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73" name="TextBox 72"/>
            <p:cNvSpPr txBox="1"/>
            <p:nvPr/>
          </p:nvSpPr>
          <p:spPr>
            <a:xfrm>
              <a:off x="1001711" y="5248361"/>
              <a:ext cx="908050" cy="246063"/>
            </a:xfrm>
            <a:prstGeom prst="rect">
              <a:avLst/>
            </a:prstGeom>
            <a:noFill/>
          </p:spPr>
          <p:txBody>
            <a:bodyPr wrap="none">
              <a:spAutoFit/>
            </a:bodyPr>
            <a:lstStyle/>
            <a:p>
              <a:pPr eaLnBrk="1" fontAlgn="auto" hangingPunct="1">
                <a:spcBef>
                  <a:spcPts val="0"/>
                </a:spcBef>
                <a:spcAft>
                  <a:spcPts val="0"/>
                </a:spcAft>
                <a:defRPr/>
              </a:pPr>
              <a:r>
                <a:rPr lang="en-US" sz="1000" b="1" dirty="0">
                  <a:solidFill>
                    <a:srgbClr val="FF0000"/>
                  </a:solidFill>
                  <a:latin typeface="Neo Sans Intel"/>
                  <a:ea typeface="+mn-ea"/>
                  <a:cs typeface="Neo Sans Intel"/>
                </a:rPr>
                <a:t>We are here</a:t>
              </a:r>
            </a:p>
          </p:txBody>
        </p:sp>
      </p:grpSp>
      <p:grpSp>
        <p:nvGrpSpPr>
          <p:cNvPr id="41994" name="Group 1"/>
          <p:cNvGrpSpPr>
            <a:grpSpLocks/>
          </p:cNvGrpSpPr>
          <p:nvPr/>
        </p:nvGrpSpPr>
        <p:grpSpPr bwMode="auto">
          <a:xfrm>
            <a:off x="76200" y="5421313"/>
            <a:ext cx="8983663" cy="979487"/>
            <a:chOff x="76200" y="5346700"/>
            <a:chExt cx="8983661" cy="979488"/>
          </a:xfrm>
        </p:grpSpPr>
        <p:sp>
          <p:nvSpPr>
            <p:cNvPr id="57" name="Rectangle 56"/>
            <p:cNvSpPr/>
            <p:nvPr/>
          </p:nvSpPr>
          <p:spPr>
            <a:xfrm>
              <a:off x="6007099" y="5608637"/>
              <a:ext cx="2355849" cy="57150"/>
            </a:xfrm>
            <a:prstGeom prst="rect">
              <a:avLst/>
            </a:prstGeom>
            <a:solidFill>
              <a:schemeClr val="tx1"/>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55" name="Rectangle 54"/>
            <p:cNvSpPr/>
            <p:nvPr/>
          </p:nvSpPr>
          <p:spPr>
            <a:xfrm>
              <a:off x="3136899" y="5614987"/>
              <a:ext cx="2870199" cy="50800"/>
            </a:xfrm>
            <a:prstGeom prst="rect">
              <a:avLst/>
            </a:prstGeom>
            <a:solidFill>
              <a:srgbClr val="00428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13" name="Rectangle 12"/>
            <p:cNvSpPr/>
            <p:nvPr/>
          </p:nvSpPr>
          <p:spPr>
            <a:xfrm>
              <a:off x="249238" y="5614987"/>
              <a:ext cx="2884486" cy="50800"/>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sp>
          <p:nvSpPr>
            <p:cNvPr id="16" name="TextBox 15"/>
            <p:cNvSpPr txBox="1"/>
            <p:nvPr/>
          </p:nvSpPr>
          <p:spPr>
            <a:xfrm>
              <a:off x="76200" y="5789612"/>
              <a:ext cx="11842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Jan. ‘17</a:t>
              </a:r>
            </a:p>
            <a:p>
              <a:pPr eaLnBrk="1" fontAlgn="auto" hangingPunct="1">
                <a:spcBef>
                  <a:spcPts val="0"/>
                </a:spcBef>
                <a:spcAft>
                  <a:spcPts val="0"/>
                </a:spcAft>
                <a:defRPr/>
              </a:pPr>
              <a:r>
                <a:rPr lang="en-US" sz="1000" dirty="0">
                  <a:latin typeface="Neo Sans Intel"/>
                  <a:ea typeface="+mn-ea"/>
                  <a:cs typeface="Neo Sans Intel"/>
                </a:rPr>
                <a:t>- TGba formation </a:t>
              </a:r>
            </a:p>
          </p:txBody>
        </p:sp>
        <p:sp>
          <p:nvSpPr>
            <p:cNvPr id="25" name="TextBox 24"/>
            <p:cNvSpPr txBox="1"/>
            <p:nvPr/>
          </p:nvSpPr>
          <p:spPr>
            <a:xfrm>
              <a:off x="3141663" y="5775893"/>
              <a:ext cx="838691" cy="400110"/>
            </a:xfrm>
            <a:prstGeom prst="rect">
              <a:avLst/>
            </a:prstGeom>
            <a:noFill/>
          </p:spPr>
          <p:txBody>
            <a:bodyPr wrap="none">
              <a:spAutoFit/>
            </a:bodyPr>
            <a:lstStyle/>
            <a:p>
              <a:pPr eaLnBrk="1" fontAlgn="auto" hangingPunct="1">
                <a:spcBef>
                  <a:spcPts val="0"/>
                </a:spcBef>
                <a:spcAft>
                  <a:spcPts val="0"/>
                </a:spcAft>
                <a:defRPr/>
              </a:pPr>
              <a:r>
                <a:rPr lang="en-US" sz="1000" dirty="0" smtClean="0">
                  <a:latin typeface="Neo Sans Intel"/>
                  <a:ea typeface="+mn-ea"/>
                  <a:cs typeface="Neo Sans Intel"/>
                </a:rPr>
                <a:t>Jan. </a:t>
              </a:r>
              <a:r>
                <a:rPr lang="en-US" sz="1000" dirty="0">
                  <a:latin typeface="Neo Sans Intel"/>
                  <a:ea typeface="+mn-ea"/>
                  <a:cs typeface="Neo Sans Intel"/>
                </a:rPr>
                <a:t>‘</a:t>
              </a:r>
              <a:r>
                <a:rPr lang="en-US" sz="1000" dirty="0" smtClean="0">
                  <a:latin typeface="Neo Sans Intel"/>
                  <a:ea typeface="+mn-ea"/>
                  <a:cs typeface="Neo Sans Intel"/>
                </a:rPr>
                <a:t>18</a:t>
              </a:r>
              <a:endParaRPr lang="en-US" sz="1000" dirty="0">
                <a:latin typeface="Neo Sans Intel"/>
                <a:ea typeface="+mn-ea"/>
                <a:cs typeface="Neo Sans Intel"/>
              </a:endParaRPr>
            </a:p>
            <a:p>
              <a:pPr eaLnBrk="1" fontAlgn="auto" hangingPunct="1">
                <a:spcBef>
                  <a:spcPts val="0"/>
                </a:spcBef>
                <a:spcAft>
                  <a:spcPts val="0"/>
                </a:spcAft>
                <a:defRPr/>
              </a:pPr>
              <a:r>
                <a:rPr lang="en-US" sz="1000" dirty="0">
                  <a:latin typeface="Neo Sans Intel"/>
                  <a:ea typeface="+mn-ea"/>
                  <a:cs typeface="Neo Sans Intel"/>
                </a:rPr>
                <a:t>- TGba D0.1</a:t>
              </a:r>
            </a:p>
          </p:txBody>
        </p:sp>
        <p:sp>
          <p:nvSpPr>
            <p:cNvPr id="28" name="TextBox 27"/>
            <p:cNvSpPr txBox="1"/>
            <p:nvPr/>
          </p:nvSpPr>
          <p:spPr>
            <a:xfrm>
              <a:off x="279400" y="5346700"/>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2017</a:t>
              </a:r>
            </a:p>
          </p:txBody>
        </p:sp>
        <p:cxnSp>
          <p:nvCxnSpPr>
            <p:cNvPr id="42002" name="Straight Connector 29"/>
            <p:cNvCxnSpPr>
              <a:cxnSpLocks noChangeShapeType="1"/>
            </p:cNvCxnSpPr>
            <p:nvPr/>
          </p:nvCxnSpPr>
          <p:spPr bwMode="auto">
            <a:xfrm flipH="1">
              <a:off x="3133725" y="542290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3" name="Diamond 32"/>
            <p:cNvSpPr/>
            <p:nvPr/>
          </p:nvSpPr>
          <p:spPr>
            <a:xfrm>
              <a:off x="4191793" y="5576951"/>
              <a:ext cx="74612"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04" name="Straight Connector 33"/>
            <p:cNvCxnSpPr>
              <a:cxnSpLocks noChangeShapeType="1"/>
            </p:cNvCxnSpPr>
            <p:nvPr/>
          </p:nvCxnSpPr>
          <p:spPr bwMode="auto">
            <a:xfrm>
              <a:off x="4229099" y="5703093"/>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5" name="TextBox 34"/>
            <p:cNvSpPr txBox="1"/>
            <p:nvPr/>
          </p:nvSpPr>
          <p:spPr>
            <a:xfrm>
              <a:off x="3961444" y="5775833"/>
              <a:ext cx="838691" cy="400110"/>
            </a:xfrm>
            <a:prstGeom prst="rect">
              <a:avLst/>
            </a:prstGeom>
            <a:noFill/>
          </p:spPr>
          <p:txBody>
            <a:bodyPr wrap="none">
              <a:spAutoFit/>
            </a:bodyPr>
            <a:lstStyle/>
            <a:p>
              <a:pPr eaLnBrk="1" fontAlgn="auto" hangingPunct="1">
                <a:spcBef>
                  <a:spcPts val="0"/>
                </a:spcBef>
                <a:spcAft>
                  <a:spcPts val="0"/>
                </a:spcAft>
                <a:defRPr/>
              </a:pPr>
              <a:r>
                <a:rPr lang="en-US" sz="1000" dirty="0" smtClean="0">
                  <a:latin typeface="Neo Sans Intel"/>
                  <a:ea typeface="+mn-ea"/>
                  <a:cs typeface="Neo Sans Intel"/>
                </a:rPr>
                <a:t>May </a:t>
              </a:r>
              <a:r>
                <a:rPr lang="en-US" sz="1000" dirty="0">
                  <a:latin typeface="Neo Sans Intel"/>
                  <a:ea typeface="+mn-ea"/>
                  <a:cs typeface="Neo Sans Intel"/>
                </a:rPr>
                <a:t>‘18</a:t>
              </a:r>
            </a:p>
            <a:p>
              <a:pPr eaLnBrk="1" fontAlgn="auto" hangingPunct="1">
                <a:spcBef>
                  <a:spcPts val="0"/>
                </a:spcBef>
                <a:spcAft>
                  <a:spcPts val="0"/>
                </a:spcAft>
                <a:defRPr/>
              </a:pPr>
              <a:r>
                <a:rPr lang="en-US" sz="1000" dirty="0">
                  <a:latin typeface="Neo Sans Intel"/>
                  <a:ea typeface="+mn-ea"/>
                  <a:cs typeface="Neo Sans Intel"/>
                </a:rPr>
                <a:t>- TGba D1.0</a:t>
              </a:r>
            </a:p>
          </p:txBody>
        </p:sp>
        <p:sp>
          <p:nvSpPr>
            <p:cNvPr id="41" name="TextBox 40"/>
            <p:cNvSpPr txBox="1"/>
            <p:nvPr/>
          </p:nvSpPr>
          <p:spPr>
            <a:xfrm>
              <a:off x="1363663" y="5572125"/>
              <a:ext cx="465137"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10 mo.</a:t>
              </a:r>
            </a:p>
          </p:txBody>
        </p:sp>
        <p:sp>
          <p:nvSpPr>
            <p:cNvPr id="42" name="TextBox 41"/>
            <p:cNvSpPr txBox="1"/>
            <p:nvPr/>
          </p:nvSpPr>
          <p:spPr>
            <a:xfrm>
              <a:off x="3558687" y="5560822"/>
              <a:ext cx="341312"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4 mo.</a:t>
              </a:r>
            </a:p>
          </p:txBody>
        </p:sp>
        <p:cxnSp>
          <p:nvCxnSpPr>
            <p:cNvPr id="42008" name="Straight Connector 42"/>
            <p:cNvCxnSpPr>
              <a:cxnSpLocks noChangeShapeType="1"/>
            </p:cNvCxnSpPr>
            <p:nvPr/>
          </p:nvCxnSpPr>
          <p:spPr bwMode="auto">
            <a:xfrm flipH="1">
              <a:off x="6007100" y="5462588"/>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cxnSp>
          <p:nvCxnSpPr>
            <p:cNvPr id="42009" name="Straight Connector 43"/>
            <p:cNvCxnSpPr>
              <a:cxnSpLocks noChangeShapeType="1"/>
            </p:cNvCxnSpPr>
            <p:nvPr/>
          </p:nvCxnSpPr>
          <p:spPr bwMode="auto">
            <a:xfrm flipH="1">
              <a:off x="257175" y="5468938"/>
              <a:ext cx="0" cy="1920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nvGrpSpPr>
            <p:cNvPr id="42010" name="Group 44"/>
            <p:cNvGrpSpPr>
              <a:grpSpLocks/>
            </p:cNvGrpSpPr>
            <p:nvPr/>
          </p:nvGrpSpPr>
          <p:grpSpPr bwMode="auto">
            <a:xfrm>
              <a:off x="327025" y="5564188"/>
              <a:ext cx="76200" cy="265112"/>
              <a:chOff x="2335630" y="5555839"/>
              <a:chExt cx="75895" cy="264408"/>
            </a:xfrm>
          </p:grpSpPr>
          <p:sp>
            <p:nvSpPr>
              <p:cNvPr id="46" name="Diamond 45"/>
              <p:cNvSpPr/>
              <p:nvPr/>
            </p:nvSpPr>
            <p:spPr>
              <a:xfrm>
                <a:off x="2335630"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6" name="Straight Connector 46"/>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1" name="Group 47"/>
            <p:cNvGrpSpPr>
              <a:grpSpLocks/>
            </p:cNvGrpSpPr>
            <p:nvPr/>
          </p:nvGrpSpPr>
          <p:grpSpPr bwMode="auto">
            <a:xfrm>
              <a:off x="3225034" y="5552266"/>
              <a:ext cx="76200" cy="277028"/>
              <a:chOff x="2745965" y="5545485"/>
              <a:chExt cx="75895" cy="277957"/>
            </a:xfrm>
          </p:grpSpPr>
          <p:sp>
            <p:nvSpPr>
              <p:cNvPr id="49" name="Diamond 48"/>
              <p:cNvSpPr/>
              <p:nvPr/>
            </p:nvSpPr>
            <p:spPr>
              <a:xfrm>
                <a:off x="2745965" y="5545485"/>
                <a:ext cx="75895" cy="151317"/>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4" name="Straight Connector 49"/>
              <p:cNvCxnSpPr>
                <a:cxnSpLocks noChangeShapeType="1"/>
              </p:cNvCxnSpPr>
              <p:nvPr/>
            </p:nvCxnSpPr>
            <p:spPr bwMode="auto">
              <a:xfrm>
                <a:off x="2783913" y="5694511"/>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51" name="Diamond 50"/>
            <p:cNvSpPr/>
            <p:nvPr/>
          </p:nvSpPr>
          <p:spPr>
            <a:xfrm>
              <a:off x="6608762" y="5562600"/>
              <a:ext cx="76200" cy="150812"/>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13" name="Straight Connector 51"/>
            <p:cNvCxnSpPr>
              <a:cxnSpLocks noChangeShapeType="1"/>
            </p:cNvCxnSpPr>
            <p:nvPr/>
          </p:nvCxnSpPr>
          <p:spPr bwMode="auto">
            <a:xfrm>
              <a:off x="6643687" y="5699125"/>
              <a:ext cx="0" cy="1301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53" name="TextBox 52"/>
            <p:cNvSpPr txBox="1"/>
            <p:nvPr/>
          </p:nvSpPr>
          <p:spPr>
            <a:xfrm>
              <a:off x="6281737" y="5788025"/>
              <a:ext cx="6461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Mar. ‘19</a:t>
              </a:r>
            </a:p>
            <a:p>
              <a:pPr eaLnBrk="1" fontAlgn="auto" hangingPunct="1">
                <a:spcBef>
                  <a:spcPts val="0"/>
                </a:spcBef>
                <a:spcAft>
                  <a:spcPts val="0"/>
                </a:spcAft>
                <a:defRPr/>
              </a:pPr>
              <a:r>
                <a:rPr lang="en-US" sz="1000" dirty="0">
                  <a:latin typeface="Neo Sans Intel"/>
                  <a:ea typeface="+mn-ea"/>
                  <a:cs typeface="Neo Sans Intel"/>
                </a:rPr>
                <a:t>- MDR</a:t>
              </a:r>
            </a:p>
          </p:txBody>
        </p:sp>
        <p:sp>
          <p:nvSpPr>
            <p:cNvPr id="54" name="TextBox 53"/>
            <p:cNvSpPr txBox="1"/>
            <p:nvPr/>
          </p:nvSpPr>
          <p:spPr>
            <a:xfrm>
              <a:off x="4419599" y="5573712"/>
              <a:ext cx="342900" cy="153988"/>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smtClean="0">
                  <a:latin typeface="Neo Sans Intel"/>
                  <a:ea typeface="+mn-ea"/>
                </a:rPr>
                <a:t>4 </a:t>
              </a:r>
              <a:r>
                <a:rPr lang="en-US" sz="1000" b="1" dirty="0">
                  <a:latin typeface="Neo Sans Intel"/>
                  <a:ea typeface="+mn-ea"/>
                </a:rPr>
                <a:t>mo.</a:t>
              </a:r>
            </a:p>
          </p:txBody>
        </p:sp>
        <p:sp>
          <p:nvSpPr>
            <p:cNvPr id="56" name="TextBox 55"/>
            <p:cNvSpPr txBox="1"/>
            <p:nvPr/>
          </p:nvSpPr>
          <p:spPr>
            <a:xfrm>
              <a:off x="6937373" y="5772150"/>
              <a:ext cx="717550" cy="554038"/>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‘19</a:t>
              </a:r>
            </a:p>
            <a:p>
              <a:pPr eaLnBrk="1" fontAlgn="auto" hangingPunct="1">
                <a:spcBef>
                  <a:spcPts val="0"/>
                </a:spcBef>
                <a:spcAft>
                  <a:spcPts val="0"/>
                </a:spcAft>
                <a:defRPr/>
              </a:pPr>
              <a:r>
                <a:rPr lang="en-US" sz="1000" dirty="0">
                  <a:latin typeface="Neo Sans Intel"/>
                  <a:ea typeface="+mn-ea"/>
                  <a:cs typeface="Neo Sans Intel"/>
                </a:rPr>
                <a:t>SB pool</a:t>
              </a:r>
              <a:br>
                <a:rPr lang="en-US" sz="1000" dirty="0">
                  <a:latin typeface="Neo Sans Intel"/>
                  <a:ea typeface="+mn-ea"/>
                  <a:cs typeface="Neo Sans Intel"/>
                </a:rPr>
              </a:br>
              <a:r>
                <a:rPr lang="en-US" sz="1000" dirty="0">
                  <a:latin typeface="Neo Sans Intel"/>
                  <a:ea typeface="+mn-ea"/>
                  <a:cs typeface="Neo Sans Intel"/>
                </a:rPr>
                <a:t>formation</a:t>
              </a:r>
            </a:p>
          </p:txBody>
        </p:sp>
        <p:grpSp>
          <p:nvGrpSpPr>
            <p:cNvPr id="42017" name="Group 58"/>
            <p:cNvGrpSpPr>
              <a:grpSpLocks/>
            </p:cNvGrpSpPr>
            <p:nvPr/>
          </p:nvGrpSpPr>
          <p:grpSpPr bwMode="auto">
            <a:xfrm>
              <a:off x="7165975" y="5564188"/>
              <a:ext cx="76200" cy="265112"/>
              <a:chOff x="2335630" y="5555839"/>
              <a:chExt cx="75895" cy="264408"/>
            </a:xfrm>
          </p:grpSpPr>
          <p:sp>
            <p:nvSpPr>
              <p:cNvPr id="60" name="Diamond 59"/>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2" name="Straight Connector 60"/>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8" name="Group 61"/>
            <p:cNvGrpSpPr>
              <a:grpSpLocks/>
            </p:cNvGrpSpPr>
            <p:nvPr/>
          </p:nvGrpSpPr>
          <p:grpSpPr bwMode="auto">
            <a:xfrm>
              <a:off x="7623175" y="5564188"/>
              <a:ext cx="76200" cy="265112"/>
              <a:chOff x="2335630" y="5555839"/>
              <a:chExt cx="75895" cy="264408"/>
            </a:xfrm>
          </p:grpSpPr>
          <p:sp>
            <p:nvSpPr>
              <p:cNvPr id="63" name="Diamond 62"/>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0" name="Straight Connector 63"/>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5" name="TextBox 64"/>
            <p:cNvSpPr txBox="1"/>
            <p:nvPr/>
          </p:nvSpPr>
          <p:spPr>
            <a:xfrm>
              <a:off x="7497761" y="5767387"/>
              <a:ext cx="6508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‘19</a:t>
              </a:r>
            </a:p>
            <a:p>
              <a:pPr eaLnBrk="1" fontAlgn="auto" hangingPunct="1">
                <a:spcBef>
                  <a:spcPts val="0"/>
                </a:spcBef>
                <a:spcAft>
                  <a:spcPts val="0"/>
                </a:spcAft>
                <a:defRPr/>
              </a:pPr>
              <a:r>
                <a:rPr lang="en-US" sz="1000" dirty="0">
                  <a:latin typeface="Neo Sans Intel"/>
                  <a:ea typeface="+mn-ea"/>
                  <a:cs typeface="Neo Sans Intel"/>
                </a:rPr>
                <a:t>SB</a:t>
              </a:r>
            </a:p>
          </p:txBody>
        </p:sp>
        <p:sp>
          <p:nvSpPr>
            <p:cNvPr id="59" name="Diamond 58"/>
            <p:cNvSpPr/>
            <p:nvPr/>
          </p:nvSpPr>
          <p:spPr>
            <a:xfrm>
              <a:off x="5124449" y="5557837"/>
              <a:ext cx="74613"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1" name="Straight Connector 33"/>
            <p:cNvCxnSpPr>
              <a:cxnSpLocks noChangeShapeType="1"/>
            </p:cNvCxnSpPr>
            <p:nvPr/>
          </p:nvCxnSpPr>
          <p:spPr bwMode="auto">
            <a:xfrm>
              <a:off x="5161594" y="5694270"/>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2" name="TextBox 61"/>
            <p:cNvSpPr txBox="1"/>
            <p:nvPr/>
          </p:nvSpPr>
          <p:spPr>
            <a:xfrm>
              <a:off x="4903787" y="5784850"/>
              <a:ext cx="8874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‘18</a:t>
              </a:r>
            </a:p>
            <a:p>
              <a:pPr eaLnBrk="1" fontAlgn="auto" hangingPunct="1">
                <a:spcBef>
                  <a:spcPts val="0"/>
                </a:spcBef>
                <a:spcAft>
                  <a:spcPts val="0"/>
                </a:spcAft>
                <a:defRPr/>
              </a:pPr>
              <a:r>
                <a:rPr lang="en-US" sz="1000" dirty="0">
                  <a:latin typeface="Neo Sans Intel"/>
                  <a:ea typeface="+mn-ea"/>
                  <a:cs typeface="Neo Sans Intel"/>
                </a:rPr>
                <a:t>- TGba D2.0</a:t>
              </a:r>
            </a:p>
          </p:txBody>
        </p:sp>
        <p:cxnSp>
          <p:nvCxnSpPr>
            <p:cNvPr id="42023" name="Straight Connector 42"/>
            <p:cNvCxnSpPr>
              <a:cxnSpLocks noChangeShapeType="1"/>
            </p:cNvCxnSpPr>
            <p:nvPr/>
          </p:nvCxnSpPr>
          <p:spPr bwMode="auto">
            <a:xfrm flipH="1">
              <a:off x="8077690" y="546847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6" name="Rectangle 65"/>
            <p:cNvSpPr/>
            <p:nvPr/>
          </p:nvSpPr>
          <p:spPr>
            <a:xfrm>
              <a:off x="8077198" y="5611812"/>
              <a:ext cx="982663" cy="53975"/>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grpSp>
          <p:nvGrpSpPr>
            <p:cNvPr id="42025" name="Group 65"/>
            <p:cNvGrpSpPr>
              <a:grpSpLocks/>
            </p:cNvGrpSpPr>
            <p:nvPr/>
          </p:nvGrpSpPr>
          <p:grpSpPr bwMode="auto">
            <a:xfrm>
              <a:off x="8629020" y="5564188"/>
              <a:ext cx="76200" cy="265112"/>
              <a:chOff x="2335630" y="5555839"/>
              <a:chExt cx="75895" cy="264408"/>
            </a:xfrm>
          </p:grpSpPr>
          <p:sp>
            <p:nvSpPr>
              <p:cNvPr id="67" name="Diamond 66"/>
              <p:cNvSpPr/>
              <p:nvPr/>
            </p:nvSpPr>
            <p:spPr>
              <a:xfrm>
                <a:off x="2336255"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8" name="Straight Connector 67"/>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9" name="TextBox 68"/>
            <p:cNvSpPr txBox="1"/>
            <p:nvPr/>
          </p:nvSpPr>
          <p:spPr>
            <a:xfrm>
              <a:off x="8172448" y="5767387"/>
              <a:ext cx="68262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‘20</a:t>
              </a:r>
            </a:p>
            <a:p>
              <a:pPr eaLnBrk="1" fontAlgn="auto" hangingPunct="1">
                <a:spcBef>
                  <a:spcPts val="0"/>
                </a:spcBef>
                <a:spcAft>
                  <a:spcPts val="0"/>
                </a:spcAft>
                <a:defRPr/>
              </a:pPr>
              <a:r>
                <a:rPr lang="en-US" sz="1000" dirty="0" err="1">
                  <a:latin typeface="Neo Sans Intel"/>
                  <a:ea typeface="+mn-ea"/>
                  <a:cs typeface="Neo Sans Intel"/>
                </a:rPr>
                <a:t>RevCom</a:t>
              </a:r>
              <a:endParaRPr lang="en-US" sz="1000" dirty="0">
                <a:latin typeface="Neo Sans Intel"/>
                <a:ea typeface="+mn-ea"/>
                <a:cs typeface="Neo Sans Intel"/>
              </a:endParaRPr>
            </a:p>
          </p:txBody>
        </p:sp>
      </p:grpSp>
      <p:sp>
        <p:nvSpPr>
          <p:cNvPr id="68" name="TextBox 67"/>
          <p:cNvSpPr txBox="1"/>
          <p:nvPr/>
        </p:nvSpPr>
        <p:spPr>
          <a:xfrm>
            <a:off x="8170863"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2020</a:t>
            </a:r>
          </a:p>
        </p:txBody>
      </p:sp>
      <p:cxnSp>
        <p:nvCxnSpPr>
          <p:cNvPr id="3" name="Straight Arrow Connector 2"/>
          <p:cNvCxnSpPr/>
          <p:nvPr/>
        </p:nvCxnSpPr>
        <p:spPr bwMode="auto">
          <a:xfrm flipH="1">
            <a:off x="4886283" y="1858705"/>
            <a:ext cx="17505" cy="808295"/>
          </a:xfrm>
          <a:prstGeom prst="straightConnector1">
            <a:avLst/>
          </a:prstGeom>
          <a:solidFill>
            <a:schemeClr val="accent1"/>
          </a:solidFill>
          <a:ln w="57150" cap="flat" cmpd="sng" algn="ctr">
            <a:solidFill>
              <a:srgbClr val="FF0000"/>
            </a:solidFill>
            <a:prstDash val="solid"/>
            <a:round/>
            <a:headEnd type="triangle"/>
            <a:tailEnd type="triangle"/>
          </a:ln>
          <a:effectLst/>
        </p:spPr>
      </p:cxnSp>
      <p:sp>
        <p:nvSpPr>
          <p:cNvPr id="6" name="TextBox 5"/>
          <p:cNvSpPr txBox="1"/>
          <p:nvPr/>
        </p:nvSpPr>
        <p:spPr>
          <a:xfrm>
            <a:off x="5057733" y="1929825"/>
            <a:ext cx="3723583" cy="584775"/>
          </a:xfrm>
          <a:prstGeom prst="rect">
            <a:avLst/>
          </a:prstGeom>
          <a:noFill/>
        </p:spPr>
        <p:txBody>
          <a:bodyPr wrap="none" rtlCol="0">
            <a:spAutoFit/>
          </a:bodyPr>
          <a:lstStyle/>
          <a:p>
            <a:r>
              <a:rPr lang="en-US" sz="1600" b="1" dirty="0" smtClean="0">
                <a:solidFill>
                  <a:srgbClr val="FF0000"/>
                </a:solidFill>
              </a:rPr>
              <a:t>Spending more than 1 year defining </a:t>
            </a:r>
            <a:br>
              <a:rPr lang="en-US" sz="1600" b="1" dirty="0" smtClean="0">
                <a:solidFill>
                  <a:srgbClr val="FF0000"/>
                </a:solidFill>
              </a:rPr>
            </a:br>
            <a:r>
              <a:rPr lang="en-US" sz="1600" b="1" dirty="0" smtClean="0">
                <a:solidFill>
                  <a:srgbClr val="FF0000"/>
                </a:solidFill>
              </a:rPr>
              <a:t>technical details of a simple OOK </a:t>
            </a:r>
            <a:r>
              <a:rPr lang="en-US" sz="1600" b="1" dirty="0" err="1" smtClean="0">
                <a:solidFill>
                  <a:srgbClr val="FF0000"/>
                </a:solidFill>
              </a:rPr>
              <a:t>Tx</a:t>
            </a:r>
            <a:r>
              <a:rPr lang="en-US" sz="1600" b="1" dirty="0" smtClean="0">
                <a:solidFill>
                  <a:srgbClr val="FF0000"/>
                </a:solidFill>
              </a:rPr>
              <a:t>/Rx</a:t>
            </a:r>
            <a:endParaRPr lang="en-US" sz="1600" b="1" dirty="0">
              <a:solidFill>
                <a:srgbClr val="FF0000"/>
              </a:solidFill>
            </a:endParaRPr>
          </a:p>
        </p:txBody>
      </p:sp>
      <p:cxnSp>
        <p:nvCxnSpPr>
          <p:cNvPr id="10" name="Straight Connector 9"/>
          <p:cNvCxnSpPr/>
          <p:nvPr/>
        </p:nvCxnSpPr>
        <p:spPr bwMode="auto">
          <a:xfrm>
            <a:off x="4801394" y="2819400"/>
            <a:ext cx="1370806" cy="0"/>
          </a:xfrm>
          <a:prstGeom prst="line">
            <a:avLst/>
          </a:prstGeom>
          <a:solidFill>
            <a:schemeClr val="accent1"/>
          </a:solidFill>
          <a:ln w="12700" cap="flat" cmpd="sng" algn="ctr">
            <a:solidFill>
              <a:srgbClr val="FF0000"/>
            </a:solidFill>
            <a:prstDash val="lgDash"/>
            <a:round/>
            <a:headEnd type="none" w="sm" len="sm"/>
            <a:tailEnd type="none" w="sm" len="sm"/>
          </a:ln>
          <a:effectLst/>
        </p:spPr>
      </p:cxnSp>
      <p:cxnSp>
        <p:nvCxnSpPr>
          <p:cNvPr id="64" name="Straight Connector 63"/>
          <p:cNvCxnSpPr/>
          <p:nvPr/>
        </p:nvCxnSpPr>
        <p:spPr bwMode="auto">
          <a:xfrm>
            <a:off x="4800136" y="1752600"/>
            <a:ext cx="1370806" cy="0"/>
          </a:xfrm>
          <a:prstGeom prst="line">
            <a:avLst/>
          </a:prstGeom>
          <a:solidFill>
            <a:schemeClr val="accent1"/>
          </a:solidFill>
          <a:ln w="12700" cap="flat" cmpd="sng" algn="ctr">
            <a:solidFill>
              <a:srgbClr val="FF0000"/>
            </a:solidFill>
            <a:prstDash val="lgDash"/>
            <a:round/>
            <a:headEnd type="none" w="sm" len="sm"/>
            <a:tailEnd type="none" w="sm" len="sm"/>
          </a:ln>
          <a:effectLst/>
        </p:spPr>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685800" y="1600199"/>
            <a:ext cx="7772400" cy="4875213"/>
          </a:xfrm>
        </p:spPr>
        <p:txBody>
          <a:bodyPr/>
          <a:lstStyle/>
          <a:p>
            <a:r>
              <a:rPr lang="en-US" altLang="en-US" sz="2200" dirty="0" smtClean="0">
                <a:solidFill>
                  <a:srgbClr val="FF0000"/>
                </a:solidFill>
              </a:rPr>
              <a:t>Delaying the schedule by 2 months</a:t>
            </a:r>
            <a:endParaRPr lang="en-US" altLang="en-US" sz="1800" dirty="0" smtClean="0">
              <a:solidFill>
                <a:srgbClr val="FF0000"/>
              </a:solidFill>
            </a:endParaRPr>
          </a:p>
          <a:p>
            <a:endParaRPr lang="en-US" altLang="en-US" sz="2200" dirty="0" smtClean="0"/>
          </a:p>
          <a:p>
            <a:r>
              <a:rPr lang="en-US" altLang="en-US" sz="2200" dirty="0" smtClean="0"/>
              <a:t>2018</a:t>
            </a:r>
            <a:endParaRPr lang="en-US" altLang="en-US" sz="2200" dirty="0" smtClean="0"/>
          </a:p>
          <a:p>
            <a:pPr lvl="1"/>
            <a:r>
              <a:rPr lang="en-US" altLang="en-US" sz="2200" b="1" dirty="0" smtClean="0"/>
              <a:t>January</a:t>
            </a:r>
            <a:r>
              <a:rPr lang="en-US" altLang="en-US" sz="2200" dirty="0" smtClean="0"/>
              <a:t>: </a:t>
            </a:r>
            <a:r>
              <a:rPr lang="en-US" altLang="en-US" sz="2200" dirty="0" err="1"/>
              <a:t>TGba</a:t>
            </a:r>
            <a:r>
              <a:rPr lang="en-US" altLang="en-US" sz="2200" dirty="0"/>
              <a:t> Draft </a:t>
            </a:r>
            <a:r>
              <a:rPr lang="en-US" altLang="en-US" sz="2200" dirty="0" smtClean="0"/>
              <a:t>0.1</a:t>
            </a:r>
            <a:endParaRPr lang="en-US" altLang="en-US" sz="2200" b="1" dirty="0" smtClean="0"/>
          </a:p>
          <a:p>
            <a:pPr lvl="1"/>
            <a:r>
              <a:rPr lang="en-US" altLang="en-US" sz="2200" b="1" dirty="0" smtClean="0"/>
              <a:t>July</a:t>
            </a:r>
            <a:r>
              <a:rPr lang="en-US" altLang="en-US" sz="2200" dirty="0" smtClean="0"/>
              <a:t>: </a:t>
            </a:r>
            <a:r>
              <a:rPr lang="en-US" altLang="en-US" sz="2200" dirty="0" err="1" smtClean="0"/>
              <a:t>TGba</a:t>
            </a:r>
            <a:r>
              <a:rPr lang="en-US" altLang="en-US" sz="2200" dirty="0" smtClean="0"/>
              <a:t> Draft </a:t>
            </a:r>
            <a:r>
              <a:rPr lang="en-US" altLang="en-US" sz="2200" dirty="0" smtClean="0"/>
              <a:t>1.0</a:t>
            </a:r>
            <a:endParaRPr lang="en-US" altLang="en-US" sz="2200" dirty="0" smtClean="0"/>
          </a:p>
          <a:p>
            <a:pPr lvl="1"/>
            <a:r>
              <a:rPr lang="en-US" altLang="en-US" sz="2200" b="1" dirty="0" smtClean="0"/>
              <a:t>November</a:t>
            </a:r>
            <a:r>
              <a:rPr lang="en-US" altLang="en-US" sz="2200" dirty="0" smtClean="0"/>
              <a:t>: </a:t>
            </a:r>
            <a:r>
              <a:rPr lang="en-US" altLang="en-US" sz="2200" dirty="0" err="1" smtClean="0"/>
              <a:t>TGba</a:t>
            </a:r>
            <a:r>
              <a:rPr lang="en-US" altLang="en-US" sz="2200" dirty="0" smtClean="0"/>
              <a:t> Draft 2.0</a:t>
            </a:r>
          </a:p>
          <a:p>
            <a:r>
              <a:rPr lang="en-US" altLang="en-US" sz="2200" dirty="0" smtClean="0"/>
              <a:t>2019:</a:t>
            </a:r>
          </a:p>
          <a:p>
            <a:pPr lvl="1"/>
            <a:r>
              <a:rPr lang="en-US" altLang="en-US" sz="2200" b="1" dirty="0" smtClean="0"/>
              <a:t>May</a:t>
            </a:r>
            <a:r>
              <a:rPr lang="en-US" altLang="en-US" sz="2200" dirty="0" smtClean="0"/>
              <a:t>: </a:t>
            </a:r>
            <a:r>
              <a:rPr lang="en-US" altLang="en-US" sz="2200" dirty="0" smtClean="0"/>
              <a:t>MDR (mandatory document review)</a:t>
            </a:r>
          </a:p>
          <a:p>
            <a:pPr lvl="1"/>
            <a:r>
              <a:rPr lang="en-US" altLang="en-US" sz="2200" b="1" dirty="0" smtClean="0"/>
              <a:t>September</a:t>
            </a:r>
            <a:r>
              <a:rPr lang="en-US" altLang="en-US" sz="2200" dirty="0" smtClean="0"/>
              <a:t>: </a:t>
            </a:r>
            <a:r>
              <a:rPr lang="en-US" altLang="en-US" sz="2200" dirty="0" smtClean="0"/>
              <a:t>formation of sponsor ballot pool</a:t>
            </a:r>
          </a:p>
          <a:p>
            <a:pPr lvl="1"/>
            <a:r>
              <a:rPr lang="en-US" altLang="en-US" sz="2200" b="1" dirty="0" smtClean="0"/>
              <a:t>November</a:t>
            </a:r>
            <a:r>
              <a:rPr lang="en-US" altLang="en-US" sz="2200" dirty="0" smtClean="0"/>
              <a:t>: </a:t>
            </a:r>
            <a:r>
              <a:rPr lang="en-US" altLang="en-US" sz="2200" dirty="0" smtClean="0"/>
              <a:t>Sponsor ballot</a:t>
            </a:r>
          </a:p>
          <a:p>
            <a:r>
              <a:rPr lang="en-US" altLang="en-US" sz="2200" dirty="0" smtClean="0"/>
              <a:t>2020</a:t>
            </a:r>
          </a:p>
          <a:p>
            <a:pPr lvl="1"/>
            <a:r>
              <a:rPr lang="en-US" altLang="en-US" sz="2200" b="1" dirty="0" smtClean="0"/>
              <a:t>July</a:t>
            </a:r>
            <a:r>
              <a:rPr lang="en-US" altLang="en-US" sz="2200" dirty="0" smtClean="0"/>
              <a:t>: </a:t>
            </a:r>
            <a:r>
              <a:rPr lang="en-US" altLang="en-US" sz="2200" dirty="0" err="1" smtClean="0"/>
              <a:t>RevCom</a:t>
            </a:r>
            <a:endParaRPr lang="en-US" altLang="en-US" sz="2200" dirty="0" smtClean="0"/>
          </a:p>
        </p:txBody>
      </p:sp>
      <p:sp>
        <p:nvSpPr>
          <p:cNvPr id="41987" name="Title 1"/>
          <p:cNvSpPr>
            <a:spLocks noGrp="1"/>
          </p:cNvSpPr>
          <p:nvPr>
            <p:ph type="title"/>
          </p:nvPr>
        </p:nvSpPr>
        <p:spPr/>
        <p:txBody>
          <a:bodyPr/>
          <a:lstStyle/>
          <a:p>
            <a:r>
              <a:rPr lang="en-US" altLang="en-US" dirty="0" err="1" smtClean="0"/>
              <a:t>TGba</a:t>
            </a:r>
            <a:r>
              <a:rPr lang="en-US" altLang="en-US" dirty="0" smtClean="0"/>
              <a:t> </a:t>
            </a:r>
            <a:r>
              <a:rPr lang="en-US" altLang="en-US" dirty="0" smtClean="0"/>
              <a:t>Timeline (new)</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40</a:t>
            </a:fld>
            <a:endParaRPr lang="en-US" altLang="en-US" sz="1200" b="0" smtClean="0"/>
          </a:p>
        </p:txBody>
      </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May 2018</a:t>
            </a:r>
          </a:p>
        </p:txBody>
      </p:sp>
      <p:sp>
        <p:nvSpPr>
          <p:cNvPr id="33795" name="Content Placeholder 8"/>
          <p:cNvSpPr>
            <a:spLocks noGrp="1"/>
          </p:cNvSpPr>
          <p:nvPr>
            <p:ph idx="1"/>
          </p:nvPr>
        </p:nvSpPr>
        <p:spPr>
          <a:xfrm>
            <a:off x="523875" y="2133600"/>
            <a:ext cx="8162925" cy="4114800"/>
          </a:xfrm>
        </p:spPr>
        <p:txBody>
          <a:bodyPr/>
          <a:lstStyle/>
          <a:p>
            <a:pPr>
              <a:defRPr/>
            </a:pPr>
            <a:r>
              <a:rPr lang="en-US" altLang="en-US" dirty="0" smtClean="0"/>
              <a:t>Resolve TBDs in the PHY and MAC clauses of </a:t>
            </a:r>
            <a:r>
              <a:rPr lang="en-US" altLang="en-US" dirty="0" err="1" smtClean="0"/>
              <a:t>TGba</a:t>
            </a:r>
            <a:r>
              <a:rPr lang="en-US" altLang="en-US" dirty="0" smtClean="0"/>
              <a:t> D0.2</a:t>
            </a:r>
          </a:p>
          <a:p>
            <a:pPr lvl="1">
              <a:defRPr/>
            </a:pPr>
            <a:r>
              <a:rPr lang="en-US" altLang="en-US" dirty="0" smtClean="0"/>
              <a:t>Higher priority will be given to a presentation that resolves TBDs in </a:t>
            </a:r>
            <a:r>
              <a:rPr lang="en-US" altLang="en-US" dirty="0" err="1" smtClean="0"/>
              <a:t>TGba</a:t>
            </a:r>
            <a:r>
              <a:rPr lang="en-US" altLang="en-US" dirty="0" smtClean="0"/>
              <a:t> D0.2</a:t>
            </a:r>
            <a:endParaRPr lang="en-US" altLang="en-US" dirty="0" smtClean="0"/>
          </a:p>
          <a:p>
            <a:pPr>
              <a:defRPr/>
            </a:pPr>
            <a:r>
              <a:rPr lang="en-US" altLang="en-US" dirty="0" smtClean="0"/>
              <a:t>Prepare for creating </a:t>
            </a:r>
            <a:r>
              <a:rPr lang="en-US" altLang="en-US" dirty="0" err="1" smtClean="0"/>
              <a:t>TGba</a:t>
            </a:r>
            <a:r>
              <a:rPr lang="en-US" altLang="en-US" dirty="0" smtClean="0"/>
              <a:t> D1.0 in July 2018</a:t>
            </a:r>
            <a:endParaRPr lang="en-US" altLang="en-US" dirty="0" smtClean="0"/>
          </a:p>
          <a:p>
            <a:pPr>
              <a:defRPr/>
            </a:pPr>
            <a:r>
              <a:rPr lang="en-US" altLang="en-US" dirty="0" smtClean="0"/>
              <a:t>Review </a:t>
            </a:r>
            <a:r>
              <a:rPr lang="en-US" altLang="en-US" dirty="0"/>
              <a:t>TG timeline</a:t>
            </a:r>
          </a:p>
          <a:p>
            <a:pPr>
              <a:defRPr/>
            </a:pPr>
            <a:endParaRPr lang="en-US" altLang="en-US" dirty="0"/>
          </a:p>
          <a:p>
            <a:pPr>
              <a:defRPr/>
            </a:pPr>
            <a:endParaRPr lang="en-US" altLang="en-US" dirty="0"/>
          </a:p>
          <a:p>
            <a:pPr>
              <a:defRPr/>
            </a:pPr>
            <a:endParaRPr lang="en-US" altLang="en-US" dirty="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March 2018</a:t>
            </a:r>
            <a:endParaRPr lang="en-US"/>
          </a:p>
        </p:txBody>
      </p:sp>
      <p:sp>
        <p:nvSpPr>
          <p:cNvPr id="6" name="Footer Placeholder 5"/>
          <p:cNvSpPr>
            <a:spLocks noGrp="1"/>
          </p:cNvSpPr>
          <p:nvPr>
            <p:ph type="ftr" sz="quarter" idx="11"/>
          </p:nvPr>
        </p:nvSpPr>
        <p:spPr/>
        <p:txBody>
          <a:bodyPr/>
          <a:lstStyle/>
          <a:p>
            <a:pPr>
              <a:defRPr/>
            </a:pPr>
            <a:r>
              <a:rPr lang="en-US" smtClean="0"/>
              <a:t>Minyoung Park (Samsung)</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41</a:t>
            </a:fld>
            <a:endParaRPr lang="en-US" altLang="en-US" sz="1200" b="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696912" y="1981200"/>
            <a:ext cx="7761288" cy="4114800"/>
          </a:xfrm>
        </p:spPr>
        <p:txBody>
          <a:bodyPr/>
          <a:lstStyle/>
          <a:p>
            <a:pPr marL="342900" lvl="1" indent="-342900">
              <a:buFontTx/>
              <a:buChar char="•"/>
              <a:defRPr/>
            </a:pPr>
            <a:r>
              <a:rPr lang="en-US" altLang="en-US" sz="2800" b="1" dirty="0" smtClean="0"/>
              <a:t>Proposed schedule (Mondays, 1 hour each)</a:t>
            </a:r>
          </a:p>
          <a:p>
            <a:pPr marL="685800" lvl="2" indent="-342900">
              <a:defRPr/>
            </a:pPr>
            <a:r>
              <a:rPr lang="en-US" altLang="en-US" sz="2400" b="1" dirty="0" smtClean="0"/>
              <a:t>March 19</a:t>
            </a:r>
            <a:r>
              <a:rPr lang="en-US" altLang="en-US" sz="2400" b="1" dirty="0"/>
              <a:t>, 10:00 ET</a:t>
            </a:r>
          </a:p>
          <a:p>
            <a:pPr marL="685800" lvl="2" indent="-342900">
              <a:defRPr/>
            </a:pPr>
            <a:r>
              <a:rPr lang="en-US" altLang="en-US" sz="2400" b="1" dirty="0" smtClean="0"/>
              <a:t>April 2</a:t>
            </a:r>
            <a:r>
              <a:rPr lang="en-US" altLang="en-US" sz="2400" b="1" dirty="0"/>
              <a:t>, 17:00 ET</a:t>
            </a:r>
          </a:p>
          <a:p>
            <a:pPr marL="685800" lvl="2" indent="-342900">
              <a:defRPr/>
            </a:pPr>
            <a:r>
              <a:rPr lang="en-US" altLang="en-US" sz="2400" b="1" dirty="0" smtClean="0"/>
              <a:t>April 16</a:t>
            </a:r>
            <a:r>
              <a:rPr lang="en-US" altLang="en-US" sz="2400" b="1" dirty="0"/>
              <a:t>, 23:00 ET</a:t>
            </a:r>
          </a:p>
          <a:p>
            <a:pPr marL="685800" lvl="2" indent="-342900">
              <a:defRPr/>
            </a:pPr>
            <a:endParaRPr lang="en-US" altLang="en-US" sz="2400" b="1" dirty="0" smtClean="0"/>
          </a:p>
          <a:p>
            <a:pPr marL="685800" lvl="2" indent="-342900">
              <a:defRPr/>
            </a:pPr>
            <a:endParaRPr lang="en-US" altLang="en-US" sz="2400" b="1" dirty="0"/>
          </a:p>
          <a:p>
            <a:pPr marL="0" lvl="1" indent="0">
              <a:buFontTx/>
              <a:buNone/>
              <a:defRPr/>
            </a:pPr>
            <a:endParaRPr lang="en-US" altLang="en-US" sz="2800" b="1" dirty="0" smtClean="0"/>
          </a:p>
          <a:p>
            <a:pPr marL="685800" lvl="2" indent="-342900">
              <a:defRPr/>
            </a:pPr>
            <a:endParaRPr lang="en-US" altLang="en-US" sz="2400" b="1" dirty="0" smtClean="0"/>
          </a:p>
          <a:p>
            <a:pPr marL="342900" lvl="2" indent="0">
              <a:buFontTx/>
              <a:buNone/>
              <a:defRPr/>
            </a:pPr>
            <a:endParaRPr lang="en-US" altLang="en-US" sz="2400" b="1" dirty="0" smtClean="0"/>
          </a:p>
          <a:p>
            <a:pPr marL="685800" lvl="2" indent="-342900">
              <a:defRPr/>
            </a:pPr>
            <a:endParaRPr lang="en-US" altLang="en-US" sz="2400" dirty="0" smtClean="0"/>
          </a:p>
          <a:p>
            <a:pPr>
              <a:defRPr/>
            </a:pPr>
            <a:endParaRPr lang="en-US" altLang="en-US" sz="2800" dirty="0" smtClean="0"/>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42</a:t>
            </a:fld>
            <a:endParaRPr lang="en-US" altLang="en-US" sz="1200" b="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43</a:t>
            </a:fld>
            <a:endParaRPr lang="en-US" altLang="en-US" sz="1200" b="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March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44</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282646283"/>
              </p:ext>
            </p:extLst>
          </p:nvPr>
        </p:nvGraphicFramePr>
        <p:xfrm>
          <a:off x="685800" y="1981200"/>
          <a:ext cx="7772400" cy="2378076"/>
        </p:xfrm>
        <a:graphic>
          <a:graphicData uri="http://schemas.openxmlformats.org/drawingml/2006/table">
            <a:tbl>
              <a:tblPr firstRow="1" bandRow="1">
                <a:tableStyleId>{073A0DAA-6AF3-43AB-8588-CEC1D06C72B9}</a:tableStyleId>
              </a:tblPr>
              <a:tblGrid>
                <a:gridCol w="1554480"/>
                <a:gridCol w="1554480"/>
                <a:gridCol w="1554480"/>
                <a:gridCol w="1554480"/>
                <a:gridCol w="1554480"/>
              </a:tblGrid>
              <a:tr h="396346">
                <a:tc>
                  <a:txBody>
                    <a:bodyPr/>
                    <a:lstStyle/>
                    <a:p>
                      <a:pPr algn="ctr"/>
                      <a:endParaRPr lang="en-US" sz="2000" dirty="0"/>
                    </a:p>
                  </a:txBody>
                  <a:tcPr marT="45742" marB="45742"/>
                </a:tc>
                <a:tc>
                  <a:txBody>
                    <a:bodyPr/>
                    <a:lstStyle/>
                    <a:p>
                      <a:pPr algn="ctr"/>
                      <a:r>
                        <a:rPr lang="en-US" sz="2000" dirty="0" smtClean="0"/>
                        <a:t>Monday</a:t>
                      </a:r>
                      <a:endParaRPr lang="en-US" sz="2000" dirty="0"/>
                    </a:p>
                  </a:txBody>
                  <a:tcPr marT="45742" marB="45742"/>
                </a:tc>
                <a:tc>
                  <a:txBody>
                    <a:bodyPr/>
                    <a:lstStyle/>
                    <a:p>
                      <a:pPr algn="ctr"/>
                      <a:r>
                        <a:rPr lang="en-US" sz="2000" dirty="0" smtClean="0"/>
                        <a:t>Tuesday</a:t>
                      </a:r>
                      <a:endParaRPr lang="en-US" sz="2000" dirty="0"/>
                    </a:p>
                  </a:txBody>
                  <a:tcPr marT="45742" marB="45742"/>
                </a:tc>
                <a:tc>
                  <a:txBody>
                    <a:bodyPr/>
                    <a:lstStyle/>
                    <a:p>
                      <a:pPr algn="ctr"/>
                      <a:r>
                        <a:rPr lang="en-US" sz="2000" dirty="0" smtClean="0"/>
                        <a:t>Wednesday</a:t>
                      </a:r>
                      <a:endParaRPr lang="en-US" sz="2000" dirty="0"/>
                    </a:p>
                  </a:txBody>
                  <a:tcPr marT="45742" marB="45742"/>
                </a:tc>
                <a:tc>
                  <a:txBody>
                    <a:bodyPr/>
                    <a:lstStyle/>
                    <a:p>
                      <a:pPr algn="ctr"/>
                      <a:r>
                        <a:rPr lang="en-US" sz="2000" dirty="0" smtClean="0"/>
                        <a:t>Thursday</a:t>
                      </a:r>
                      <a:endParaRPr lang="en-US" sz="2000" dirty="0"/>
                    </a:p>
                  </a:txBody>
                  <a:tcPr marT="45742" marB="45742"/>
                </a:tc>
              </a:tr>
              <a:tr h="396346">
                <a:tc>
                  <a:txBody>
                    <a:bodyPr/>
                    <a:lstStyle/>
                    <a:p>
                      <a:pPr algn="ctr"/>
                      <a:r>
                        <a:rPr lang="en-US" sz="2000" dirty="0" smtClean="0"/>
                        <a:t>AM1</a:t>
                      </a:r>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t>TGba</a:t>
                      </a:r>
                      <a:endParaRPr lang="en-US" sz="2000" b="1" dirty="0"/>
                    </a:p>
                  </a:txBody>
                  <a:tcPr marT="45742" marB="45742"/>
                </a:tc>
                <a:tc>
                  <a:txBody>
                    <a:bodyPr/>
                    <a:lstStyle/>
                    <a:p>
                      <a:pPr algn="ctr"/>
                      <a:endParaRPr lang="en-US" sz="2000" b="1" dirty="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solidFill>
                          <a:schemeClr val="tx1"/>
                        </a:solidFill>
                      </a:endParaRPr>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solidFill>
                          <a:schemeClr val="tx1"/>
                        </a:solidFill>
                      </a:endParaRPr>
                    </a:p>
                  </a:txBody>
                  <a:tcPr marT="45742" marB="45742"/>
                </a:tc>
              </a:tr>
              <a:tr h="396346">
                <a:tc>
                  <a:txBody>
                    <a:bodyPr/>
                    <a:lstStyle/>
                    <a:p>
                      <a:pPr algn="ctr"/>
                      <a:r>
                        <a:rPr lang="en-US" sz="2000" dirty="0" smtClean="0"/>
                        <a:t>AM2</a:t>
                      </a:r>
                      <a:endParaRPr lang="en-US" sz="2000" dirty="0"/>
                    </a:p>
                  </a:txBody>
                  <a:tcPr marT="45742" marB="45742"/>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p>
                  </a:txBody>
                  <a:tcPr marT="45742" marB="45742"/>
                </a:tc>
                <a:tc>
                  <a:txBody>
                    <a:bodyPr/>
                    <a:lstStyle/>
                    <a:p>
                      <a:pPr algn="ctr"/>
                      <a:endParaRPr lang="en-US" sz="2000" b="1" dirty="0"/>
                    </a:p>
                  </a:txBody>
                  <a:tcPr marT="45742" marB="45742"/>
                </a:tc>
                <a:tc>
                  <a:txBody>
                    <a:bodyPr/>
                    <a:lstStyle/>
                    <a:p>
                      <a:pPr algn="ctr"/>
                      <a:endParaRPr lang="en-US" sz="2000" b="1"/>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solidFill>
                            <a:schemeClr val="tx1"/>
                          </a:solidFill>
                        </a:rPr>
                        <a:t>TGba</a:t>
                      </a:r>
                      <a:endParaRPr lang="en-US" sz="2000" b="1" dirty="0" smtClean="0">
                        <a:solidFill>
                          <a:schemeClr val="tx1"/>
                        </a:solidFill>
                      </a:endParaRPr>
                    </a:p>
                  </a:txBody>
                  <a:tcPr marT="45742" marB="45742"/>
                </a:tc>
              </a:tr>
              <a:tr h="396346">
                <a:tc>
                  <a:txBody>
                    <a:bodyPr/>
                    <a:lstStyle/>
                    <a:p>
                      <a:pPr algn="ctr"/>
                      <a:r>
                        <a:rPr lang="en-US" sz="2000" dirty="0" smtClean="0"/>
                        <a:t>PM1</a:t>
                      </a:r>
                      <a:endParaRPr lang="en-US" sz="2000" dirty="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TGba</a:t>
                      </a:r>
                    </a:p>
                  </a:txBody>
                  <a:tcPr marT="45742" marB="45742"/>
                </a:tc>
                <a:tc>
                  <a:txBody>
                    <a:bodyPr/>
                    <a:lstStyle/>
                    <a:p>
                      <a:pPr algn="ctr"/>
                      <a:r>
                        <a:rPr lang="en-US" sz="2000" b="1" dirty="0" err="1" smtClean="0">
                          <a:solidFill>
                            <a:schemeClr val="tx1"/>
                          </a:solidFill>
                        </a:rPr>
                        <a:t>TGba</a:t>
                      </a:r>
                      <a:endParaRPr lang="en-US" sz="2000" b="1" dirty="0"/>
                    </a:p>
                  </a:txBody>
                  <a:tcPr marT="45742" marB="45742"/>
                </a:tc>
                <a:tc>
                  <a:txBody>
                    <a:bodyPr/>
                    <a:lstStyle/>
                    <a:p>
                      <a:pPr algn="ctr"/>
                      <a:r>
                        <a:rPr lang="en-US" sz="2000" b="1" dirty="0" err="1" smtClean="0">
                          <a:solidFill>
                            <a:srgbClr val="FF0000"/>
                          </a:solidFill>
                        </a:rPr>
                        <a:t>TGba</a:t>
                      </a:r>
                      <a:endParaRPr lang="en-US" sz="2000" b="1" dirty="0">
                        <a:solidFill>
                          <a:srgbClr val="FF0000"/>
                        </a:solidFill>
                      </a:endParaRPr>
                    </a:p>
                  </a:txBody>
                  <a:tcPr marT="45742" marB="45742"/>
                </a:tc>
              </a:tr>
              <a:tr h="396346">
                <a:tc>
                  <a:txBody>
                    <a:bodyPr/>
                    <a:lstStyle/>
                    <a:p>
                      <a:pPr algn="ctr"/>
                      <a:r>
                        <a:rPr lang="en-US" sz="2000" dirty="0" smtClean="0"/>
                        <a:t>PM2</a:t>
                      </a:r>
                      <a:endParaRPr lang="en-US" sz="2000" dirty="0"/>
                    </a:p>
                  </a:txBody>
                  <a:tcPr marT="45742" marB="45742"/>
                </a:tc>
                <a:tc>
                  <a:txBody>
                    <a:bodyPr/>
                    <a:lstStyle/>
                    <a:p>
                      <a:pPr algn="ctr"/>
                      <a:r>
                        <a:rPr lang="en-US" sz="2000" b="1" dirty="0" err="1" smtClean="0"/>
                        <a:t>TGba</a:t>
                      </a:r>
                      <a:endParaRPr lang="en-US" sz="2000" b="1" dirty="0"/>
                    </a:p>
                  </a:txBody>
                  <a:tcPr marT="45742" marB="45742"/>
                </a:tc>
                <a:tc>
                  <a:txBody>
                    <a:bodyPr/>
                    <a:lstStyle/>
                    <a:p>
                      <a:pPr algn="ctr"/>
                      <a:endParaRPr lang="en-US" sz="2000" b="1" dirty="0"/>
                    </a:p>
                  </a:txBody>
                  <a:tcPr marT="45742" marB="45742"/>
                </a:tc>
                <a:tc>
                  <a:txBody>
                    <a:bodyPr/>
                    <a:lstStyle/>
                    <a:p>
                      <a:pPr algn="ctr"/>
                      <a:r>
                        <a:rPr lang="en-US" sz="2000" b="1" dirty="0" err="1" smtClean="0">
                          <a:solidFill>
                            <a:schemeClr val="tx1"/>
                          </a:solidFill>
                        </a:rPr>
                        <a:t>TGba</a:t>
                      </a:r>
                      <a:endParaRPr lang="en-US" sz="2000" b="1" dirty="0">
                        <a:solidFill>
                          <a:schemeClr val="tx1"/>
                        </a:solidFill>
                      </a:endParaRPr>
                    </a:p>
                  </a:txBody>
                  <a:tcPr marT="45742" marB="45742"/>
                </a:tc>
                <a:tc>
                  <a:txBody>
                    <a:bodyPr/>
                    <a:lstStyle/>
                    <a:p>
                      <a:pPr algn="ctr"/>
                      <a:r>
                        <a:rPr lang="en-US" sz="2000" b="1" dirty="0" err="1" smtClean="0">
                          <a:solidFill>
                            <a:schemeClr val="tx1"/>
                          </a:solidFill>
                        </a:rPr>
                        <a:t>TGba</a:t>
                      </a:r>
                      <a:endParaRPr lang="en-US" sz="2000" b="1" dirty="0"/>
                    </a:p>
                  </a:txBody>
                  <a:tcPr marT="45742" marB="45742"/>
                </a:tc>
              </a:tr>
              <a:tr h="396346">
                <a:tc>
                  <a:txBody>
                    <a:bodyPr/>
                    <a:lstStyle/>
                    <a:p>
                      <a:pPr algn="ctr"/>
                      <a:r>
                        <a:rPr lang="en-US" sz="2000" dirty="0" smtClean="0"/>
                        <a:t>EVE</a:t>
                      </a:r>
                      <a:endParaRPr lang="en-US" sz="2000" dirty="0"/>
                    </a:p>
                  </a:txBody>
                  <a:tcPr marT="45742" marB="45742"/>
                </a:tc>
                <a:tc>
                  <a:txBody>
                    <a:bodyPr/>
                    <a:lstStyle/>
                    <a:p>
                      <a:pPr algn="ctr"/>
                      <a:r>
                        <a:rPr lang="en-US" sz="2000" b="1" dirty="0" err="1" smtClean="0"/>
                        <a:t>TGba</a:t>
                      </a:r>
                      <a:endParaRPr lang="en-US" sz="2000" b="1" dirty="0"/>
                    </a:p>
                  </a:txBody>
                  <a:tcPr marT="45742" marB="45742"/>
                </a:tc>
                <a:tc>
                  <a:txBody>
                    <a:bodyPr/>
                    <a:lstStyle/>
                    <a:p>
                      <a:pPr algn="ctr"/>
                      <a:endParaRPr lang="en-US" sz="2000" b="1" dirty="0"/>
                    </a:p>
                  </a:txBody>
                  <a:tcPr marT="45742" marB="45742"/>
                </a:tc>
                <a:tc>
                  <a:txBody>
                    <a:bodyPr/>
                    <a:lstStyle/>
                    <a:p>
                      <a:pPr algn="ctr"/>
                      <a:endParaRPr lang="en-US" sz="2000" b="1" dirty="0">
                        <a:solidFill>
                          <a:srgbClr val="FF0000"/>
                        </a:solidFill>
                      </a:endParaRPr>
                    </a:p>
                  </a:txBody>
                  <a:tcPr marT="45742" marB="45742"/>
                </a:tc>
                <a:tc>
                  <a:txBody>
                    <a:bodyPr/>
                    <a:lstStyle/>
                    <a:p>
                      <a:pPr algn="ctr"/>
                      <a:endParaRPr lang="en-US" sz="2000" b="1" dirty="0"/>
                    </a:p>
                  </a:txBody>
                  <a:tcPr marT="45742" marB="45742"/>
                </a:tc>
              </a:tr>
            </a:tbl>
          </a:graphicData>
        </a:graphic>
      </p:graphicFrame>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nvGraphicFramePr>
        <p:xfrm>
          <a:off x="715963" y="472440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1676400"/>
            <a:ext cx="7924800" cy="4722813"/>
          </a:xfrm>
        </p:spPr>
        <p:txBody>
          <a:bodyPr/>
          <a:lstStyle/>
          <a:p>
            <a:pPr>
              <a:defRPr/>
            </a:pPr>
            <a:r>
              <a:rPr lang="en-US" altLang="en-US" dirty="0"/>
              <a:t>Review and approve </a:t>
            </a:r>
            <a:r>
              <a:rPr lang="en-US" altLang="en-US" dirty="0" err="1"/>
              <a:t>TGba</a:t>
            </a:r>
            <a:r>
              <a:rPr lang="en-US" altLang="en-US" dirty="0"/>
              <a:t> SFD and </a:t>
            </a:r>
            <a:r>
              <a:rPr lang="en-US" altLang="en-US" dirty="0" err="1"/>
              <a:t>TGba</a:t>
            </a:r>
            <a:r>
              <a:rPr lang="en-US" altLang="en-US" dirty="0"/>
              <a:t> D0.1</a:t>
            </a:r>
          </a:p>
          <a:p>
            <a:pPr>
              <a:defRPr/>
            </a:pPr>
            <a:r>
              <a:rPr lang="en-US" altLang="en-US" dirty="0"/>
              <a:t>Review spec text documents for </a:t>
            </a:r>
            <a:r>
              <a:rPr lang="en-US" altLang="en-US" dirty="0" err="1"/>
              <a:t>TGba</a:t>
            </a:r>
            <a:r>
              <a:rPr lang="en-US" altLang="en-US" dirty="0"/>
              <a:t> D0.2</a:t>
            </a:r>
          </a:p>
          <a:p>
            <a:pPr>
              <a:defRPr/>
            </a:pPr>
            <a:r>
              <a:rPr lang="en-US" altLang="en-US" dirty="0"/>
              <a:t>Review technical presentations</a:t>
            </a:r>
          </a:p>
          <a:p>
            <a:pPr>
              <a:defRPr/>
            </a:pPr>
            <a:r>
              <a:rPr lang="en-US" altLang="en-US" dirty="0"/>
              <a:t>Work on </a:t>
            </a:r>
            <a:r>
              <a:rPr lang="en-US" altLang="en-US" dirty="0" err="1"/>
              <a:t>TGba</a:t>
            </a:r>
            <a:r>
              <a:rPr lang="en-US" altLang="en-US" dirty="0"/>
              <a:t> task group documents</a:t>
            </a:r>
          </a:p>
          <a:p>
            <a:pPr>
              <a:defRPr/>
            </a:pPr>
            <a:r>
              <a:rPr lang="en-US" altLang="en-US" dirty="0"/>
              <a:t>Review TG timeline</a:t>
            </a:r>
            <a:endParaRPr lang="en-US" altLang="en-US" sz="2000" dirty="0" smtClean="0"/>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8</a:t>
            </a:fld>
            <a:endParaRPr lang="en-US" altLang="en-US" sz="1200" b="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685800" y="1524000"/>
            <a:ext cx="7772400" cy="4951413"/>
          </a:xfrm>
        </p:spPr>
        <p:txBody>
          <a:bodyPr/>
          <a:lstStyle/>
          <a:p>
            <a:pPr>
              <a:defRPr/>
            </a:pPr>
            <a:r>
              <a:rPr lang="en-US" dirty="0" smtClean="0"/>
              <a:t>Call for submissions sent out on Feb. 27th: </a:t>
            </a:r>
          </a:p>
          <a:p>
            <a:pPr lvl="1">
              <a:defRPr/>
            </a:pPr>
            <a:r>
              <a:rPr lang="en-US" b="0" dirty="0" smtClean="0"/>
              <a:t>Received </a:t>
            </a:r>
            <a:r>
              <a:rPr lang="en-US" dirty="0" smtClean="0"/>
              <a:t>51 </a:t>
            </a:r>
            <a:r>
              <a:rPr lang="en-US" b="0" dirty="0" smtClean="0"/>
              <a:t>submissions</a:t>
            </a:r>
          </a:p>
          <a:p>
            <a:pPr>
              <a:defRPr/>
            </a:pPr>
            <a:r>
              <a:rPr lang="en-US" dirty="0" smtClean="0"/>
              <a:t>Grouped based on topics and priority in the following slides</a:t>
            </a:r>
            <a:endParaRPr lang="en-US" sz="2800" dirty="0" smtClean="0"/>
          </a:p>
          <a:p>
            <a:pPr lvl="1"/>
            <a:r>
              <a:rPr lang="en-US" dirty="0" smtClean="0"/>
              <a:t>Within a category, a submission uploaded to the 802.11 mentor server </a:t>
            </a:r>
            <a:r>
              <a:rPr lang="en-US" dirty="0" smtClean="0">
                <a:solidFill>
                  <a:srgbClr val="FF0000"/>
                </a:solidFill>
              </a:rPr>
              <a:t>earlier</a:t>
            </a:r>
            <a:r>
              <a:rPr lang="en-US" dirty="0" smtClean="0"/>
              <a:t> will get </a:t>
            </a:r>
            <a:r>
              <a:rPr lang="en-US" dirty="0" smtClean="0">
                <a:solidFill>
                  <a:srgbClr val="FF0000"/>
                </a:solidFill>
              </a:rPr>
              <a:t>higher priority </a:t>
            </a:r>
            <a:r>
              <a:rPr lang="en-US" dirty="0" smtClean="0"/>
              <a:t>for presentation</a:t>
            </a:r>
            <a:endParaRPr lang="en-US" dirty="0"/>
          </a:p>
          <a:p>
            <a:pPr marL="1200150" lvl="2" indent="-342900">
              <a:buFont typeface="+mj-lt"/>
              <a:buAutoNum type="arabicPeriod"/>
            </a:pPr>
            <a:endParaRPr lang="en-US" sz="2000" dirty="0"/>
          </a:p>
        </p:txBody>
      </p:sp>
      <p:sp>
        <p:nvSpPr>
          <p:cNvPr id="4" name="Date Placeholder 3"/>
          <p:cNvSpPr>
            <a:spLocks noGrp="1"/>
          </p:cNvSpPr>
          <p:nvPr>
            <p:ph type="dt" sz="quarter" idx="10"/>
          </p:nvPr>
        </p:nvSpPr>
        <p:spPr/>
        <p:txBody>
          <a:bodyPr/>
          <a:lstStyle/>
          <a:p>
            <a:pPr>
              <a:defRPr/>
            </a:pPr>
            <a:r>
              <a:rPr lang="en-US" smtClean="0"/>
              <a:t>March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85388</TotalTime>
  <Words>3221</Words>
  <Application>Microsoft Office PowerPoint</Application>
  <PresentationFormat>On-screen Show (4:3)</PresentationFormat>
  <Paragraphs>1050</Paragraphs>
  <Slides>44</Slides>
  <Notes>6</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44</vt:i4>
      </vt:variant>
    </vt:vector>
  </HeadingPairs>
  <TitlesOfParts>
    <vt:vector size="55" baseType="lpstr">
      <vt:lpstr>Malgun Gothic</vt:lpstr>
      <vt:lpstr>Monotype Sorts</vt:lpstr>
      <vt:lpstr>MS Gothic</vt:lpstr>
      <vt:lpstr>MS PGothic</vt:lpstr>
      <vt:lpstr>Neo Sans Intel</vt:lpstr>
      <vt:lpstr>Arial</vt:lpstr>
      <vt:lpstr>Calibri</vt:lpstr>
      <vt:lpstr>Helvetica</vt:lpstr>
      <vt:lpstr>Times New Roman</vt:lpstr>
      <vt:lpstr>802-11-Submission</vt:lpstr>
      <vt:lpstr>Document</vt:lpstr>
      <vt:lpstr>March 2018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Call for Submissions</vt:lpstr>
      <vt:lpstr>PHY – WUR SYNC</vt:lpstr>
      <vt:lpstr>PHY - Requirements</vt:lpstr>
      <vt:lpstr>PHY – OOK waveform</vt:lpstr>
      <vt:lpstr>PHY – WUR Tx with Multiple Antenna</vt:lpstr>
      <vt:lpstr>PHY – WUR Signal Multiplexing</vt:lpstr>
      <vt:lpstr>MAC-Spec Text</vt:lpstr>
      <vt:lpstr>MAC-Frame Format (Address)</vt:lpstr>
      <vt:lpstr>MAC-Frame Format (Length, FCS, BSSID)</vt:lpstr>
      <vt:lpstr>MAC-WUR Beacon/Duty-cycle/TSF</vt:lpstr>
      <vt:lpstr>MAC-WUR Basic Operation</vt:lpstr>
      <vt:lpstr>MAC –Other Wake-up Packet Frame Format Related Presentations</vt:lpstr>
      <vt:lpstr>MAC-Discovery Frame Format</vt:lpstr>
      <vt:lpstr>MAC-Further Optimization</vt:lpstr>
      <vt:lpstr>Monday TGba Ad-hoc Meeting Agenda</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Summary from January 2018 Meeting and Teleconference Calls</vt:lpstr>
      <vt:lpstr>Motion - Minutes</vt:lpstr>
      <vt:lpstr>TGba Documents Review and Approval</vt:lpstr>
      <vt:lpstr>Presentations</vt:lpstr>
      <vt:lpstr>Motions (Thursday AM2)</vt:lpstr>
      <vt:lpstr>TGba Timeline (reviewed in Jan.2018)</vt:lpstr>
      <vt:lpstr>TGba Timeline (new) </vt:lpstr>
      <vt:lpstr>Goal for May 2018</vt:lpstr>
      <vt:lpstr>Teleconference Call Schedule</vt:lpstr>
      <vt:lpstr>Backup Slides</vt:lpstr>
      <vt:lpstr>Proposed TGba Spec Development Process</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11-16/1080r1</dc:title>
  <dc:subject>Task Group AY November 2015 Meeting Agenda</dc:subject>
  <dc:creator>minyoung.park@intel.com</dc:creator>
  <cp:keywords>January 2017</cp:keywords>
  <dc:description/>
  <cp:lastModifiedBy>Minyoung Park</cp:lastModifiedBy>
  <cp:revision>4138</cp:revision>
  <cp:lastPrinted>2014-11-04T15:04:57Z</cp:lastPrinted>
  <dcterms:created xsi:type="dcterms:W3CDTF">2007-04-17T18:10:23Z</dcterms:created>
  <dcterms:modified xsi:type="dcterms:W3CDTF">2018-03-08T21:40:42Z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NSCPROP_SA">
    <vt:lpwstr>C:\Users\minyoung.p\Documents\IEEE 802.11 WG\TGba\2017\November\11-17-1223-09-00ba-september-2017-tgba-agenda.pptx</vt:lpwstr>
  </property>
</Properties>
</file>