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708" r:id="rId2"/>
    <p:sldId id="678" r:id="rId3"/>
    <p:sldId id="679" r:id="rId4"/>
    <p:sldId id="656" r:id="rId5"/>
    <p:sldId id="665" r:id="rId6"/>
    <p:sldId id="666" r:id="rId7"/>
    <p:sldId id="710" r:id="rId8"/>
    <p:sldId id="711" r:id="rId9"/>
    <p:sldId id="715" r:id="rId10"/>
    <p:sldId id="762" r:id="rId11"/>
    <p:sldId id="784" r:id="rId12"/>
    <p:sldId id="783" r:id="rId13"/>
    <p:sldId id="785" r:id="rId14"/>
    <p:sldId id="786" r:id="rId15"/>
    <p:sldId id="747" r:id="rId16"/>
    <p:sldId id="789" r:id="rId17"/>
    <p:sldId id="790" r:id="rId18"/>
    <p:sldId id="798" r:id="rId19"/>
    <p:sldId id="799" r:id="rId20"/>
    <p:sldId id="792" r:id="rId21"/>
    <p:sldId id="797" r:id="rId22"/>
    <p:sldId id="793" r:id="rId23"/>
    <p:sldId id="777" r:id="rId24"/>
    <p:sldId id="750" r:id="rId25"/>
    <p:sldId id="778" r:id="rId26"/>
    <p:sldId id="779" r:id="rId27"/>
    <p:sldId id="780" r:id="rId28"/>
    <p:sldId id="781" r:id="rId29"/>
    <p:sldId id="782" r:id="rId30"/>
    <p:sldId id="727" r:id="rId31"/>
    <p:sldId id="704" r:id="rId32"/>
    <p:sldId id="705" r:id="rId33"/>
    <p:sldId id="707" r:id="rId34"/>
    <p:sldId id="719" r:id="rId35"/>
    <p:sldId id="721" r:id="rId36"/>
    <p:sldId id="761" r:id="rId37"/>
    <p:sldId id="726" r:id="rId38"/>
    <p:sldId id="776" r:id="rId39"/>
    <p:sldId id="760" r:id="rId40"/>
    <p:sldId id="694" r:id="rId41"/>
    <p:sldId id="695" r:id="rId42"/>
    <p:sldId id="740" r:id="rId43"/>
    <p:sldId id="741" r:id="rId4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55" autoAdjust="0"/>
    <p:restoredTop sz="94095" autoAdjust="0"/>
  </p:normalViewPr>
  <p:slideViewPr>
    <p:cSldViewPr>
      <p:cViewPr varScale="1">
        <p:scale>
          <a:sx n="66" d="100"/>
          <a:sy n="66" d="100"/>
        </p:scale>
        <p:origin x="1204" y="40"/>
      </p:cViewPr>
      <p:guideLst>
        <p:guide orient="horz" pos="2160"/>
        <p:guide pos="2880"/>
      </p:guideLst>
    </p:cSldViewPr>
  </p:slideViewPr>
  <p:outlineViewPr>
    <p:cViewPr>
      <p:scale>
        <a:sx n="50" d="100"/>
        <a:sy n="50" d="100"/>
      </p:scale>
      <p:origin x="0" y="-10960"/>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24</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25</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26</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29</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41</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March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802.11-18/0313r6</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662"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March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2018-3-7</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WUR SYNC</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586594912"/>
              </p:ext>
            </p:extLst>
          </p:nvPr>
        </p:nvGraphicFramePr>
        <p:xfrm>
          <a:off x="304803" y="4572000"/>
          <a:ext cx="8573825" cy="1295088"/>
        </p:xfrm>
        <a:graphic>
          <a:graphicData uri="http://schemas.openxmlformats.org/drawingml/2006/table">
            <a:tbl>
              <a:tblPr/>
              <a:tblGrid>
                <a:gridCol w="990597"/>
                <a:gridCol w="646540"/>
                <a:gridCol w="2348769"/>
                <a:gridCol w="984729"/>
                <a:gridCol w="1025515"/>
                <a:gridCol w="714412"/>
                <a:gridCol w="1863263"/>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8604">
                <a:tc>
                  <a:txBody>
                    <a:bodyPr/>
                    <a:lstStyle/>
                    <a:p>
                      <a:pPr algn="l" fontAlgn="ctr"/>
                      <a:r>
                        <a:rPr lang="en-US" sz="1400" b="0" i="0" u="none" strike="noStrike" dirty="0" smtClean="0">
                          <a:solidFill>
                            <a:srgbClr val="00B050"/>
                          </a:solidFill>
                          <a:effectLst/>
                          <a:latin typeface="Calibri" panose="020F0502020204030204" pitchFamily="34" charset="0"/>
                        </a:rPr>
                        <a:t>05-Mar-2018 10:49:56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18-0435</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Preamble Sequence Design and Performance Evaluation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Jia Jia (Justin)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Huawei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Sync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12:50:18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18/504</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Evaluation of WUR Sync sequence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dongguk Lim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WUR Sync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064536579"/>
              </p:ext>
            </p:extLst>
          </p:nvPr>
        </p:nvGraphicFramePr>
        <p:xfrm>
          <a:off x="304801" y="2522638"/>
          <a:ext cx="8671669" cy="1508448"/>
        </p:xfrm>
        <a:graphic>
          <a:graphicData uri="http://schemas.openxmlformats.org/drawingml/2006/table">
            <a:tbl>
              <a:tblPr/>
              <a:tblGrid>
                <a:gridCol w="1066799"/>
                <a:gridCol w="660827"/>
                <a:gridCol w="2683523"/>
                <a:gridCol w="958727"/>
                <a:gridCol w="792184"/>
                <a:gridCol w="695546"/>
                <a:gridCol w="1814063"/>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09:30:15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18/0416</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fr-FR" sz="1400" b="0" i="0" u="none" strike="noStrike" dirty="0" err="1">
                          <a:solidFill>
                            <a:srgbClr val="00B050"/>
                          </a:solidFill>
                          <a:effectLst/>
                          <a:latin typeface="Calibri" panose="020F0502020204030204" pitchFamily="34" charset="0"/>
                        </a:rPr>
                        <a:t>Sync</a:t>
                      </a:r>
                      <a:r>
                        <a:rPr lang="fr-FR" sz="1400" b="0" i="0" u="none" strike="noStrike" dirty="0">
                          <a:solidFill>
                            <a:srgbClr val="00B050"/>
                          </a:solidFill>
                          <a:effectLst/>
                          <a:latin typeface="Calibri" panose="020F0502020204030204" pitchFamily="34" charset="0"/>
                        </a:rPr>
                        <a:t> Bit Duration </a:t>
                      </a:r>
                      <a:r>
                        <a:rPr lang="fr-FR" sz="1400" b="0" i="0" u="none" strike="noStrike" dirty="0" err="1">
                          <a:solidFill>
                            <a:srgbClr val="00B050"/>
                          </a:solidFill>
                          <a:effectLst/>
                          <a:latin typeface="Calibri" panose="020F0502020204030204" pitchFamily="34" charset="0"/>
                        </a:rPr>
                        <a:t>Text</a:t>
                      </a:r>
                      <a:r>
                        <a:rPr lang="fr-FR" sz="1400" b="0" i="0" u="none" strike="noStrike" dirty="0">
                          <a:solidFill>
                            <a:srgbClr val="00B050"/>
                          </a:solidFill>
                          <a:effectLst/>
                          <a:latin typeface="Calibri" panose="020F0502020204030204" pitchFamily="34" charset="0"/>
                        </a:rPr>
                        <a:t> Motion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Steve Shellhammer</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10:51:36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18-0436</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Proposed Changes to WUR PHY Specification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B050"/>
                          </a:solidFill>
                          <a:effectLst/>
                          <a:latin typeface="Calibri" panose="020F0502020204030204" pitchFamily="34" charset="0"/>
                        </a:rPr>
                        <a:t>Jia</a:t>
                      </a:r>
                      <a:r>
                        <a:rPr lang="en-US" sz="1400" b="0" i="0" u="none" strike="noStrike" dirty="0">
                          <a:solidFill>
                            <a:srgbClr val="00B050"/>
                          </a:solidFill>
                          <a:effectLst/>
                          <a:latin typeface="Calibri" panose="020F0502020204030204" pitchFamily="34" charset="0"/>
                        </a:rPr>
                        <a:t> </a:t>
                      </a:r>
                      <a:r>
                        <a:rPr lang="en-US" sz="1400" b="0" i="0" u="none" strike="noStrike" dirty="0" err="1">
                          <a:solidFill>
                            <a:srgbClr val="00B050"/>
                          </a:solidFill>
                          <a:effectLst/>
                          <a:latin typeface="Calibri" panose="020F0502020204030204" pitchFamily="34" charset="0"/>
                        </a:rPr>
                        <a:t>Jia</a:t>
                      </a:r>
                      <a:r>
                        <a:rPr lang="en-US" sz="1400" b="0" i="0" u="none" strike="noStrike" dirty="0">
                          <a:solidFill>
                            <a:srgbClr val="00B050"/>
                          </a:solidFill>
                          <a:effectLst/>
                          <a:latin typeface="Calibri" panose="020F0502020204030204" pitchFamily="34" charset="0"/>
                        </a:rPr>
                        <a:t> (Justin)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Huawei</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Spec</a:t>
                      </a:r>
                      <a:r>
                        <a:rPr lang="en-US" sz="1400" b="0" i="0" u="none" strike="noStrike" baseline="0" dirty="0" smtClean="0">
                          <a:solidFill>
                            <a:srgbClr val="00B050"/>
                          </a:solidFill>
                          <a:effectLst/>
                          <a:latin typeface="Calibri" panose="020F0502020204030204" pitchFamily="34" charset="0"/>
                        </a:rPr>
                        <a:t> text</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Requirements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585693192"/>
              </p:ext>
            </p:extLst>
          </p:nvPr>
        </p:nvGraphicFramePr>
        <p:xfrm>
          <a:off x="160771" y="2807640"/>
          <a:ext cx="8822457" cy="1295088"/>
        </p:xfrm>
        <a:graphic>
          <a:graphicData uri="http://schemas.openxmlformats.org/drawingml/2006/table">
            <a:tbl>
              <a:tblPr/>
              <a:tblGrid>
                <a:gridCol w="990598"/>
                <a:gridCol w="813227"/>
                <a:gridCol w="2759381"/>
                <a:gridCol w="980686"/>
                <a:gridCol w="711477"/>
                <a:gridCol w="711477"/>
                <a:gridCol w="1855611"/>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chemeClr val="bg2"/>
                          </a:solidFill>
                          <a:effectLst/>
                          <a:latin typeface="Calibri" panose="020F0502020204030204" pitchFamily="34" charset="0"/>
                        </a:rPr>
                        <a:t>05-Mar-2018 08:16:32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chemeClr val="bg2"/>
                          </a:solidFill>
                          <a:effectLst/>
                          <a:latin typeface="Calibri" panose="020F0502020204030204" pitchFamily="34" charset="0"/>
                        </a:rPr>
                        <a:t>18/406</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chemeClr val="bg2"/>
                          </a:solidFill>
                          <a:effectLst/>
                          <a:latin typeface="Calibri" panose="020F0502020204030204" pitchFamily="34" charset="0"/>
                        </a:rPr>
                        <a:t>Discussion on the WUR minimum sensitivity level</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Shahrnaz Azizi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chemeClr val="bg2"/>
                          </a:solidFill>
                          <a:effectLst/>
                          <a:latin typeface="Calibri" panose="020F0502020204030204" pitchFamily="34" charset="0"/>
                        </a:rPr>
                        <a:t>WUR </a:t>
                      </a:r>
                      <a:r>
                        <a:rPr lang="en-US" sz="1400" b="0" i="0" u="none" strike="noStrike" dirty="0" err="1">
                          <a:solidFill>
                            <a:schemeClr val="bg2"/>
                          </a:solidFill>
                          <a:effectLst/>
                          <a:latin typeface="Calibri" panose="020F0502020204030204" pitchFamily="34" charset="0"/>
                        </a:rPr>
                        <a:t>Tx</a:t>
                      </a:r>
                      <a:r>
                        <a:rPr lang="en-US" sz="1400" b="0" i="0" u="none" strike="noStrike" dirty="0">
                          <a:solidFill>
                            <a:schemeClr val="bg2"/>
                          </a:solidFill>
                          <a:effectLst/>
                          <a:latin typeface="Calibri" panose="020F0502020204030204" pitchFamily="34" charset="0"/>
                        </a:rPr>
                        <a:t>/Rx</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604">
                <a:tc>
                  <a:txBody>
                    <a:bodyPr/>
                    <a:lstStyle/>
                    <a:p>
                      <a:pPr algn="l" fontAlgn="ctr"/>
                      <a:r>
                        <a:rPr lang="en-US" sz="1400" b="0" i="0" u="none" strike="noStrike" dirty="0" smtClean="0">
                          <a:solidFill>
                            <a:srgbClr val="00B050"/>
                          </a:solidFill>
                          <a:effectLst/>
                          <a:latin typeface="Calibri" panose="020F0502020204030204" pitchFamily="34" charset="0"/>
                        </a:rPr>
                        <a:t>05-Mar-2018 07:58:42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18/0145r0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Discussion of (how to specify) some TX and RX requirements for 802.11ba</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Leif Wilhelmsson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Ericsson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WUR </a:t>
                      </a:r>
                      <a:r>
                        <a:rPr lang="en-US" sz="1400" b="0" i="0" u="none" strike="noStrike" dirty="0" err="1">
                          <a:solidFill>
                            <a:srgbClr val="00B050"/>
                          </a:solidFill>
                          <a:effectLst/>
                          <a:latin typeface="Calibri" panose="020F0502020204030204" pitchFamily="34" charset="0"/>
                        </a:rPr>
                        <a:t>Tx</a:t>
                      </a:r>
                      <a:r>
                        <a:rPr lang="en-US" sz="1400" b="0" i="0" u="none" strike="noStrike" dirty="0">
                          <a:solidFill>
                            <a:srgbClr val="00B050"/>
                          </a:solidFill>
                          <a:effectLst/>
                          <a:latin typeface="Calibri" panose="020F0502020204030204" pitchFamily="34" charset="0"/>
                        </a:rPr>
                        <a:t>/Rx</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42224265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OOK waveform</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12</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7" name="Table 6"/>
          <p:cNvGraphicFramePr>
            <a:graphicFrameLocks noGrp="1"/>
          </p:cNvGraphicFramePr>
          <p:nvPr>
            <p:extLst>
              <p:ext uri="{D42A27DB-BD31-4B8C-83A1-F6EECF244321}">
                <p14:modId xmlns:p14="http://schemas.microsoft.com/office/powerpoint/2010/main" val="3962578834"/>
              </p:ext>
            </p:extLst>
          </p:nvPr>
        </p:nvGraphicFramePr>
        <p:xfrm>
          <a:off x="228600" y="2456155"/>
          <a:ext cx="8970716" cy="3453568"/>
        </p:xfrm>
        <a:graphic>
          <a:graphicData uri="http://schemas.openxmlformats.org/drawingml/2006/table">
            <a:tbl>
              <a:tblPr/>
              <a:tblGrid>
                <a:gridCol w="990600"/>
                <a:gridCol w="813227"/>
                <a:gridCol w="2698545"/>
                <a:gridCol w="1060228"/>
                <a:gridCol w="897623"/>
                <a:gridCol w="695792"/>
                <a:gridCol w="1814701"/>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09:30:51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18/0418</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Simulation on the Effect of OFDM Symbol Design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Steve Shellhammer</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04-Mar-2018 22:15:55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18/0421</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OOK Waveform Generation </a:t>
                      </a:r>
                      <a:r>
                        <a:rPr lang="en-US" sz="1400" b="0" i="0" u="none" strike="noStrike" dirty="0" smtClean="0">
                          <a:solidFill>
                            <a:srgbClr val="00B050"/>
                          </a:solidFill>
                          <a:effectLst/>
                          <a:latin typeface="Calibri" panose="020F0502020204030204" pitchFamily="34" charset="0"/>
                        </a:rPr>
                        <a:t>Follow-up </a:t>
                      </a:r>
                      <a:r>
                        <a:rPr lang="en-US" sz="1400" b="0" i="0" u="none" strike="noStrike" dirty="0" smtClean="0">
                          <a:solidFill>
                            <a:schemeClr val="tx1"/>
                          </a:solidFill>
                          <a:effectLst/>
                          <a:latin typeface="Calibri" panose="020F0502020204030204" pitchFamily="34" charset="0"/>
                        </a:rPr>
                        <a:t>(SP)</a:t>
                      </a:r>
                      <a:endParaRPr lang="en-US" sz="1400" b="0" i="0" u="none" strike="noStrike" dirty="0">
                        <a:solidFill>
                          <a:schemeClr val="tx1"/>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Eunsung Park</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04-Mar-2018 22:16:29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18/0422</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Performance Investigation on Partial OOK Follow-up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Eunsung Park</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02-Mar-2018 17:43:27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18/0460r0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On OOK Waveform Specification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Alphan Sahin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InterDigital</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12:10:53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18-0492</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 2us OOK waveform generation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Vinod Kristem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01-Mar-2018 11:02:26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18/453</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Concluding Remarks P-OOK</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Dennis Sundman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Ericsson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07:34:27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18/479</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MC-OOK Symbol Design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0000"/>
                          </a:solidFill>
                          <a:effectLst/>
                          <a:latin typeface="Calibri" panose="020F0502020204030204" pitchFamily="34" charset="0"/>
                        </a:rPr>
                        <a:t>Miguel</a:t>
                      </a:r>
                      <a:r>
                        <a:rPr lang="en-US" sz="1400" b="0" i="0" u="none" strike="noStrike" baseline="0" dirty="0" smtClean="0">
                          <a:solidFill>
                            <a:srgbClr val="000000"/>
                          </a:solidFill>
                          <a:effectLst/>
                          <a:latin typeface="Calibri" panose="020F0502020204030204" pitchFamily="34" charset="0"/>
                        </a:rPr>
                        <a:t> Lopez</a:t>
                      </a:r>
                      <a:endParaRPr lang="en-US" sz="1400" b="0" i="0" u="none" strike="noStrike" dirty="0">
                        <a:solidFill>
                          <a:srgbClr val="00000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Ericsson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23018005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WUR </a:t>
            </a:r>
            <a:r>
              <a:rPr lang="en-US" altLang="en-US" dirty="0" err="1" smtClean="0"/>
              <a:t>Tx</a:t>
            </a:r>
            <a:r>
              <a:rPr lang="en-US" altLang="en-US" dirty="0" smtClean="0"/>
              <a:t> with Multiple Antenna</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13</a:t>
            </a:fld>
            <a:endParaRPr lang="en-US" altLang="en-US" sz="1200" b="0" smtClean="0"/>
          </a:p>
        </p:txBody>
      </p:sp>
      <p:sp>
        <p:nvSpPr>
          <p:cNvPr id="8" name="TextBox 7"/>
          <p:cNvSpPr txBox="1"/>
          <p:nvPr/>
        </p:nvSpPr>
        <p:spPr>
          <a:xfrm>
            <a:off x="7246231" y="5257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3200577522"/>
              </p:ext>
            </p:extLst>
          </p:nvPr>
        </p:nvGraphicFramePr>
        <p:xfrm>
          <a:off x="130924" y="2895600"/>
          <a:ext cx="8882151" cy="1081728"/>
        </p:xfrm>
        <a:graphic>
          <a:graphicData uri="http://schemas.openxmlformats.org/drawingml/2006/table">
            <a:tbl>
              <a:tblPr/>
              <a:tblGrid>
                <a:gridCol w="1066802"/>
                <a:gridCol w="646540"/>
                <a:gridCol w="2818423"/>
                <a:gridCol w="1001669"/>
                <a:gridCol w="726701"/>
                <a:gridCol w="726701"/>
                <a:gridCol w="1895315"/>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09:17:09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18/413</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Discussion on WUR multi-antenna transmission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0000"/>
                          </a:solidFill>
                          <a:effectLst/>
                          <a:latin typeface="Calibri" panose="020F0502020204030204" pitchFamily="34" charset="0"/>
                        </a:rPr>
                        <a:t>R</a:t>
                      </a:r>
                      <a:r>
                        <a:rPr lang="en-US" sz="1400" b="0" i="0" u="none" strike="noStrike" dirty="0" err="1" smtClean="0">
                          <a:solidFill>
                            <a:srgbClr val="000000"/>
                          </a:solidFill>
                          <a:effectLst/>
                          <a:latin typeface="Calibri" panose="020F0502020204030204" pitchFamily="34" charset="0"/>
                        </a:rPr>
                        <a:t>ui</a:t>
                      </a:r>
                      <a:r>
                        <a:rPr lang="en-US" sz="1400" b="0" i="0" u="none" strike="noStrike" dirty="0" smtClean="0">
                          <a:solidFill>
                            <a:srgbClr val="000000"/>
                          </a:solidFill>
                          <a:effectLst/>
                          <a:latin typeface="Calibri" panose="020F0502020204030204" pitchFamily="34" charset="0"/>
                        </a:rPr>
                        <a:t> </a:t>
                      </a:r>
                      <a:r>
                        <a:rPr lang="en-US" sz="1400" b="0" i="0" u="none" strike="noStrike" dirty="0">
                          <a:solidFill>
                            <a:srgbClr val="000000"/>
                          </a:solidFill>
                          <a:effectLst/>
                          <a:latin typeface="Calibri" panose="020F0502020204030204" pitchFamily="34" charset="0"/>
                        </a:rPr>
                        <a:t>Cao</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Marvell</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Tx (Multi antenna)</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12:07:08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18-0493</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WUR performance with multiple TX antennas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Vinod Kristem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a:t>
                      </a:r>
                      <a:r>
                        <a:rPr lang="en-US" sz="1400" b="0" i="0" u="none" strike="noStrike" dirty="0" err="1">
                          <a:solidFill>
                            <a:srgbClr val="000000"/>
                          </a:solidFill>
                          <a:effectLst/>
                          <a:latin typeface="Calibri" panose="020F0502020204030204" pitchFamily="34" charset="0"/>
                        </a:rPr>
                        <a:t>Tx</a:t>
                      </a:r>
                      <a:r>
                        <a:rPr lang="en-US" sz="1400" b="0" i="0" u="none" strike="noStrike" dirty="0">
                          <a:solidFill>
                            <a:srgbClr val="000000"/>
                          </a:solidFill>
                          <a:effectLst/>
                          <a:latin typeface="Calibri" panose="020F0502020204030204" pitchFamily="34" charset="0"/>
                        </a:rPr>
                        <a:t> (Multi antenna)</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657799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WUR Signal Multiplexing</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14</a:t>
            </a:fld>
            <a:endParaRPr lang="en-US" altLang="en-US" sz="1200" b="0" smtClean="0"/>
          </a:p>
        </p:txBody>
      </p:sp>
      <p:sp>
        <p:nvSpPr>
          <p:cNvPr id="8" name="TextBox 7"/>
          <p:cNvSpPr txBox="1"/>
          <p:nvPr/>
        </p:nvSpPr>
        <p:spPr>
          <a:xfrm>
            <a:off x="7246231" y="5257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1454840491"/>
              </p:ext>
            </p:extLst>
          </p:nvPr>
        </p:nvGraphicFramePr>
        <p:xfrm>
          <a:off x="214255" y="2590800"/>
          <a:ext cx="8791690" cy="1081728"/>
        </p:xfrm>
        <a:graphic>
          <a:graphicData uri="http://schemas.openxmlformats.org/drawingml/2006/table">
            <a:tbl>
              <a:tblPr/>
              <a:tblGrid>
                <a:gridCol w="990601"/>
                <a:gridCol w="813227"/>
                <a:gridCol w="2704761"/>
                <a:gridCol w="961274"/>
                <a:gridCol w="755887"/>
                <a:gridCol w="747060"/>
                <a:gridCol w="1818880"/>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15-Jan-2018 14:23:02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17/1625</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de-DE" sz="1400" b="0" i="0" u="none" strike="noStrike">
                          <a:solidFill>
                            <a:srgbClr val="000000"/>
                          </a:solidFill>
                          <a:effectLst/>
                          <a:latin typeface="Calibri" panose="020F0502020204030204" pitchFamily="34" charset="0"/>
                        </a:rPr>
                        <a:t>Efficient FDMA MU Transmission Schemes for WUR WLAN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Jianhan Liu</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Mediatek</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signal multiplexing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07:59:33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17/1395r0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Simple multiplexing of Wake-up signals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Leif Wilhelmsson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Ericsson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signal multiplexing</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0495417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MAC-Spec Text</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15</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2325976776"/>
              </p:ext>
            </p:extLst>
          </p:nvPr>
        </p:nvGraphicFramePr>
        <p:xfrm>
          <a:off x="457200" y="2600582"/>
          <a:ext cx="8398775" cy="1731760"/>
        </p:xfrm>
        <a:graphic>
          <a:graphicData uri="http://schemas.openxmlformats.org/drawingml/2006/table">
            <a:tbl>
              <a:tblPr/>
              <a:tblGrid>
                <a:gridCol w="813227"/>
                <a:gridCol w="2856183"/>
                <a:gridCol w="1015089"/>
                <a:gridCol w="1057131"/>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8604">
                <a:tc>
                  <a:txBody>
                    <a:bodyPr/>
                    <a:lstStyle/>
                    <a:p>
                      <a:pPr algn="l" fontAlgn="ctr"/>
                      <a:r>
                        <a:rPr lang="en-US" sz="1400" b="0" i="0" u="none" strike="noStrike">
                          <a:solidFill>
                            <a:srgbClr val="00B050"/>
                          </a:solidFill>
                          <a:effectLst/>
                          <a:latin typeface="Calibri" panose="020F0502020204030204" pitchFamily="34" charset="0"/>
                        </a:rPr>
                        <a:t>18/0408r0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 for Channel Access, Duty Cycle Operation and WUR Mode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Po-Kai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18-0414</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Draft-text-for-FCS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Alfred Asterjadhi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 (BSSID)</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18/468</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 for Frame Body in WUR Wake Up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B050"/>
                          </a:solidFill>
                          <a:effectLst/>
                          <a:latin typeface="Calibri" panose="020F0502020204030204" pitchFamily="34" charset="0"/>
                        </a:rPr>
                        <a:t>Jeongki</a:t>
                      </a:r>
                      <a:r>
                        <a:rPr lang="en-US" sz="1400" b="0" i="0" u="none" strike="noStrike" dirty="0">
                          <a:solidFill>
                            <a:srgbClr val="00B050"/>
                          </a:solidFill>
                          <a:effectLst/>
                          <a:latin typeface="Calibri" panose="020F0502020204030204" pitchFamily="34" charset="0"/>
                        </a:rPr>
                        <a:t> Kim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chemeClr val="tx1"/>
                          </a:solidFill>
                          <a:effectLst/>
                          <a:latin typeface="Calibri" panose="020F0502020204030204" pitchFamily="34" charset="0"/>
                        </a:rPr>
                        <a:t>18/543</a:t>
                      </a:r>
                      <a:endParaRPr lang="en-US" sz="1400" b="0" i="0" u="none" strike="noStrike" dirty="0">
                        <a:solidFill>
                          <a:schemeClr val="tx1"/>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chemeClr val="tx1"/>
                          </a:solidFill>
                          <a:effectLst/>
                          <a:latin typeface="Calibri" panose="020F0502020204030204" pitchFamily="34" charset="0"/>
                        </a:rPr>
                        <a:t>spec text for WUR Discovery frame</a:t>
                      </a:r>
                      <a:endParaRPr lang="en-US" sz="1400" b="0" i="0" u="none" strike="noStrike" dirty="0">
                        <a:solidFill>
                          <a:schemeClr val="tx1"/>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smtClean="0">
                          <a:solidFill>
                            <a:schemeClr val="tx1"/>
                          </a:solidFill>
                          <a:effectLst/>
                          <a:latin typeface="Calibri" panose="020F0502020204030204" pitchFamily="34" charset="0"/>
                        </a:rPr>
                        <a:t>Guoqing</a:t>
                      </a:r>
                      <a:r>
                        <a:rPr lang="en-US" sz="1400" b="0" i="0" u="none" strike="noStrike" dirty="0" smtClean="0">
                          <a:solidFill>
                            <a:schemeClr val="tx1"/>
                          </a:solidFill>
                          <a:effectLst/>
                          <a:latin typeface="Calibri" panose="020F0502020204030204" pitchFamily="34" charset="0"/>
                        </a:rPr>
                        <a:t> Li</a:t>
                      </a:r>
                      <a:endParaRPr lang="en-US" sz="1400" b="0" i="0" u="none" strike="noStrike" dirty="0">
                        <a:solidFill>
                          <a:schemeClr val="tx1"/>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chemeClr val="tx1"/>
                          </a:solidFill>
                          <a:effectLst/>
                          <a:latin typeface="Calibri" panose="020F0502020204030204" pitchFamily="34" charset="0"/>
                        </a:rPr>
                        <a:t>Apple</a:t>
                      </a:r>
                      <a:endParaRPr lang="en-US" sz="1400" b="0" i="0" u="none" strike="noStrike" dirty="0">
                        <a:solidFill>
                          <a:schemeClr val="tx1"/>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chemeClr val="tx1"/>
                          </a:solidFill>
                          <a:effectLst/>
                          <a:latin typeface="Calibri" panose="020F0502020204030204" pitchFamily="34" charset="0"/>
                        </a:rPr>
                        <a:t>MAC</a:t>
                      </a:r>
                      <a:endParaRPr lang="en-US" sz="1400" b="0" i="0" u="none" strike="noStrike" dirty="0">
                        <a:solidFill>
                          <a:schemeClr val="tx1"/>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chemeClr val="tx1"/>
                          </a:solidFill>
                          <a:effectLst/>
                          <a:latin typeface="Calibri" panose="020F0502020204030204" pitchFamily="34" charset="0"/>
                        </a:rPr>
                        <a:t>Spec text</a:t>
                      </a:r>
                      <a:endParaRPr lang="en-US" sz="1400" b="0" i="0" u="none" strike="noStrike" dirty="0">
                        <a:solidFill>
                          <a:schemeClr val="tx1"/>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MAC-Frame Format (Address)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16</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319109527"/>
              </p:ext>
            </p:extLst>
          </p:nvPr>
        </p:nvGraphicFramePr>
        <p:xfrm>
          <a:off x="410712" y="2743200"/>
          <a:ext cx="8398775" cy="1736736"/>
        </p:xfrm>
        <a:graphic>
          <a:graphicData uri="http://schemas.openxmlformats.org/drawingml/2006/table">
            <a:tbl>
              <a:tblPr/>
              <a:tblGrid>
                <a:gridCol w="813227"/>
                <a:gridCol w="2856183"/>
                <a:gridCol w="1015089"/>
                <a:gridCol w="1057131"/>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18-514</a:t>
                      </a: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Addressing-in-WUR frames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Alfred Asterjadhi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18/170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Power Efficiency for Group Addressed Frames Reception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Jarkko Kneckt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Apple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18/464</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Address field in WUR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Jeongki Kim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18/472</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discussion on Group ID structure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Lei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Panasonic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18/0507r0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Discussion on WUR identifiers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Woojin Ahn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WILUS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1213848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MAC-Frame Format (Length, FCS, BSSID)</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17</a:t>
            </a:fld>
            <a:endParaRPr lang="en-US" altLang="en-US" sz="1200" b="0" smtClean="0"/>
          </a:p>
        </p:txBody>
      </p:sp>
      <p:sp>
        <p:nvSpPr>
          <p:cNvPr id="7" name="TextBox 6"/>
          <p:cNvSpPr txBox="1"/>
          <p:nvPr/>
        </p:nvSpPr>
        <p:spPr>
          <a:xfrm>
            <a:off x="7391400" y="1320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1401566357"/>
              </p:ext>
            </p:extLst>
          </p:nvPr>
        </p:nvGraphicFramePr>
        <p:xfrm>
          <a:off x="200080" y="2488326"/>
          <a:ext cx="8694683" cy="1721808"/>
        </p:xfrm>
        <a:graphic>
          <a:graphicData uri="http://schemas.openxmlformats.org/drawingml/2006/table">
            <a:tbl>
              <a:tblPr/>
              <a:tblGrid>
                <a:gridCol w="1034580"/>
                <a:gridCol w="570340"/>
                <a:gridCol w="2669505"/>
                <a:gridCol w="948744"/>
                <a:gridCol w="988038"/>
                <a:gridCol w="688304"/>
                <a:gridCol w="1795172"/>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04-Mar-2018 21:38:52 ET</a:t>
                      </a:r>
                    </a:p>
                    <a:p>
                      <a:pPr algn="l" fontAlgn="ct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18/465</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Length_Misc field in WUR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Jeongki Kim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(Length)</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04-Mar-2018 21:38:34 ET</a:t>
                      </a:r>
                    </a:p>
                    <a:p>
                      <a:pPr algn="l" fontAlgn="ct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18/466</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Length field in WUR frame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Jeongki Kim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Frame format (Length)</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096161651"/>
              </p:ext>
            </p:extLst>
          </p:nvPr>
        </p:nvGraphicFramePr>
        <p:xfrm>
          <a:off x="200079" y="4189412"/>
          <a:ext cx="8694684" cy="863392"/>
        </p:xfrm>
        <a:graphic>
          <a:graphicData uri="http://schemas.openxmlformats.org/drawingml/2006/table">
            <a:tbl>
              <a:tblPr/>
              <a:tblGrid>
                <a:gridCol w="970583"/>
                <a:gridCol w="529569"/>
                <a:gridCol w="2789253"/>
                <a:gridCol w="991303"/>
                <a:gridCol w="819098"/>
                <a:gridCol w="719179"/>
                <a:gridCol w="1875699"/>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Affiliation</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a:noFill/>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02:30:16 ET</a:t>
                      </a:r>
                    </a:p>
                    <a:p>
                      <a:pPr algn="l" fontAlgn="ct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a:noFill/>
                    </a:lnT>
                    <a:lnB>
                      <a:noFill/>
                    </a:lnB>
                  </a:tcPr>
                </a:tc>
                <a:tc>
                  <a:txBody>
                    <a:bodyPr/>
                    <a:lstStyle/>
                    <a:p>
                      <a:pPr algn="l" fontAlgn="ctr"/>
                      <a:r>
                        <a:rPr lang="en-US" sz="1400" b="0" i="0" u="none" strike="noStrike" dirty="0" smtClean="0">
                          <a:solidFill>
                            <a:srgbClr val="00B050"/>
                          </a:solidFill>
                          <a:effectLst/>
                          <a:latin typeface="Calibri" panose="020F0502020204030204" pitchFamily="34" charset="0"/>
                        </a:rPr>
                        <a:t>18-515</a:t>
                      </a: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FCS-size-for-WUR-frames</a:t>
                      </a:r>
                    </a:p>
                  </a:txBody>
                  <a:tcPr marL="4976" marR="4976" marT="4976"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Alfred Asterjadhi</a:t>
                      </a:r>
                    </a:p>
                  </a:txBody>
                  <a:tcPr marL="4976" marR="4976" marT="4976"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Qualcomm</a:t>
                      </a:r>
                    </a:p>
                  </a:txBody>
                  <a:tcPr marL="4976" marR="4976" marT="4976"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Frame format (FCS)</a:t>
                      </a:r>
                    </a:p>
                  </a:txBody>
                  <a:tcPr marL="4976" marR="4976" marT="4976" marB="0">
                    <a:lnL>
                      <a:noFill/>
                    </a:lnL>
                    <a:lnR>
                      <a:noFill/>
                    </a:lnR>
                    <a:lnT>
                      <a:noFill/>
                    </a:lnT>
                    <a:lnB>
                      <a:noFill/>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967304437"/>
              </p:ext>
            </p:extLst>
          </p:nvPr>
        </p:nvGraphicFramePr>
        <p:xfrm>
          <a:off x="200078" y="5605690"/>
          <a:ext cx="8716219" cy="436672"/>
        </p:xfrm>
        <a:graphic>
          <a:graphicData uri="http://schemas.openxmlformats.org/drawingml/2006/table">
            <a:tbl>
              <a:tblPr/>
              <a:tblGrid>
                <a:gridCol w="942922"/>
                <a:gridCol w="660827"/>
                <a:gridCol w="2796273"/>
                <a:gridCol w="993797"/>
                <a:gridCol w="720990"/>
                <a:gridCol w="720990"/>
                <a:gridCol w="1880420"/>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a:noFill/>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Pending</a:t>
                      </a:r>
                    </a:p>
                  </a:txBody>
                  <a:tcPr marL="4976" marR="4976" marT="4976"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18/0412</a:t>
                      </a:r>
                    </a:p>
                  </a:txBody>
                  <a:tcPr marL="4976" marR="4976" marT="4976"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BSSID information in FCS</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Liwen Chu</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Marvell</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Frame format (BSSID)</a:t>
                      </a:r>
                    </a:p>
                  </a:txBody>
                  <a:tcPr marL="4976" marR="4976" marT="4976" marB="0">
                    <a:lnL>
                      <a:noFill/>
                    </a:lnL>
                    <a:lnR>
                      <a:noFill/>
                    </a:lnR>
                    <a:lnT>
                      <a:noFill/>
                    </a:lnT>
                    <a:lnB>
                      <a:noFill/>
                    </a:lnB>
                  </a:tcPr>
                </a:tc>
              </a:tr>
            </a:tbl>
          </a:graphicData>
        </a:graphic>
      </p:graphicFrame>
    </p:spTree>
    <p:extLst>
      <p:ext uri="{BB962C8B-B14F-4D97-AF65-F5344CB8AC3E}">
        <p14:creationId xmlns:p14="http://schemas.microsoft.com/office/powerpoint/2010/main" val="23528920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MAC-WUR Beacon/Duty-cycle/TSF</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18</a:t>
            </a:fld>
            <a:endParaRPr lang="en-US" altLang="en-US" sz="1200" b="0" smtClean="0"/>
          </a:p>
        </p:txBody>
      </p:sp>
      <p:graphicFrame>
        <p:nvGraphicFramePr>
          <p:cNvPr id="6" name="Table 5"/>
          <p:cNvGraphicFramePr>
            <a:graphicFrameLocks noGrp="1"/>
          </p:cNvGraphicFramePr>
          <p:nvPr>
            <p:extLst>
              <p:ext uri="{D42A27DB-BD31-4B8C-83A1-F6EECF244321}">
                <p14:modId xmlns:p14="http://schemas.microsoft.com/office/powerpoint/2010/main" val="3035739886"/>
              </p:ext>
            </p:extLst>
          </p:nvPr>
        </p:nvGraphicFramePr>
        <p:xfrm>
          <a:off x="227270" y="2209800"/>
          <a:ext cx="8765655" cy="1513424"/>
        </p:xfrm>
        <a:graphic>
          <a:graphicData uri="http://schemas.openxmlformats.org/drawingml/2006/table">
            <a:tbl>
              <a:tblPr/>
              <a:tblGrid>
                <a:gridCol w="960890"/>
                <a:gridCol w="813227"/>
                <a:gridCol w="2604042"/>
                <a:gridCol w="925478"/>
                <a:gridCol w="963808"/>
                <a:gridCol w="747060"/>
                <a:gridCol w="1751150"/>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8604">
                <a:tc>
                  <a:txBody>
                    <a:bodyPr/>
                    <a:lstStyle/>
                    <a:p>
                      <a:pPr algn="l" fontAlgn="ctr"/>
                      <a:r>
                        <a:rPr lang="en-US" sz="1400" b="0" i="0" u="none" strike="noStrike" dirty="0" smtClean="0">
                          <a:solidFill>
                            <a:srgbClr val="000000"/>
                          </a:solidFill>
                          <a:effectLst/>
                          <a:latin typeface="Calibri" panose="020F0502020204030204" pitchFamily="34" charset="0"/>
                        </a:rPr>
                        <a:t>04-Mar-2018 23:20:31 ET</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18/0407r0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Starting Time Indication of WUR Beacon and Duty Cycle Operation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Po-Kai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Beacon/Duty-cycle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01-Mar-2018 20:01:49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18/440r0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TBD clarification for TGba D0.1 (WUR Beacon)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Suhwook Kim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Beacon/Duty-cycle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14-Jan-2018 00:48:38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18/380r0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TBD clarification for TGba D0.1 (WUR Duty cycle)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Suhwook Kim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Beacon/Duty-cycle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77649322"/>
              </p:ext>
            </p:extLst>
          </p:nvPr>
        </p:nvGraphicFramePr>
        <p:xfrm>
          <a:off x="227270" y="4703872"/>
          <a:ext cx="8856750" cy="1513424"/>
        </p:xfrm>
        <a:graphic>
          <a:graphicData uri="http://schemas.openxmlformats.org/drawingml/2006/table">
            <a:tbl>
              <a:tblPr/>
              <a:tblGrid>
                <a:gridCol w="944681"/>
                <a:gridCol w="813227"/>
                <a:gridCol w="2790916"/>
                <a:gridCol w="991893"/>
                <a:gridCol w="719608"/>
                <a:gridCol w="719608"/>
                <a:gridCol w="1876817"/>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15-Jan-2018 00:36:22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18/0087r0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Computation of TSF Update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TSF</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15-Jan-2018 13:58:45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18-0101 </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Discussion on TSF</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Ming Gan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TSF</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16-Jan-2018 16:38:28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18/0190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TSF synchronization through WUR Beacon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Liwen Chu</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Marvell</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TSF</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0527974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MAC-WUR </a:t>
            </a:r>
            <a:r>
              <a:rPr lang="en-US" altLang="en-US" dirty="0" smtClean="0"/>
              <a:t>Basic Operation</a:t>
            </a:r>
            <a:endParaRPr lang="en-US" dirty="0"/>
          </a:p>
        </p:txBody>
      </p:sp>
      <p:sp>
        <p:nvSpPr>
          <p:cNvPr id="3" name="Date Placeholder 2"/>
          <p:cNvSpPr>
            <a:spLocks noGrp="1"/>
          </p:cNvSpPr>
          <p:nvPr>
            <p:ph type="dt" sz="half"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19</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2961738565"/>
              </p:ext>
            </p:extLst>
          </p:nvPr>
        </p:nvGraphicFramePr>
        <p:xfrm>
          <a:off x="304799" y="2800225"/>
          <a:ext cx="8737054" cy="1295088"/>
        </p:xfrm>
        <a:graphic>
          <a:graphicData uri="http://schemas.openxmlformats.org/drawingml/2006/table">
            <a:tbl>
              <a:tblPr/>
              <a:tblGrid>
                <a:gridCol w="990601"/>
                <a:gridCol w="813227"/>
                <a:gridCol w="2725803"/>
                <a:gridCol w="968752"/>
                <a:gridCol w="702820"/>
                <a:gridCol w="702820"/>
                <a:gridCol w="1833031"/>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04-Mar-2018 23:17:12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18/0405r0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Operation after Wake-up Frame transmission and Reception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basic operation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15-Jan-2018 04:48:44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18/0176r0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AP operation regarding PCR schedule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Woojin Ahn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WILUS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basic operation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Rosemont</a:t>
            </a:r>
            <a:r>
              <a:rPr lang="en-US" altLang="en-US" sz="3200" dirty="0">
                <a:cs typeface="Times New Roman" panose="02020603050405020304" pitchFamily="18" charset="0"/>
              </a:rPr>
              <a:t>, Illinois, USA</a:t>
            </a: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March 4-9,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 –Other Wake-up Packet Frame Format Related Presentations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20</a:t>
            </a:fld>
            <a:endParaRPr lang="en-US" altLang="en-US" sz="1200" b="0" smtClean="0"/>
          </a:p>
        </p:txBody>
      </p:sp>
      <p:sp>
        <p:nvSpPr>
          <p:cNvPr id="7" name="TextBox 6"/>
          <p:cNvSpPr txBox="1"/>
          <p:nvPr/>
        </p:nvSpPr>
        <p:spPr>
          <a:xfrm>
            <a:off x="7391400" y="1566984"/>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1103043945"/>
              </p:ext>
            </p:extLst>
          </p:nvPr>
        </p:nvGraphicFramePr>
        <p:xfrm>
          <a:off x="262820" y="2794496"/>
          <a:ext cx="8694560" cy="2376816"/>
        </p:xfrm>
        <a:graphic>
          <a:graphicData uri="http://schemas.openxmlformats.org/drawingml/2006/table">
            <a:tbl>
              <a:tblPr/>
              <a:tblGrid>
                <a:gridCol w="990599"/>
                <a:gridCol w="646540"/>
                <a:gridCol w="2718183"/>
                <a:gridCol w="966043"/>
                <a:gridCol w="798228"/>
                <a:gridCol w="747060"/>
                <a:gridCol w="1827907"/>
              </a:tblGrid>
              <a:tr h="218336">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02:23:39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18-419</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Classification-of-WUR-frames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02:24:19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18/420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Considerations on VL WUR frames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04-Mar-2018 23:14:52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18-0437</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BSS parameters update notification follow up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Ming Gan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00:54:41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18/471 </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TD Control field with Response Indication in WUR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ZTE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01-Mar-2018 22:03:35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18/335</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fr-FR" sz="1400" b="0" i="0" u="none" strike="noStrike">
                          <a:solidFill>
                            <a:srgbClr val="000000"/>
                          </a:solidFill>
                          <a:effectLst/>
                          <a:latin typeface="Calibri" panose="020F0502020204030204" pitchFamily="34" charset="0"/>
                        </a:rPr>
                        <a:t>discussion on maximum WUR PPDU duration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Lei Huang</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Panasonic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2949224845"/>
              </p:ext>
            </p:extLst>
          </p:nvPr>
        </p:nvGraphicFramePr>
        <p:xfrm>
          <a:off x="263624" y="5391666"/>
          <a:ext cx="8694558" cy="863392"/>
        </p:xfrm>
        <a:graphic>
          <a:graphicData uri="http://schemas.openxmlformats.org/drawingml/2006/table">
            <a:tbl>
              <a:tblPr/>
              <a:tblGrid>
                <a:gridCol w="1012194"/>
                <a:gridCol w="633776"/>
                <a:gridCol w="2732672"/>
                <a:gridCol w="971192"/>
                <a:gridCol w="802483"/>
                <a:gridCol w="704591"/>
                <a:gridCol w="1837650"/>
              </a:tblGrid>
              <a:tr h="0">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a:noFill/>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02:32:20 ET</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a:noFill/>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18-0064</a:t>
                      </a:r>
                    </a:p>
                  </a:txBody>
                  <a:tcPr marL="4976" marR="4976" marT="4976"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Secure-WUR-frames</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Secure WUR frame</a:t>
                      </a:r>
                    </a:p>
                  </a:txBody>
                  <a:tcPr marL="4976" marR="4976" marT="4976" marB="0">
                    <a:lnL>
                      <a:noFill/>
                    </a:lnL>
                    <a:lnR>
                      <a:noFill/>
                    </a:lnR>
                    <a:lnT>
                      <a:noFill/>
                    </a:lnT>
                    <a:lnB>
                      <a:noFill/>
                    </a:lnB>
                  </a:tcPr>
                </a:tc>
              </a:tr>
            </a:tbl>
          </a:graphicData>
        </a:graphic>
      </p:graphicFrame>
    </p:spTree>
    <p:extLst>
      <p:ext uri="{BB962C8B-B14F-4D97-AF65-F5344CB8AC3E}">
        <p14:creationId xmlns:p14="http://schemas.microsoft.com/office/powerpoint/2010/main" val="30871842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MAC-Discovery Frame Format</a:t>
            </a:r>
            <a:endParaRPr lang="en-US" dirty="0"/>
          </a:p>
        </p:txBody>
      </p:sp>
      <p:sp>
        <p:nvSpPr>
          <p:cNvPr id="3" name="Date Placeholder 2"/>
          <p:cNvSpPr>
            <a:spLocks noGrp="1"/>
          </p:cNvSpPr>
          <p:nvPr>
            <p:ph type="dt" sz="half"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21</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271489895"/>
              </p:ext>
            </p:extLst>
          </p:nvPr>
        </p:nvGraphicFramePr>
        <p:xfrm>
          <a:off x="172029" y="2590800"/>
          <a:ext cx="8876142" cy="1945120"/>
        </p:xfrm>
        <a:graphic>
          <a:graphicData uri="http://schemas.openxmlformats.org/drawingml/2006/table">
            <a:tbl>
              <a:tblPr/>
              <a:tblGrid>
                <a:gridCol w="990603"/>
                <a:gridCol w="646540"/>
                <a:gridCol w="2652404"/>
                <a:gridCol w="984445"/>
                <a:gridCol w="1025218"/>
                <a:gridCol w="714206"/>
                <a:gridCol w="1862726"/>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Pending</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18/473</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Discovery 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Guoqing Li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Apple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discovery 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26-Feb-2018 19:54:46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18-0356</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compressed-</a:t>
                      </a:r>
                      <a:r>
                        <a:rPr lang="en-US" sz="1400" b="0" i="0" u="none" strike="noStrike" dirty="0" err="1">
                          <a:solidFill>
                            <a:srgbClr val="00B050"/>
                          </a:solidFill>
                          <a:effectLst/>
                          <a:latin typeface="Calibri" panose="020F0502020204030204" pitchFamily="34" charset="0"/>
                        </a:rPr>
                        <a:t>ssid</a:t>
                      </a:r>
                      <a:r>
                        <a:rPr lang="en-US" sz="1400" b="0" i="0" u="none" strike="noStrike" dirty="0">
                          <a:solidFill>
                            <a:srgbClr val="00B050"/>
                          </a:solidFill>
                          <a:effectLst/>
                          <a:latin typeface="Calibri" panose="020F0502020204030204" pitchFamily="34" charset="0"/>
                        </a:rPr>
                        <a:t>-for-</a:t>
                      </a:r>
                      <a:r>
                        <a:rPr lang="en-US" sz="1400" b="0" i="0" u="none" strike="noStrike" dirty="0" err="1">
                          <a:solidFill>
                            <a:srgbClr val="00B050"/>
                          </a:solidFill>
                          <a:effectLst/>
                          <a:latin typeface="Calibri" panose="020F0502020204030204" pitchFamily="34" charset="0"/>
                        </a:rPr>
                        <a:t>wur</a:t>
                      </a:r>
                      <a:r>
                        <a:rPr lang="en-US" sz="1400" b="0" i="0" u="none" strike="noStrike" dirty="0">
                          <a:solidFill>
                            <a:srgbClr val="00B050"/>
                          </a:solidFill>
                          <a:effectLst/>
                          <a:latin typeface="Calibri" panose="020F0502020204030204" pitchFamily="34" charset="0"/>
                        </a:rPr>
                        <a:t>-discovery-frame</a:t>
                      </a:r>
                      <a:r>
                        <a:rPr lang="en-US" sz="1400" b="0" i="0" u="none" strike="noStrike" dirty="0">
                          <a:solidFill>
                            <a:srgbClr val="000000"/>
                          </a:solidFill>
                          <a:effectLst/>
                          <a:latin typeface="Calibri" panose="020F0502020204030204" pitchFamily="34" charset="0"/>
                        </a:rPr>
                        <a:t> (SP only)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Taewon Song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discovery 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01-Mar-2018 21:06:03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18-0487</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0000"/>
                          </a:solidFill>
                          <a:effectLst/>
                          <a:latin typeface="Calibri" panose="020F0502020204030204" pitchFamily="34" charset="0"/>
                        </a:rPr>
                        <a:t>wur</a:t>
                      </a:r>
                      <a:r>
                        <a:rPr lang="en-US" sz="1400" b="0" i="0" u="none" strike="noStrike" dirty="0">
                          <a:solidFill>
                            <a:srgbClr val="000000"/>
                          </a:solidFill>
                          <a:effectLst/>
                          <a:latin typeface="Calibri" panose="020F0502020204030204" pitchFamily="34" charset="0"/>
                        </a:rPr>
                        <a:t>-discovery-frame-format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Taewon Song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WUR discovery 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12-Feb-2018 09:00:23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smtClean="0">
                          <a:solidFill>
                            <a:srgbClr val="000000"/>
                          </a:solidFill>
                          <a:effectLst/>
                          <a:latin typeface="Calibri" panose="020F0502020204030204" pitchFamily="34" charset="0"/>
                        </a:rPr>
                        <a:t>18/244</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advertising WUR Discovery frame for fast scanning </a:t>
                      </a:r>
                      <a:r>
                        <a:rPr lang="en-US" sz="1400" b="0" i="0" u="none" strike="noStrike" dirty="0" smtClean="0">
                          <a:solidFill>
                            <a:srgbClr val="000000"/>
                          </a:solidFill>
                          <a:effectLst/>
                          <a:latin typeface="Calibri" panose="020F0502020204030204" pitchFamily="34" charset="0"/>
                        </a:rPr>
                        <a:t>(SP)</a:t>
                      </a:r>
                      <a:endParaRPr lang="en-US" sz="1400" b="0" i="0" u="none" strike="noStrike" dirty="0">
                        <a:solidFill>
                          <a:srgbClr val="00000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smtClean="0">
                          <a:solidFill>
                            <a:srgbClr val="000000"/>
                          </a:solidFill>
                          <a:effectLst/>
                          <a:latin typeface="Calibri" panose="020F0502020204030204" pitchFamily="34" charset="0"/>
                        </a:rPr>
                        <a:t>Kaiying</a:t>
                      </a:r>
                      <a:r>
                        <a:rPr lang="en-US" sz="1400" b="0" i="0" u="none" strike="noStrike" dirty="0" smtClean="0">
                          <a:solidFill>
                            <a:srgbClr val="000000"/>
                          </a:solidFill>
                          <a:effectLst/>
                          <a:latin typeface="Calibri" panose="020F0502020204030204" pitchFamily="34" charset="0"/>
                        </a:rPr>
                        <a:t> </a:t>
                      </a:r>
                      <a:r>
                        <a:rPr lang="en-US" sz="1400" b="0" i="0" u="none" strike="noStrike" dirty="0" err="1" smtClean="0">
                          <a:solidFill>
                            <a:srgbClr val="000000"/>
                          </a:solidFill>
                          <a:effectLst/>
                          <a:latin typeface="Calibri" panose="020F0502020204030204" pitchFamily="34" charset="0"/>
                        </a:rPr>
                        <a:t>Lv</a:t>
                      </a:r>
                      <a:endParaRPr lang="en-US" sz="1400" b="0" i="0" u="none" strike="noStrike" dirty="0">
                        <a:solidFill>
                          <a:srgbClr val="00000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0000"/>
                          </a:solidFill>
                          <a:effectLst/>
                          <a:latin typeface="Calibri" panose="020F0502020204030204" pitchFamily="34" charset="0"/>
                        </a:rPr>
                        <a:t>ZTE</a:t>
                      </a:r>
                      <a:endParaRPr lang="en-US" sz="1400" b="0" i="0" u="none" strike="noStrike" dirty="0">
                        <a:solidFill>
                          <a:srgbClr val="00000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0000"/>
                          </a:solidFill>
                          <a:effectLst/>
                          <a:latin typeface="Calibri" panose="020F0502020204030204" pitchFamily="34" charset="0"/>
                        </a:rPr>
                        <a:t>MAC</a:t>
                      </a:r>
                      <a:endParaRPr lang="en-US" sz="1400" b="0" i="0" u="none" strike="noStrike" dirty="0">
                        <a:solidFill>
                          <a:srgbClr val="00000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0000"/>
                          </a:solidFill>
                          <a:effectLst/>
                          <a:latin typeface="Calibri" panose="020F0502020204030204" pitchFamily="34" charset="0"/>
                        </a:rPr>
                        <a:t>WUR discovery frame</a:t>
                      </a:r>
                      <a:r>
                        <a:rPr lang="en-US" sz="1400" b="0" i="0" u="none" strike="noStrike" baseline="0" dirty="0" smtClean="0">
                          <a:solidFill>
                            <a:srgbClr val="000000"/>
                          </a:solidFill>
                          <a:effectLst/>
                          <a:latin typeface="Calibri" panose="020F0502020204030204" pitchFamily="34" charset="0"/>
                        </a:rPr>
                        <a:t> format</a:t>
                      </a:r>
                      <a:endParaRPr lang="en-US" sz="1400" b="0" i="0" u="none" strike="noStrike" dirty="0">
                        <a:solidFill>
                          <a:srgbClr val="00000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41093644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MAC-Further Optimization</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22</a:t>
            </a:fld>
            <a:endParaRPr lang="en-US" altLang="en-US" sz="1200" b="0" smtClean="0"/>
          </a:p>
        </p:txBody>
      </p:sp>
      <p:sp>
        <p:nvSpPr>
          <p:cNvPr id="7" name="TextBox 6"/>
          <p:cNvSpPr txBox="1"/>
          <p:nvPr/>
        </p:nvSpPr>
        <p:spPr>
          <a:xfrm>
            <a:off x="7391400" y="1566984"/>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4125884820"/>
              </p:ext>
            </p:extLst>
          </p:nvPr>
        </p:nvGraphicFramePr>
        <p:xfrm>
          <a:off x="150498" y="3057805"/>
          <a:ext cx="8919204" cy="1945120"/>
        </p:xfrm>
        <a:graphic>
          <a:graphicData uri="http://schemas.openxmlformats.org/drawingml/2006/table">
            <a:tbl>
              <a:tblPr/>
              <a:tblGrid>
                <a:gridCol w="990600"/>
                <a:gridCol w="660827"/>
                <a:gridCol w="2857332"/>
                <a:gridCol w="1015498"/>
                <a:gridCol w="736733"/>
                <a:gridCol w="736733"/>
                <a:gridCol w="1921481"/>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Pending</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18/0411</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Short WUR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Liwen Chu</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Marvell</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Short WUR frame (Further Optimization)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27-Feb-2018 14:41:44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18-169</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Power Efficiency for Individual Frames </a:t>
                      </a:r>
                      <a:r>
                        <a:rPr lang="en-US" sz="1400" b="0" i="0" u="none" strike="noStrike" dirty="0" smtClean="0">
                          <a:solidFill>
                            <a:srgbClr val="00B050"/>
                          </a:solidFill>
                          <a:effectLst/>
                          <a:latin typeface="Calibri" panose="020F0502020204030204" pitchFamily="34" charset="0"/>
                        </a:rPr>
                        <a:t>Reception </a:t>
                      </a:r>
                      <a:r>
                        <a:rPr lang="en-US" sz="1400" b="0" i="0" u="none" strike="noStrike" dirty="0" smtClean="0">
                          <a:solidFill>
                            <a:schemeClr val="tx1"/>
                          </a:solidFill>
                          <a:effectLst/>
                          <a:latin typeface="Calibri" panose="020F0502020204030204" pitchFamily="34" charset="0"/>
                        </a:rPr>
                        <a:t>(SP)</a:t>
                      </a:r>
                      <a:endParaRPr lang="en-US" sz="1400" b="0" i="0" u="none" strike="noStrike" dirty="0">
                        <a:solidFill>
                          <a:schemeClr val="tx1"/>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Jarkko Kneckt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Apple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Power efficiency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02-Mar-2018 13:11:38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18/482 </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Dynamically Changing WUR ID follow up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Enrico Rantala</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Nokia</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Further optimization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02-Mar-2018 13:12:14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18/485</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Distance aware wake-up operation straw poll</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Enrico Rantala</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Nokia</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Further optimization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682830153"/>
              </p:ext>
            </p:extLst>
          </p:nvPr>
        </p:nvGraphicFramePr>
        <p:xfrm>
          <a:off x="165806" y="5477746"/>
          <a:ext cx="8378119" cy="436672"/>
        </p:xfrm>
        <a:graphic>
          <a:graphicData uri="http://schemas.openxmlformats.org/drawingml/2006/table">
            <a:tbl>
              <a:tblPr/>
              <a:tblGrid>
                <a:gridCol w="632956"/>
                <a:gridCol w="632956"/>
                <a:gridCol w="2796170"/>
                <a:gridCol w="993760"/>
                <a:gridCol w="720963"/>
                <a:gridCol w="720963"/>
                <a:gridCol w="1880351"/>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a:noFill/>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Pending</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a:noFill/>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18-0434</a:t>
                      </a:r>
                    </a:p>
                  </a:txBody>
                  <a:tcPr marL="4976" marR="4976" marT="4976"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Scheduled multicast wakeup</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Lily Lyu</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Multicast operation</a:t>
                      </a:r>
                    </a:p>
                  </a:txBody>
                  <a:tcPr marL="4976" marR="4976" marT="4976" marB="0">
                    <a:lnL>
                      <a:noFill/>
                    </a:lnL>
                    <a:lnR>
                      <a:noFill/>
                    </a:lnR>
                    <a:lnT>
                      <a:noFill/>
                    </a:lnT>
                    <a:lnB>
                      <a:noFill/>
                    </a:lnB>
                  </a:tcPr>
                </a:tc>
              </a:tr>
            </a:tbl>
          </a:graphicData>
        </a:graphic>
      </p:graphicFrame>
    </p:spTree>
    <p:extLst>
      <p:ext uri="{BB962C8B-B14F-4D97-AF65-F5344CB8AC3E}">
        <p14:creationId xmlns:p14="http://schemas.microsoft.com/office/powerpoint/2010/main" val="20353494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Monday TGba </a:t>
            </a:r>
            <a:r>
              <a:rPr lang="en-US" altLang="en-US" i="1" dirty="0" smtClean="0"/>
              <a:t>Ad-hoc</a:t>
            </a:r>
            <a:r>
              <a:rPr lang="en-US" altLang="en-US" dirty="0" smtClean="0"/>
              <a:t> Meeting Agenda</a:t>
            </a:r>
          </a:p>
        </p:txBody>
      </p:sp>
      <p:sp>
        <p:nvSpPr>
          <p:cNvPr id="21507" name="Content Placeholder 6"/>
          <p:cNvSpPr>
            <a:spLocks noGrp="1"/>
          </p:cNvSpPr>
          <p:nvPr>
            <p:ph idx="1"/>
          </p:nvPr>
        </p:nvSpPr>
        <p:spPr>
          <a:xfrm>
            <a:off x="685800" y="1981200"/>
            <a:ext cx="8229600" cy="4114800"/>
          </a:xfrm>
        </p:spPr>
        <p:txBody>
          <a:bodyPr/>
          <a:lstStyle/>
          <a:p>
            <a:r>
              <a:rPr lang="en-US" altLang="en-US" sz="2000" dirty="0" smtClean="0"/>
              <a:t>Monday, AM1, 8:00-10:00 (2 hours) </a:t>
            </a:r>
          </a:p>
          <a:p>
            <a:pPr lvl="1"/>
            <a:r>
              <a:rPr lang="en-US" altLang="en-US" sz="1800" dirty="0" smtClean="0"/>
              <a:t>Call Ad-hoc meeting to order</a:t>
            </a:r>
          </a:p>
          <a:p>
            <a:pPr lvl="1"/>
            <a:r>
              <a:rPr lang="en-US" altLang="en-US" sz="1800" dirty="0" smtClean="0"/>
              <a:t>TGba introduction</a:t>
            </a:r>
          </a:p>
          <a:p>
            <a:pPr lvl="1"/>
            <a:r>
              <a:rPr lang="en-US" altLang="en-US" sz="1800" dirty="0" smtClean="0"/>
              <a:t>Call for submissions</a:t>
            </a:r>
          </a:p>
          <a:p>
            <a:pPr lvl="1"/>
            <a:r>
              <a:rPr lang="en-US" altLang="en-US" sz="1800" dirty="0" smtClean="0"/>
              <a:t>Set Ad-hoc meeting agenda</a:t>
            </a:r>
          </a:p>
          <a:p>
            <a:pPr lvl="1"/>
            <a:r>
              <a:rPr lang="en-US" altLang="en-US" sz="1800" dirty="0" smtClean="0"/>
              <a:t>IEEE 802 and 802.11 IPR Policy and procedure</a:t>
            </a:r>
          </a:p>
          <a:p>
            <a:pPr lvl="1"/>
            <a:r>
              <a:rPr lang="en-US" altLang="en-US" sz="1800" dirty="0" smtClean="0"/>
              <a:t>Participation in IEEE 802 Meetings </a:t>
            </a:r>
          </a:p>
          <a:p>
            <a:pPr lvl="1"/>
            <a:r>
              <a:rPr lang="en-US" altLang="en-US" sz="1800" dirty="0" smtClean="0"/>
              <a:t>Presentations</a:t>
            </a:r>
          </a:p>
          <a:p>
            <a:pPr lvl="1"/>
            <a:r>
              <a:rPr lang="en-US" altLang="en-US" sz="1800" dirty="0" smtClean="0"/>
              <a:t>Adjourn</a:t>
            </a:r>
          </a:p>
          <a:p>
            <a:pPr lvl="1"/>
            <a:endParaRPr lang="en-US" altLang="en-US" sz="1800" dirty="0" smtClean="0"/>
          </a:p>
          <a:p>
            <a:pPr lvl="1"/>
            <a:endParaRPr lang="en-US" altLang="en-US" sz="1800" dirty="0" smtClean="0"/>
          </a:p>
        </p:txBody>
      </p:sp>
      <p:sp>
        <p:nvSpPr>
          <p:cNvPr id="4" name="Date Placeholder 3"/>
          <p:cNvSpPr>
            <a:spLocks noGrp="1"/>
          </p:cNvSpPr>
          <p:nvPr>
            <p:ph type="dt" sz="quarter" idx="10"/>
          </p:nvPr>
        </p:nvSpPr>
        <p:spPr>
          <a:xfrm>
            <a:off x="696913" y="332601"/>
            <a:ext cx="1541128" cy="276999"/>
          </a:xfrm>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DB568DE-EC5A-4EFB-BEF1-598914011A8A}" type="slidenum">
              <a:rPr lang="en-US" altLang="en-US" sz="1200" b="0" smtClean="0"/>
              <a:pPr>
                <a:spcBef>
                  <a:spcPct val="0"/>
                </a:spcBef>
                <a:buFontTx/>
                <a:buNone/>
              </a:pPr>
              <a:t>23</a:t>
            </a:fld>
            <a:endParaRPr lang="en-US" altLang="en-US" sz="1200" b="0" smtClean="0"/>
          </a:p>
        </p:txBody>
      </p:sp>
    </p:spTree>
    <p:extLst>
      <p:ext uri="{BB962C8B-B14F-4D97-AF65-F5344CB8AC3E}">
        <p14:creationId xmlns:p14="http://schemas.microsoft.com/office/powerpoint/2010/main" val="40947808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dirty="0"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a:t>
            </a:r>
            <a:r>
              <a:rPr lang="en-US" altLang="en-US" sz="1300" dirty="0" smtClean="0"/>
              <a:t>PM2</a:t>
            </a:r>
            <a:r>
              <a:rPr lang="en-US" altLang="en-US" sz="1300" dirty="0" smtClean="0"/>
              <a:t> </a:t>
            </a:r>
            <a:r>
              <a:rPr lang="en-US" altLang="en-US" sz="1300" dirty="0" smtClean="0"/>
              <a:t>(2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January 2018 meeting</a:t>
            </a:r>
          </a:p>
          <a:p>
            <a:pPr lvl="1"/>
            <a:r>
              <a:rPr lang="en-US" altLang="en-US" sz="1300" dirty="0" smtClean="0"/>
              <a:t>Motion: January 2018 meeting (</a:t>
            </a:r>
            <a:r>
              <a:rPr lang="en-US" altLang="en-US" sz="1300" dirty="0"/>
              <a:t>doc: IEEE </a:t>
            </a:r>
            <a:r>
              <a:rPr lang="en-US" altLang="en-US" sz="1300" dirty="0" smtClean="0"/>
              <a:t>802.11-18/270r0) and teleconference minutes (doc: IEEE 802.11-18/322r2)</a:t>
            </a:r>
          </a:p>
          <a:p>
            <a:pPr lvl="1"/>
            <a:r>
              <a:rPr lang="en-US" altLang="en-US" sz="1300" dirty="0" err="1" smtClean="0"/>
              <a:t>TGba</a:t>
            </a:r>
            <a:r>
              <a:rPr lang="en-US" altLang="en-US" sz="1300" dirty="0" smtClean="0"/>
              <a:t> Spec Framework Document review and approval</a:t>
            </a:r>
          </a:p>
          <a:p>
            <a:pPr lvl="1"/>
            <a:r>
              <a:rPr lang="en-US" altLang="en-US" sz="1300" dirty="0" err="1" smtClean="0"/>
              <a:t>TGba</a:t>
            </a:r>
            <a:r>
              <a:rPr lang="en-US" altLang="en-US" sz="1300" dirty="0" smtClean="0"/>
              <a:t> D0.1 review and approval</a:t>
            </a:r>
          </a:p>
          <a:p>
            <a:pPr lvl="1"/>
            <a:r>
              <a:rPr lang="en-US" altLang="en-US" sz="1300" dirty="0" smtClean="0"/>
              <a:t>Presentations, Recess</a:t>
            </a:r>
          </a:p>
          <a:p>
            <a:r>
              <a:rPr lang="en-US" altLang="en-US" sz="1300" dirty="0" smtClean="0"/>
              <a:t>Monday: </a:t>
            </a:r>
            <a:r>
              <a:rPr lang="en-US" altLang="en-US" sz="1300" dirty="0" smtClean="0"/>
              <a:t>EVE (2 </a:t>
            </a:r>
            <a:r>
              <a:rPr lang="en-US" altLang="en-US" sz="1300" dirty="0" smtClean="0"/>
              <a:t>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t>Tuesday: PM1 (2 </a:t>
            </a:r>
            <a:r>
              <a:rPr lang="en-US" altLang="en-US" sz="1300" dirty="0"/>
              <a:t>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447800"/>
            <a:ext cx="4268787" cy="5027613"/>
          </a:xfrm>
        </p:spPr>
        <p:txBody>
          <a:bodyPr/>
          <a:lstStyle/>
          <a:p>
            <a:r>
              <a:rPr lang="en-US" altLang="en-US" sz="1300" dirty="0" smtClean="0"/>
              <a:t>Wednesday: PM1, PM2 (4 </a:t>
            </a:r>
            <a:r>
              <a:rPr lang="en-US" altLang="en-US" sz="1300" dirty="0"/>
              <a:t>hours</a:t>
            </a:r>
            <a:r>
              <a:rPr lang="en-US" altLang="en-US" sz="1300" dirty="0" smtClean="0"/>
              <a:t>)</a:t>
            </a:r>
          </a:p>
          <a:p>
            <a:pPr lvl="1"/>
            <a:r>
              <a:rPr lang="en-US" altLang="en-US" sz="1300" dirty="0">
                <a:solidFill>
                  <a:srgbClr val="000000"/>
                </a:solidFill>
              </a:rPr>
              <a:t>Call meeting to order</a:t>
            </a:r>
          </a:p>
          <a:p>
            <a:pPr lvl="1"/>
            <a:r>
              <a:rPr lang="en-US" altLang="en-US" sz="1300" dirty="0">
                <a:solidFill>
                  <a:srgbClr val="000000"/>
                </a:solidFill>
              </a:rPr>
              <a:t>IEEE 802 and 802.11 IPR Policy and procedure</a:t>
            </a:r>
          </a:p>
          <a:p>
            <a:pPr lvl="1"/>
            <a:r>
              <a:rPr lang="en-US" altLang="en-US" sz="1300" dirty="0">
                <a:solidFill>
                  <a:srgbClr val="000000"/>
                </a:solidFill>
              </a:rPr>
              <a:t>Presentations, </a:t>
            </a:r>
            <a:r>
              <a:rPr lang="en-US" altLang="en-US" sz="1300" dirty="0" smtClean="0">
                <a:solidFill>
                  <a:srgbClr val="000000"/>
                </a:solidFill>
              </a:rPr>
              <a:t>Recess</a:t>
            </a:r>
            <a:endParaRPr lang="en-US" altLang="en-US" sz="1300" dirty="0" smtClean="0"/>
          </a:p>
          <a:p>
            <a:r>
              <a:rPr lang="en-US" altLang="en-US" sz="1300" dirty="0" smtClean="0"/>
              <a:t>Thursday: AM2 </a:t>
            </a:r>
            <a:r>
              <a:rPr lang="en-US" altLang="en-US" sz="1300" dirty="0"/>
              <a:t>(2 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Motions</a:t>
            </a:r>
          </a:p>
          <a:p>
            <a:pPr lvl="1"/>
            <a:r>
              <a:rPr lang="en-US" altLang="en-US" sz="1300" dirty="0" smtClean="0"/>
              <a:t>Presentations, Recess</a:t>
            </a:r>
          </a:p>
          <a:p>
            <a:r>
              <a:rPr lang="en-US" altLang="en-US" sz="1300" dirty="0" smtClean="0"/>
              <a:t>Thursday: PM1 (2 </a:t>
            </a:r>
            <a:r>
              <a:rPr lang="en-US" altLang="en-US" sz="1300" dirty="0"/>
              <a:t>hours)</a:t>
            </a:r>
          </a:p>
          <a:p>
            <a:pPr lvl="1"/>
            <a:r>
              <a:rPr lang="en-US" altLang="en-US" sz="1300" dirty="0">
                <a:solidFill>
                  <a:srgbClr val="000000"/>
                </a:solidFill>
              </a:rPr>
              <a:t>Call meeting to order</a:t>
            </a:r>
          </a:p>
          <a:p>
            <a:pPr lvl="1"/>
            <a:r>
              <a:rPr lang="en-US" altLang="en-US" sz="1300" dirty="0">
                <a:solidFill>
                  <a:srgbClr val="000000"/>
                </a:solidFill>
              </a:rPr>
              <a:t>IEEE 802 and 802.11 IPR Policy and procedure</a:t>
            </a:r>
          </a:p>
          <a:p>
            <a:pPr lvl="1"/>
            <a:r>
              <a:rPr lang="en-US" altLang="en-US" sz="1300" dirty="0">
                <a:solidFill>
                  <a:srgbClr val="000000"/>
                </a:solidFill>
              </a:rPr>
              <a:t>Presentations, Recess</a:t>
            </a:r>
            <a:endParaRPr lang="en-US" altLang="en-US" sz="1300" dirty="0" smtClean="0"/>
          </a:p>
          <a:p>
            <a:r>
              <a:rPr lang="en-US" altLang="en-US" sz="1300" dirty="0" smtClean="0"/>
              <a:t>Thursday: PM2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May 2018 F2F meeting</a:t>
            </a:r>
          </a:p>
          <a:p>
            <a:pPr lvl="1"/>
            <a:r>
              <a:rPr lang="en-US" altLang="en-US" sz="1300" dirty="0" smtClean="0"/>
              <a:t>Teleconference call schedule</a:t>
            </a:r>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March 2018 session</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33</a:t>
            </a:fld>
            <a:endParaRPr lang="en-US" altLang="en-US" sz="1200" b="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January 2018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200" dirty="0"/>
              <a:t>Approved </a:t>
            </a:r>
            <a:r>
              <a:rPr lang="en-US" altLang="en-US" sz="2200" dirty="0" err="1"/>
              <a:t>TGba</a:t>
            </a:r>
            <a:r>
              <a:rPr lang="en-US" altLang="en-US" sz="2200" dirty="0"/>
              <a:t> Spec Framework Document (SFD) </a:t>
            </a:r>
          </a:p>
          <a:p>
            <a:pPr lvl="1"/>
            <a:r>
              <a:rPr lang="en-US" altLang="en-US" sz="2200" dirty="0"/>
              <a:t>IEEE 802.11-17/575r8</a:t>
            </a:r>
          </a:p>
          <a:p>
            <a:r>
              <a:rPr lang="en-US" altLang="en-US" sz="2200" dirty="0"/>
              <a:t>Approved PHY/MAC spec text documents to create </a:t>
            </a:r>
            <a:r>
              <a:rPr lang="en-US" altLang="en-US" sz="2200" dirty="0" err="1"/>
              <a:t>TGba</a:t>
            </a:r>
            <a:r>
              <a:rPr lang="en-US" altLang="en-US" sz="2200" dirty="0"/>
              <a:t> D0.1</a:t>
            </a:r>
            <a:endParaRPr lang="en-US" altLang="en-US" dirty="0"/>
          </a:p>
          <a:p>
            <a:r>
              <a:rPr lang="en-US" altLang="en-US" sz="2200" dirty="0"/>
              <a:t>Reviewed technical presentations</a:t>
            </a:r>
          </a:p>
          <a:p>
            <a:r>
              <a:rPr lang="en-US" altLang="en-US" sz="2200" dirty="0"/>
              <a:t>Reviewed the TG timeline</a:t>
            </a:r>
          </a:p>
          <a:p>
            <a:r>
              <a:rPr lang="en-US" altLang="en-US" sz="2200" dirty="0"/>
              <a:t>Set goals for the March 2018 meeting</a:t>
            </a:r>
          </a:p>
          <a:p>
            <a:r>
              <a:rPr lang="en-US" altLang="en-US" sz="2200" dirty="0"/>
              <a:t>Agenda: see doc.: IEEE 802.11-17/1862r8</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January 2018 meeting [doc: IEEE 802.11-18/270r0] and teleconference calls [doc: IEEE 802.11-18/322r2]</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dirty="0" smtClean="0"/>
              <a:t>TGba Spec Framework Document (Po-Kai Huang)</a:t>
            </a:r>
          </a:p>
          <a:p>
            <a:r>
              <a:rPr lang="en-US" altLang="en-US" dirty="0" err="1" smtClean="0"/>
              <a:t>TGba</a:t>
            </a:r>
            <a:r>
              <a:rPr lang="en-US" altLang="en-US" dirty="0" smtClean="0"/>
              <a:t> D0.1 (Po-Kai Huang) </a:t>
            </a:r>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37</a:t>
            </a:fld>
            <a:endParaRPr lang="en-US" altLang="en-US" sz="1200" b="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a:t>
            </a:r>
          </a:p>
        </p:txBody>
      </p:sp>
      <p:sp>
        <p:nvSpPr>
          <p:cNvPr id="3" name="Date Placeholder 2"/>
          <p:cNvSpPr>
            <a:spLocks noGrp="1"/>
          </p:cNvSpPr>
          <p:nvPr>
            <p:ph type="dt" sz="quarter"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38</a:t>
            </a:fld>
            <a:endParaRPr lang="en-US" altLang="en-US" sz="1200" b="0" smtClean="0"/>
          </a:p>
        </p:txBody>
      </p:sp>
      <p:sp>
        <p:nvSpPr>
          <p:cNvPr id="6" name="Rectangle 5"/>
          <p:cNvSpPr/>
          <p:nvPr/>
        </p:nvSpPr>
        <p:spPr>
          <a:xfrm>
            <a:off x="609600" y="1787525"/>
            <a:ext cx="7848600" cy="2062103"/>
          </a:xfrm>
          <a:prstGeom prst="rect">
            <a:avLst/>
          </a:prstGeom>
        </p:spPr>
        <p:txBody>
          <a:bodyPr wrap="square">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AM2)</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en-US" sz="1600" dirty="0"/>
              <a:t/>
            </a:r>
            <a:br>
              <a:rPr lang="en-US" sz="1600" dirty="0"/>
            </a:br>
            <a:endParaRPr lang="en-US" sz="1600" dirty="0" smtClean="0"/>
          </a:p>
          <a:p>
            <a:pPr marL="342900" indent="-342900">
              <a:buFont typeface="+mj-lt"/>
              <a:buAutoNum type="arabicPeriod"/>
            </a:pPr>
            <a:endParaRPr lang="en-US" sz="1600" dirty="0"/>
          </a:p>
          <a:p>
            <a:r>
              <a:rPr lang="en-US" sz="1600" dirty="0"/>
              <a:t/>
            </a:r>
            <a:br>
              <a:rPr lang="en-US" sz="1600" dirty="0"/>
            </a:br>
            <a:r>
              <a:rPr lang="en-US" sz="1600" dirty="0"/>
              <a:t/>
            </a:r>
            <a:br>
              <a:rPr lang="en-US" sz="1600" dirty="0"/>
            </a:b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39</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3556000" y="4954558"/>
            <a:ext cx="908050" cy="523211"/>
            <a:chOff x="1001711" y="5248361"/>
            <a:chExt cx="908050" cy="411623"/>
          </a:xfrm>
        </p:grpSpPr>
        <p:sp>
          <p:nvSpPr>
            <p:cNvPr id="42037" name="Down Arrow 8"/>
            <p:cNvSpPr>
              <a:spLocks noChangeArrowheads="1"/>
            </p:cNvSpPr>
            <p:nvPr/>
          </p:nvSpPr>
          <p:spPr bwMode="auto">
            <a:xfrm>
              <a:off x="1078625" y="5431384"/>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001711" y="524836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May 2018</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smtClean="0"/>
              <a:t>TBD</a:t>
            </a:r>
          </a:p>
          <a:p>
            <a:pPr>
              <a:defRPr/>
            </a:pPr>
            <a:r>
              <a:rPr lang="en-US" altLang="en-US" dirty="0" smtClean="0"/>
              <a:t>Review </a:t>
            </a:r>
            <a:r>
              <a:rPr lang="en-US" altLang="en-US" dirty="0"/>
              <a:t>technical presentations</a:t>
            </a:r>
          </a:p>
          <a:p>
            <a:pPr>
              <a:defRPr/>
            </a:pPr>
            <a:r>
              <a:rPr lang="en-US" altLang="en-US" dirty="0" smtClean="0"/>
              <a:t>Review draft text for </a:t>
            </a:r>
            <a:r>
              <a:rPr lang="en-US" altLang="en-US" dirty="0" err="1" smtClean="0"/>
              <a:t>TGba</a:t>
            </a:r>
            <a:r>
              <a:rPr lang="en-US" altLang="en-US" dirty="0" smtClean="0"/>
              <a:t> D0.x</a:t>
            </a:r>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a:t>Review TG timeline</a:t>
            </a:r>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March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40</a:t>
            </a:fld>
            <a:endParaRPr lang="en-US" altLang="en-US" sz="1200" b="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TBD</a:t>
            </a:r>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41</a:t>
            </a:fld>
            <a:endParaRPr lang="en-US" altLang="en-US" sz="1200" b="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42</a:t>
            </a:fld>
            <a:endParaRPr lang="en-US" altLang="en-US" sz="1200" b="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43</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82646283"/>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r>
              <a:tr h="396346">
                <a:tc>
                  <a:txBody>
                    <a:bodyPr/>
                    <a:lstStyle/>
                    <a:p>
                      <a:pPr algn="ctr"/>
                      <a:r>
                        <a:rPr lang="en-US" sz="2000" dirty="0" smtClean="0"/>
                        <a:t>AM2</a:t>
                      </a:r>
                      <a:endParaRPr lang="en-US" sz="2000" dirty="0"/>
                    </a:p>
                  </a:txBody>
                  <a:tcPr marT="45742" marB="4574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solidFill>
                            <a:schemeClr val="tx1"/>
                          </a:solidFill>
                        </a:rPr>
                        <a:t>TGba</a:t>
                      </a:r>
                      <a:endParaRPr lang="en-US" sz="2000" b="1" dirty="0" smtClean="0">
                        <a:solidFill>
                          <a:schemeClr val="tx1"/>
                        </a:solidFill>
                      </a:endParaRP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r>
                        <a:rPr lang="en-US" sz="2000" b="1" dirty="0" err="1" smtClean="0">
                          <a:solidFill>
                            <a:schemeClr val="tx1"/>
                          </a:solidFill>
                        </a:rPr>
                        <a:t>TGba</a:t>
                      </a:r>
                      <a:endParaRPr lang="en-US" sz="2000" b="1" dirty="0"/>
                    </a:p>
                  </a:txBody>
                  <a:tcPr marT="45742" marB="45742"/>
                </a:tc>
                <a:tc>
                  <a:txBody>
                    <a:bodyPr/>
                    <a:lstStyle/>
                    <a:p>
                      <a:pPr algn="ctr"/>
                      <a:r>
                        <a:rPr lang="en-US" sz="2000" b="1" dirty="0" err="1" smtClean="0">
                          <a:solidFill>
                            <a:srgbClr val="FF0000"/>
                          </a:solidFill>
                        </a:rPr>
                        <a:t>TGba</a:t>
                      </a:r>
                      <a:endParaRPr lang="en-US" sz="2000" b="1" dirty="0">
                        <a:solidFill>
                          <a:srgbClr val="FF0000"/>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algn="ctr"/>
                      <a:r>
                        <a:rPr lang="en-US" sz="2000" b="1" dirty="0" err="1" smtClean="0">
                          <a:solidFill>
                            <a:schemeClr val="tx1"/>
                          </a:solidFill>
                        </a:rPr>
                        <a:t>TGba</a:t>
                      </a:r>
                      <a:endParaRPr lang="en-US" sz="2000" b="1" dirty="0">
                        <a:solidFill>
                          <a:schemeClr val="tx1"/>
                        </a:solidFill>
                      </a:endParaRPr>
                    </a:p>
                  </a:txBody>
                  <a:tcPr marT="45742" marB="45742"/>
                </a:tc>
                <a:tc>
                  <a:txBody>
                    <a:bodyPr/>
                    <a:lstStyle/>
                    <a:p>
                      <a:pPr algn="ctr"/>
                      <a:r>
                        <a:rPr lang="en-US" sz="2000" b="1" dirty="0" err="1" smtClean="0">
                          <a:solidFill>
                            <a:schemeClr val="tx1"/>
                          </a:solidFill>
                        </a:rPr>
                        <a:t>TGba</a:t>
                      </a: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7924800" cy="4722813"/>
          </a:xfrm>
        </p:spPr>
        <p:txBody>
          <a:bodyPr/>
          <a:lstStyle/>
          <a:p>
            <a:pPr>
              <a:defRPr/>
            </a:pPr>
            <a:r>
              <a:rPr lang="en-US" altLang="en-US" dirty="0"/>
              <a:t>Review and approve </a:t>
            </a:r>
            <a:r>
              <a:rPr lang="en-US" altLang="en-US" dirty="0" err="1"/>
              <a:t>TGba</a:t>
            </a:r>
            <a:r>
              <a:rPr lang="en-US" altLang="en-US" dirty="0"/>
              <a:t> SFD and </a:t>
            </a:r>
            <a:r>
              <a:rPr lang="en-US" altLang="en-US" dirty="0" err="1"/>
              <a:t>TGba</a:t>
            </a:r>
            <a:r>
              <a:rPr lang="en-US" altLang="en-US" dirty="0"/>
              <a:t> D0.1</a:t>
            </a:r>
          </a:p>
          <a:p>
            <a:pPr>
              <a:defRPr/>
            </a:pPr>
            <a:r>
              <a:rPr lang="en-US" altLang="en-US" dirty="0"/>
              <a:t>Review spec text documents for </a:t>
            </a:r>
            <a:r>
              <a:rPr lang="en-US" altLang="en-US" dirty="0" err="1"/>
              <a:t>TGba</a:t>
            </a:r>
            <a:r>
              <a:rPr lang="en-US" altLang="en-US" dirty="0"/>
              <a:t> D0.2</a:t>
            </a:r>
          </a:p>
          <a:p>
            <a:pPr>
              <a:defRPr/>
            </a:pPr>
            <a:r>
              <a:rPr lang="en-US" altLang="en-US" dirty="0"/>
              <a:t>Review technical presentations</a:t>
            </a:r>
          </a:p>
          <a:p>
            <a:pPr>
              <a:defRPr/>
            </a:pPr>
            <a:r>
              <a:rPr lang="en-US" altLang="en-US" dirty="0"/>
              <a:t>Work on </a:t>
            </a:r>
            <a:r>
              <a:rPr lang="en-US" altLang="en-US" dirty="0" err="1"/>
              <a:t>TGba</a:t>
            </a:r>
            <a:r>
              <a:rPr lang="en-US" altLang="en-US" dirty="0"/>
              <a:t> task group documents</a:t>
            </a:r>
          </a:p>
          <a:p>
            <a:pPr>
              <a:defRPr/>
            </a:pPr>
            <a:r>
              <a:rPr lang="en-US" altLang="en-US" dirty="0"/>
              <a:t>Review 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Feb. 27th: </a:t>
            </a:r>
          </a:p>
          <a:p>
            <a:pPr lvl="1">
              <a:defRPr/>
            </a:pPr>
            <a:r>
              <a:rPr lang="en-US" b="0" dirty="0" smtClean="0"/>
              <a:t>Received </a:t>
            </a:r>
            <a:r>
              <a:rPr lang="en-US" dirty="0" smtClean="0"/>
              <a:t>51 </a:t>
            </a:r>
            <a:r>
              <a:rPr lang="en-US" b="0" dirty="0" smtClean="0"/>
              <a:t>submissions</a:t>
            </a:r>
          </a:p>
          <a:p>
            <a:pPr>
              <a:defRPr/>
            </a:pPr>
            <a:r>
              <a:rPr lang="en-US" dirty="0" smtClean="0"/>
              <a:t>Grouped based on topics and priority in the following slides</a:t>
            </a:r>
            <a:endParaRPr lang="en-US" sz="2800" dirty="0" smtClean="0"/>
          </a:p>
          <a:p>
            <a:pPr lvl="1"/>
            <a:r>
              <a:rPr lang="en-US" dirty="0" smtClean="0"/>
              <a:t>Within a category, a submission uploaded to the 802.11 mentor server </a:t>
            </a:r>
            <a:r>
              <a:rPr lang="en-US" dirty="0" smtClean="0">
                <a:solidFill>
                  <a:srgbClr val="FF0000"/>
                </a:solidFill>
              </a:rPr>
              <a:t>earlier</a:t>
            </a:r>
            <a:r>
              <a:rPr lang="en-US" dirty="0" smtClean="0"/>
              <a:t> will get </a:t>
            </a:r>
            <a:r>
              <a:rPr lang="en-US" dirty="0" smtClean="0">
                <a:solidFill>
                  <a:srgbClr val="FF0000"/>
                </a:solidFill>
              </a:rPr>
              <a:t>higher priority </a:t>
            </a:r>
            <a:r>
              <a:rPr lang="en-US" dirty="0" smtClean="0"/>
              <a:t>for presentation</a:t>
            </a:r>
            <a:endParaRPr lang="en-US" dirty="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83707</TotalTime>
  <Words>3055</Words>
  <Application>Microsoft Office PowerPoint</Application>
  <PresentationFormat>On-screen Show (4:3)</PresentationFormat>
  <Paragraphs>1014</Paragraphs>
  <Slides>43</Slides>
  <Notes>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4" baseType="lpstr">
      <vt:lpstr>Malgun Gothic</vt:lpstr>
      <vt:lpstr>Monotype Sorts</vt:lpstr>
      <vt:lpstr>MS Gothic</vt:lpstr>
      <vt:lpstr>MS PGothic</vt:lpstr>
      <vt:lpstr>Neo Sans Intel</vt:lpstr>
      <vt:lpstr>Arial</vt:lpstr>
      <vt:lpstr>Calibri</vt:lpstr>
      <vt:lpstr>Helvetica</vt:lpstr>
      <vt:lpstr>Times New Roman</vt:lpstr>
      <vt:lpstr>802-11-Submission</vt:lpstr>
      <vt:lpstr>Document</vt:lpstr>
      <vt:lpstr>March 2018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WUR SYNC</vt:lpstr>
      <vt:lpstr>PHY - Requirements</vt:lpstr>
      <vt:lpstr>PHY – OOK waveform</vt:lpstr>
      <vt:lpstr>PHY – WUR Tx with Multiple Antenna</vt:lpstr>
      <vt:lpstr>PHY – WUR Signal Multiplexing</vt:lpstr>
      <vt:lpstr>MAC-Spec Text</vt:lpstr>
      <vt:lpstr>MAC-Frame Format (Address)</vt:lpstr>
      <vt:lpstr>MAC-Frame Format (Length, FCS, BSSID)</vt:lpstr>
      <vt:lpstr>MAC-WUR Beacon/Duty-cycle/TSF</vt:lpstr>
      <vt:lpstr>MAC-WUR Basic Operation</vt:lpstr>
      <vt:lpstr>MAC –Other Wake-up Packet Frame Format Related Presentations</vt:lpstr>
      <vt:lpstr>MAC-Discovery Frame Format</vt:lpstr>
      <vt:lpstr>MAC-Further Optimization</vt:lpstr>
      <vt:lpstr>Monday TGba Ad-hoc Meeting Agenda</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January 2018 Meeting and Teleconference Calls</vt:lpstr>
      <vt:lpstr>Motion - Minutes</vt:lpstr>
      <vt:lpstr>TGba Documents Review and Approval</vt:lpstr>
      <vt:lpstr>Presentations</vt:lpstr>
      <vt:lpstr>Motions</vt:lpstr>
      <vt:lpstr>TGba Timeline</vt:lpstr>
      <vt:lpstr>Goal for May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4077</cp:revision>
  <cp:lastPrinted>2014-11-04T15:04:57Z</cp:lastPrinted>
  <dcterms:created xsi:type="dcterms:W3CDTF">2007-04-17T18:10:23Z</dcterms:created>
  <dcterms:modified xsi:type="dcterms:W3CDTF">2018-03-07T17:39:30Z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