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83" r:id="rId12"/>
    <p:sldId id="784"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694" r:id="rId41"/>
    <p:sldId id="695" r:id="rId42"/>
    <p:sldId id="740" r:id="rId43"/>
    <p:sldId id="74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2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2018-3-4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747439237"/>
              </p:ext>
            </p:extLst>
          </p:nvPr>
        </p:nvGraphicFramePr>
        <p:xfrm>
          <a:off x="616955" y="4186975"/>
          <a:ext cx="8232088" cy="868368"/>
        </p:xfrm>
        <a:graphic>
          <a:graphicData uri="http://schemas.openxmlformats.org/drawingml/2006/table">
            <a:tbl>
              <a:tblPr/>
              <a:tblGrid>
                <a:gridCol w="646540"/>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000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79030416"/>
              </p:ext>
            </p:extLst>
          </p:nvPr>
        </p:nvGraphicFramePr>
        <p:xfrm>
          <a:off x="696913" y="2522638"/>
          <a:ext cx="8027998" cy="1081728"/>
        </p:xfrm>
        <a:graphic>
          <a:graphicData uri="http://schemas.openxmlformats.org/drawingml/2006/table">
            <a:tbl>
              <a:tblPr/>
              <a:tblGrid>
                <a:gridCol w="660827"/>
                <a:gridCol w="2856183"/>
                <a:gridCol w="1015089"/>
                <a:gridCol w="838754"/>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0000"/>
                          </a:solidFill>
                          <a:effectLst/>
                          <a:latin typeface="Calibri" panose="020F0502020204030204" pitchFamily="34" charset="0"/>
                        </a:rPr>
                        <a:t>Sync</a:t>
                      </a:r>
                      <a:r>
                        <a:rPr lang="fr-FR" sz="1400" b="0" i="0" u="none" strike="noStrike" dirty="0">
                          <a:solidFill>
                            <a:srgbClr val="000000"/>
                          </a:solidFill>
                          <a:effectLst/>
                          <a:latin typeface="Calibri" panose="020F0502020204030204" pitchFamily="34" charset="0"/>
                        </a:rPr>
                        <a:t> Bit Duration </a:t>
                      </a:r>
                      <a:r>
                        <a:rPr lang="fr-FR" sz="1400" b="0" i="0" u="none" strike="noStrike" dirty="0" err="1">
                          <a:solidFill>
                            <a:srgbClr val="000000"/>
                          </a:solidFill>
                          <a:effectLst/>
                          <a:latin typeface="Calibri" panose="020F0502020204030204" pitchFamily="34" charset="0"/>
                        </a:rPr>
                        <a:t>Text</a:t>
                      </a:r>
                      <a:r>
                        <a:rPr lang="fr-FR" sz="1400" b="0" i="0" u="none" strike="noStrike" dirty="0">
                          <a:solidFill>
                            <a:srgbClr val="00000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a:solidFill>
                            <a:srgbClr val="00000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Jia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Jia</a:t>
                      </a:r>
                      <a:r>
                        <a:rPr lang="en-US" sz="1400" b="0" i="0" u="none" strike="noStrike" dirty="0">
                          <a:solidFill>
                            <a:srgbClr val="00000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Spec</a:t>
                      </a:r>
                      <a:r>
                        <a:rPr lang="en-US" sz="1400" b="0" i="0" u="none" strike="noStrike" baseline="0" dirty="0" smtClean="0">
                          <a:solidFill>
                            <a:srgbClr val="000000"/>
                          </a:solidFill>
                          <a:effectLst/>
                          <a:latin typeface="Calibri" panose="020F0502020204030204" pitchFamily="34" charset="0"/>
                        </a:rPr>
                        <a:t> text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907907557"/>
              </p:ext>
            </p:extLst>
          </p:nvPr>
        </p:nvGraphicFramePr>
        <p:xfrm>
          <a:off x="533400" y="2456155"/>
          <a:ext cx="8398775" cy="3240208"/>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Miguel</a:t>
                      </a:r>
                      <a:r>
                        <a:rPr lang="en-US" sz="1400" b="0" i="0" u="none" strike="noStrike" baseline="0" dirty="0" smtClean="0">
                          <a:solidFill>
                            <a:srgbClr val="000000"/>
                          </a:solidFill>
                          <a:effectLst/>
                          <a:latin typeface="Calibri" panose="020F0502020204030204" pitchFamily="34" charset="0"/>
                        </a:rPr>
                        <a:t> Lopez</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164912297"/>
              </p:ext>
            </p:extLst>
          </p:nvPr>
        </p:nvGraphicFramePr>
        <p:xfrm>
          <a:off x="740482" y="2743200"/>
          <a:ext cx="8078081" cy="1081728"/>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a:solidFill>
                            <a:srgbClr val="00000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53654732"/>
              </p:ext>
            </p:extLst>
          </p:nvPr>
        </p:nvGraphicFramePr>
        <p:xfrm>
          <a:off x="838200" y="2895600"/>
          <a:ext cx="7911394" cy="1081728"/>
        </p:xfrm>
        <a:graphic>
          <a:graphicData uri="http://schemas.openxmlformats.org/drawingml/2006/table">
            <a:tbl>
              <a:tblPr/>
              <a:tblGrid>
                <a:gridCol w="646540"/>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R</a:t>
                      </a:r>
                      <a:r>
                        <a:rPr lang="en-US" sz="1400" b="0" i="0" u="none" strike="noStrike" dirty="0" err="1" smtClean="0">
                          <a:solidFill>
                            <a:srgbClr val="000000"/>
                          </a:solidFill>
                          <a:effectLst/>
                          <a:latin typeface="Calibri" panose="020F0502020204030204" pitchFamily="34" charset="0"/>
                        </a:rPr>
                        <a:t>ui</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020142928"/>
              </p:ext>
            </p:extLst>
          </p:nvPr>
        </p:nvGraphicFramePr>
        <p:xfrm>
          <a:off x="646648" y="2590800"/>
          <a:ext cx="8078081" cy="1081728"/>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435965452"/>
              </p:ext>
            </p:extLst>
          </p:nvPr>
        </p:nvGraphicFramePr>
        <p:xfrm>
          <a:off x="457200" y="2600582"/>
          <a:ext cx="8398775" cy="1513424"/>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761629530"/>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18-514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654124964"/>
              </p:ext>
            </p:extLst>
          </p:nvPr>
        </p:nvGraphicFramePr>
        <p:xfrm>
          <a:off x="641820" y="2643502"/>
          <a:ext cx="8155888" cy="655008"/>
        </p:xfrm>
        <a:graphic>
          <a:graphicData uri="http://schemas.openxmlformats.org/drawingml/2006/table">
            <a:tbl>
              <a:tblPr/>
              <a:tblGrid>
                <a:gridCol w="570340"/>
                <a:gridCol w="2856183"/>
                <a:gridCol w="1015089"/>
                <a:gridCol w="1057131"/>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09877125"/>
              </p:ext>
            </p:extLst>
          </p:nvPr>
        </p:nvGraphicFramePr>
        <p:xfrm>
          <a:off x="657060" y="4189412"/>
          <a:ext cx="7923223" cy="650032"/>
        </p:xfrm>
        <a:graphic>
          <a:graphicData uri="http://schemas.openxmlformats.org/drawingml/2006/table">
            <a:tbl>
              <a:tblPr/>
              <a:tblGrid>
                <a:gridCol w="556052"/>
                <a:gridCol w="2856183"/>
                <a:gridCol w="1015089"/>
                <a:gridCol w="838754"/>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18-417</a:t>
                      </a: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90377886"/>
              </p:ext>
            </p:extLst>
          </p:nvPr>
        </p:nvGraphicFramePr>
        <p:xfrm>
          <a:off x="680799" y="5605690"/>
          <a:ext cx="7925681" cy="436672"/>
        </p:xfrm>
        <a:graphic>
          <a:graphicData uri="http://schemas.openxmlformats.org/drawingml/2006/table">
            <a:tbl>
              <a:tblPr/>
              <a:tblGrid>
                <a:gridCol w="660827"/>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nvGraphicFramePr>
        <p:xfrm>
          <a:off x="410710" y="2209800"/>
          <a:ext cx="8398775" cy="1513424"/>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nvGraphicFramePr>
        <p:xfrm>
          <a:off x="571058" y="4703872"/>
          <a:ext cx="8078081" cy="1086704"/>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nvGraphicFramePr>
        <p:xfrm>
          <a:off x="712153" y="2800225"/>
          <a:ext cx="8078081" cy="868368"/>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nvGraphicFramePr>
        <p:xfrm>
          <a:off x="837756" y="3048000"/>
          <a:ext cx="8013711" cy="2376816"/>
        </p:xfrm>
        <a:graphic>
          <a:graphicData uri="http://schemas.openxmlformats.org/drawingml/2006/table">
            <a:tbl>
              <a:tblPr/>
              <a:tblGrid>
                <a:gridCol w="646540"/>
                <a:gridCol w="2856183"/>
                <a:gridCol w="1015089"/>
                <a:gridCol w="838754"/>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53953675"/>
              </p:ext>
            </p:extLst>
          </p:nvPr>
        </p:nvGraphicFramePr>
        <p:xfrm>
          <a:off x="701726" y="5639536"/>
          <a:ext cx="8013711" cy="650032"/>
        </p:xfrm>
        <a:graphic>
          <a:graphicData uri="http://schemas.openxmlformats.org/drawingml/2006/table">
            <a:tbl>
              <a:tblPr/>
              <a:tblGrid>
                <a:gridCol w="646540"/>
                <a:gridCol w="2856183"/>
                <a:gridCol w="1015089"/>
                <a:gridCol w="838754"/>
                <a:gridCol w="736437"/>
                <a:gridCol w="1920708"/>
              </a:tblGrid>
              <a:tr h="0">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6504753"/>
              </p:ext>
            </p:extLst>
          </p:nvPr>
        </p:nvGraphicFramePr>
        <p:xfrm>
          <a:off x="533400" y="2600582"/>
          <a:ext cx="8232088" cy="1945120"/>
        </p:xfrm>
        <a:graphic>
          <a:graphicData uri="http://schemas.openxmlformats.org/drawingml/2006/table">
            <a:tbl>
              <a:tblPr/>
              <a:tblGrid>
                <a:gridCol w="646540"/>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compressed-ssid-for-wur-discovery-frame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18/244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a:t>
                      </a:r>
                      <a:r>
                        <a:rPr lang="en-US" sz="1400" b="0" i="0" u="none" strike="noStrike" dirty="0" smtClean="0">
                          <a:solidFill>
                            <a:srgbClr val="000000"/>
                          </a:solidFill>
                          <a:effectLst/>
                          <a:latin typeface="Calibri" panose="020F0502020204030204" pitchFamily="34" charset="0"/>
                        </a:rPr>
                        <a:t>(SP)</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Kaiying</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ZTE</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WUR discovery frame</a:t>
                      </a:r>
                      <a:r>
                        <a:rPr lang="en-US" sz="1400" b="0" i="0" u="none" strike="noStrike" baseline="0" dirty="0" smtClean="0">
                          <a:solidFill>
                            <a:srgbClr val="000000"/>
                          </a:solidFill>
                          <a:effectLst/>
                          <a:latin typeface="Calibri" panose="020F0502020204030204" pitchFamily="34" charset="0"/>
                        </a:rPr>
                        <a:t> format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28834772"/>
              </p:ext>
            </p:extLst>
          </p:nvPr>
        </p:nvGraphicFramePr>
        <p:xfrm>
          <a:off x="838200" y="3048000"/>
          <a:ext cx="7925681" cy="1945120"/>
        </p:xfrm>
        <a:graphic>
          <a:graphicData uri="http://schemas.openxmlformats.org/drawingml/2006/table">
            <a:tbl>
              <a:tblPr/>
              <a:tblGrid>
                <a:gridCol w="6608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61636954"/>
              </p:ext>
            </p:extLst>
          </p:nvPr>
        </p:nvGraphicFramePr>
        <p:xfrm>
          <a:off x="771526" y="5445662"/>
          <a:ext cx="7911394" cy="436672"/>
        </p:xfrm>
        <a:graphic>
          <a:graphicData uri="http://schemas.openxmlformats.org/drawingml/2006/table">
            <a:tbl>
              <a:tblPr/>
              <a:tblGrid>
                <a:gridCol w="646540"/>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PM2, EVE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pPr lvl="1"/>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4820981"/>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80772</TotalTime>
  <Words>2894</Words>
  <Application>Microsoft Office PowerPoint</Application>
  <PresentationFormat>On-screen Show (4:3)</PresentationFormat>
  <Paragraphs>961</Paragraphs>
  <Slides>43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4"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OOK waveform</vt:lpstr>
      <vt:lpstr>PHY - Requirements</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4043</cp:revision>
  <cp:lastPrinted>2014-11-04T15:04:57Z</cp:lastPrinted>
  <dcterms:created xsi:type="dcterms:W3CDTF">2007-04-17T18:10:23Z</dcterms:created>
  <dcterms:modified xsi:type="dcterms:W3CDTF">2018-03-05T16:45:13Z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