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708" r:id="rId2"/>
    <p:sldId id="678" r:id="rId3"/>
    <p:sldId id="679" r:id="rId4"/>
    <p:sldId id="656" r:id="rId5"/>
    <p:sldId id="665" r:id="rId6"/>
    <p:sldId id="666" r:id="rId7"/>
    <p:sldId id="710" r:id="rId8"/>
    <p:sldId id="711" r:id="rId9"/>
    <p:sldId id="715" r:id="rId10"/>
    <p:sldId id="762" r:id="rId11"/>
    <p:sldId id="783" r:id="rId12"/>
    <p:sldId id="784" r:id="rId13"/>
    <p:sldId id="785" r:id="rId14"/>
    <p:sldId id="786" r:id="rId15"/>
    <p:sldId id="747" r:id="rId16"/>
    <p:sldId id="789" r:id="rId17"/>
    <p:sldId id="790" r:id="rId18"/>
    <p:sldId id="798" r:id="rId19"/>
    <p:sldId id="799" r:id="rId20"/>
    <p:sldId id="792" r:id="rId21"/>
    <p:sldId id="797" r:id="rId22"/>
    <p:sldId id="793" r:id="rId23"/>
    <p:sldId id="777" r:id="rId24"/>
    <p:sldId id="750" r:id="rId25"/>
    <p:sldId id="778" r:id="rId26"/>
    <p:sldId id="779" r:id="rId27"/>
    <p:sldId id="780" r:id="rId28"/>
    <p:sldId id="781" r:id="rId29"/>
    <p:sldId id="782" r:id="rId30"/>
    <p:sldId id="727" r:id="rId31"/>
    <p:sldId id="704" r:id="rId32"/>
    <p:sldId id="705" r:id="rId33"/>
    <p:sldId id="707" r:id="rId34"/>
    <p:sldId id="719" r:id="rId35"/>
    <p:sldId id="721" r:id="rId36"/>
    <p:sldId id="761" r:id="rId37"/>
    <p:sldId id="726" r:id="rId38"/>
    <p:sldId id="776" r:id="rId39"/>
    <p:sldId id="760" r:id="rId40"/>
    <p:sldId id="694" r:id="rId41"/>
    <p:sldId id="695" r:id="rId42"/>
    <p:sldId id="740" r:id="rId43"/>
    <p:sldId id="741" r:id="rId4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89" autoAdjust="0"/>
    <p:restoredTop sz="94095" autoAdjust="0"/>
  </p:normalViewPr>
  <p:slideViewPr>
    <p:cSldViewPr>
      <p:cViewPr varScale="1">
        <p:scale>
          <a:sx n="66" d="100"/>
          <a:sy n="66" d="100"/>
        </p:scale>
        <p:origin x="1220" y="4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29</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802.11-18/0313r1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10"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2018-3-4</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SYNC</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3747439237"/>
              </p:ext>
            </p:extLst>
          </p:nvPr>
        </p:nvGraphicFramePr>
        <p:xfrm>
          <a:off x="616955" y="4186975"/>
          <a:ext cx="8232088" cy="868368"/>
        </p:xfrm>
        <a:graphic>
          <a:graphicData uri="http://schemas.openxmlformats.org/drawingml/2006/table">
            <a:tbl>
              <a:tblPr/>
              <a:tblGrid>
                <a:gridCol w="646540"/>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0000"/>
                          </a:solidFill>
                          <a:effectLst/>
                          <a:latin typeface="Calibri" panose="020F0502020204030204" pitchFamily="34" charset="0"/>
                        </a:rPr>
                        <a:t>18-0435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Preamble Sequence Design and Performance Evaluation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Jia Jia (Justin)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18/504</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Evaluation of WUR Sync sequence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dongguk Lim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Sync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79030416"/>
              </p:ext>
            </p:extLst>
          </p:nvPr>
        </p:nvGraphicFramePr>
        <p:xfrm>
          <a:off x="696913" y="2522638"/>
          <a:ext cx="8027998" cy="1081728"/>
        </p:xfrm>
        <a:graphic>
          <a:graphicData uri="http://schemas.openxmlformats.org/drawingml/2006/table">
            <a:tbl>
              <a:tblPr/>
              <a:tblGrid>
                <a:gridCol w="660827"/>
                <a:gridCol w="2856183"/>
                <a:gridCol w="1015089"/>
                <a:gridCol w="838754"/>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18/0416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fr-FR" sz="1400" b="0" i="0" u="none" strike="noStrike" dirty="0" err="1">
                          <a:solidFill>
                            <a:srgbClr val="000000"/>
                          </a:solidFill>
                          <a:effectLst/>
                          <a:latin typeface="Calibri" panose="020F0502020204030204" pitchFamily="34" charset="0"/>
                        </a:rPr>
                        <a:t>Sync</a:t>
                      </a:r>
                      <a:r>
                        <a:rPr lang="fr-FR" sz="1400" b="0" i="0" u="none" strike="noStrike" dirty="0">
                          <a:solidFill>
                            <a:srgbClr val="000000"/>
                          </a:solidFill>
                          <a:effectLst/>
                          <a:latin typeface="Calibri" panose="020F0502020204030204" pitchFamily="34" charset="0"/>
                        </a:rPr>
                        <a:t> Bit Duration </a:t>
                      </a:r>
                      <a:r>
                        <a:rPr lang="fr-FR" sz="1400" b="0" i="0" u="none" strike="noStrike" dirty="0" err="1">
                          <a:solidFill>
                            <a:srgbClr val="000000"/>
                          </a:solidFill>
                          <a:effectLst/>
                          <a:latin typeface="Calibri" panose="020F0502020204030204" pitchFamily="34" charset="0"/>
                        </a:rPr>
                        <a:t>Text</a:t>
                      </a:r>
                      <a:r>
                        <a:rPr lang="fr-FR" sz="1400" b="0" i="0" u="none" strike="noStrike" dirty="0">
                          <a:solidFill>
                            <a:srgbClr val="000000"/>
                          </a:solidFill>
                          <a:effectLst/>
                          <a:latin typeface="Calibri" panose="020F0502020204030204" pitchFamily="34" charset="0"/>
                        </a:rPr>
                        <a:t> Motion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dirty="0">
                          <a:solidFill>
                            <a:srgbClr val="000000"/>
                          </a:solidFill>
                          <a:effectLst/>
                          <a:latin typeface="Calibri" panose="020F0502020204030204" pitchFamily="34" charset="0"/>
                        </a:rPr>
                        <a:t>18-0436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Proposed Changes to WUR PHY Specification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Jia</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Jia</a:t>
                      </a:r>
                      <a:r>
                        <a:rPr lang="en-US" sz="1400" b="0" i="0" u="none" strike="noStrike" dirty="0">
                          <a:solidFill>
                            <a:srgbClr val="000000"/>
                          </a:solidFill>
                          <a:effectLst/>
                          <a:latin typeface="Calibri" panose="020F0502020204030204" pitchFamily="34" charset="0"/>
                        </a:rPr>
                        <a:t> (Justin)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Spec</a:t>
                      </a:r>
                      <a:r>
                        <a:rPr lang="en-US" sz="1400" b="0" i="0" u="none" strike="noStrike" baseline="0" dirty="0" smtClean="0">
                          <a:solidFill>
                            <a:srgbClr val="000000"/>
                          </a:solidFill>
                          <a:effectLst/>
                          <a:latin typeface="Calibri" panose="020F0502020204030204" pitchFamily="34" charset="0"/>
                        </a:rPr>
                        <a:t> text</a:t>
                      </a:r>
                      <a:endParaRPr lang="en-US" sz="1400" b="0" i="0" u="none" strike="noStrike" dirty="0">
                        <a:solidFill>
                          <a:srgbClr val="000000"/>
                        </a:solidFill>
                        <a:effectLst/>
                        <a:latin typeface="Calibri" panose="020F0502020204030204" pitchFamily="34" charset="0"/>
                      </a:endParaRP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7" name="Table 6"/>
          <p:cNvGraphicFramePr>
            <a:graphicFrameLocks noGrp="1"/>
          </p:cNvGraphicFramePr>
          <p:nvPr>
            <p:extLst>
              <p:ext uri="{D42A27DB-BD31-4B8C-83A1-F6EECF244321}">
                <p14:modId xmlns:p14="http://schemas.microsoft.com/office/powerpoint/2010/main" val="2562452481"/>
              </p:ext>
            </p:extLst>
          </p:nvPr>
        </p:nvGraphicFramePr>
        <p:xfrm>
          <a:off x="533400" y="2456155"/>
          <a:ext cx="8398775" cy="3240208"/>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18/0418</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Simulation on the Effect of OFDM Symbol Design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18/0421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OOK Waveform Generation Follow-up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18/0422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Performance Investigation on Partial OOK Follow-up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18/0460r0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On OOK Waveform Specification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Alphan Sahin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InterDigital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18-0492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2us OOK waveform generation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18/453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Concluding Remarks P-OOK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18/479</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MC-OOK Symbol Design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OOK signal waveform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30180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Requirements</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3164912297"/>
              </p:ext>
            </p:extLst>
          </p:nvPr>
        </p:nvGraphicFramePr>
        <p:xfrm>
          <a:off x="740482" y="2743200"/>
          <a:ext cx="8078081" cy="1081728"/>
        </p:xfrm>
        <a:graphic>
          <a:graphicData uri="http://schemas.openxmlformats.org/drawingml/2006/table">
            <a:tbl>
              <a:tblPr/>
              <a:tblGrid>
                <a:gridCol w="813227"/>
                <a:gridCol w="2856183"/>
                <a:gridCol w="1015089"/>
                <a:gridCol w="736437"/>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18/406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Discussion on the WUR minimum sensitivity level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Shahrnaz Azizi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Tx/Rx</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604">
                <a:tc>
                  <a:txBody>
                    <a:bodyPr/>
                    <a:lstStyle/>
                    <a:p>
                      <a:pPr algn="l" fontAlgn="ctr"/>
                      <a:r>
                        <a:rPr lang="en-US" sz="1400" b="0" i="0" u="none" strike="noStrike">
                          <a:solidFill>
                            <a:srgbClr val="000000"/>
                          </a:solidFill>
                          <a:effectLst/>
                          <a:latin typeface="Calibri" panose="020F0502020204030204" pitchFamily="34" charset="0"/>
                        </a:rPr>
                        <a:t>18/0145r0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Discussion of (how to specify) some TX and RX requirements for 802.11ba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a:t>
                      </a:r>
                      <a:r>
                        <a:rPr lang="en-US" sz="1400" b="0" i="0" u="none" strike="noStrike" dirty="0" err="1">
                          <a:solidFill>
                            <a:srgbClr val="000000"/>
                          </a:solidFill>
                          <a:effectLst/>
                          <a:latin typeface="Calibri" panose="020F0502020204030204" pitchFamily="34" charset="0"/>
                        </a:rPr>
                        <a:t>Tx</a:t>
                      </a:r>
                      <a:r>
                        <a:rPr lang="en-US" sz="1400" b="0" i="0" u="none" strike="noStrike" dirty="0">
                          <a:solidFill>
                            <a:srgbClr val="000000"/>
                          </a:solidFill>
                          <a:effectLst/>
                          <a:latin typeface="Calibri" panose="020F0502020204030204" pitchFamily="34" charset="0"/>
                        </a:rPr>
                        <a:t>/Rx</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222426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a:t>
            </a:r>
            <a:r>
              <a:rPr lang="en-US" altLang="en-US" dirty="0" err="1" smtClean="0"/>
              <a:t>Tx</a:t>
            </a:r>
            <a:r>
              <a:rPr lang="en-US" altLang="en-US" dirty="0" smtClean="0"/>
              <a:t> with Multiple Antenna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13</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627050516"/>
              </p:ext>
            </p:extLst>
          </p:nvPr>
        </p:nvGraphicFramePr>
        <p:xfrm>
          <a:off x="838200" y="2895600"/>
          <a:ext cx="7911394" cy="1081728"/>
        </p:xfrm>
        <a:graphic>
          <a:graphicData uri="http://schemas.openxmlformats.org/drawingml/2006/table">
            <a:tbl>
              <a:tblPr/>
              <a:tblGrid>
                <a:gridCol w="646540"/>
                <a:gridCol w="2856183"/>
                <a:gridCol w="1015089"/>
                <a:gridCol w="736437"/>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18/413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Discussion on WUR multi-antenna transmission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Lui Cao</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Tx (Multi antenna)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18-0493</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WUR performance with multiple TX antennas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a:t>
                      </a:r>
                      <a:r>
                        <a:rPr lang="en-US" sz="1400" b="0" i="0" u="none" strike="noStrike" dirty="0" err="1">
                          <a:solidFill>
                            <a:srgbClr val="000000"/>
                          </a:solidFill>
                          <a:effectLst/>
                          <a:latin typeface="Calibri" panose="020F0502020204030204" pitchFamily="34" charset="0"/>
                        </a:rPr>
                        <a:t>Tx</a:t>
                      </a:r>
                      <a:r>
                        <a:rPr lang="en-US" sz="1400" b="0" i="0" u="none" strike="noStrike" dirty="0">
                          <a:solidFill>
                            <a:srgbClr val="000000"/>
                          </a:solidFill>
                          <a:effectLst/>
                          <a:latin typeface="Calibri" panose="020F0502020204030204" pitchFamily="34" charset="0"/>
                        </a:rPr>
                        <a:t> (Multi antenna)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657799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Signal Multiplexing</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14</a:t>
            </a:fld>
            <a:endParaRPr lang="en-US" altLang="en-US" sz="1200" b="0" smtClean="0"/>
          </a:p>
        </p:txBody>
      </p:sp>
      <p:sp>
        <p:nvSpPr>
          <p:cNvPr id="8" name="TextBox 7"/>
          <p:cNvSpPr txBox="1"/>
          <p:nvPr/>
        </p:nvSpPr>
        <p:spPr>
          <a:xfrm>
            <a:off x="7246231" y="5257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020142928"/>
              </p:ext>
            </p:extLst>
          </p:nvPr>
        </p:nvGraphicFramePr>
        <p:xfrm>
          <a:off x="646648" y="2590800"/>
          <a:ext cx="8078081" cy="1081728"/>
        </p:xfrm>
        <a:graphic>
          <a:graphicData uri="http://schemas.openxmlformats.org/drawingml/2006/table">
            <a:tbl>
              <a:tblPr/>
              <a:tblGrid>
                <a:gridCol w="813227"/>
                <a:gridCol w="2856183"/>
                <a:gridCol w="1015089"/>
                <a:gridCol w="736437"/>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17/1625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Jianhan Liu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Mediatek</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17/1395r0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Simple multiplexing of Wake-up signals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Leif Wilhelmsson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PHY</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signal multiplexing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49541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MAC-Spec Text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2892911783"/>
              </p:ext>
            </p:extLst>
          </p:nvPr>
        </p:nvGraphicFramePr>
        <p:xfrm>
          <a:off x="457200" y="2600582"/>
          <a:ext cx="8398775" cy="1513424"/>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0000"/>
                          </a:solidFill>
                          <a:effectLst/>
                          <a:latin typeface="Calibri" panose="020F0502020204030204" pitchFamily="34" charset="0"/>
                        </a:rPr>
                        <a:t>18/0408r0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Spec Text for Channel Access, Duty Cycle Operation and WUR Mode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18-0414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Draft-text-for-FCS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Spec text (BSSID)</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18/468</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Spec text for Frame Body in WUR Wake Up frame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Jeongki</a:t>
                      </a:r>
                      <a:r>
                        <a:rPr lang="en-US" sz="1400" b="0" i="0" u="none" strike="noStrike" dirty="0">
                          <a:solidFill>
                            <a:srgbClr val="000000"/>
                          </a:solidFill>
                          <a:effectLst/>
                          <a:latin typeface="Calibri" panose="020F0502020204030204" pitchFamily="34" charset="0"/>
                        </a:rPr>
                        <a:t>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Spec text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(Address)</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19731809"/>
              </p:ext>
            </p:extLst>
          </p:nvPr>
        </p:nvGraphicFramePr>
        <p:xfrm>
          <a:off x="410712" y="2743200"/>
          <a:ext cx="8398775" cy="1736736"/>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18-0415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Addressing-in-WUR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18/170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Group Addressed Frames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18/464</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Address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18/472</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discussion on Group ID structure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18/0507r0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Discussion on WUR identifiers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 (Address)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121384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MAC-Frame Format (Length, FCS, BSSID)</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654124964"/>
              </p:ext>
            </p:extLst>
          </p:nvPr>
        </p:nvGraphicFramePr>
        <p:xfrm>
          <a:off x="641820" y="2643502"/>
          <a:ext cx="8155888" cy="655008"/>
        </p:xfrm>
        <a:graphic>
          <a:graphicData uri="http://schemas.openxmlformats.org/drawingml/2006/table">
            <a:tbl>
              <a:tblPr/>
              <a:tblGrid>
                <a:gridCol w="570340"/>
                <a:gridCol w="2856183"/>
                <a:gridCol w="1015089"/>
                <a:gridCol w="1057131"/>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18/465</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Length_Misc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18/466</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Length field in WUR frame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 (Length)</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209877125"/>
              </p:ext>
            </p:extLst>
          </p:nvPr>
        </p:nvGraphicFramePr>
        <p:xfrm>
          <a:off x="657060" y="4189412"/>
          <a:ext cx="7923223" cy="650032"/>
        </p:xfrm>
        <a:graphic>
          <a:graphicData uri="http://schemas.openxmlformats.org/drawingml/2006/table">
            <a:tbl>
              <a:tblPr/>
              <a:tblGrid>
                <a:gridCol w="556052"/>
                <a:gridCol w="2856183"/>
                <a:gridCol w="1015089"/>
                <a:gridCol w="838754"/>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18-417</a:t>
                      </a:r>
                    </a:p>
                  </a:txBody>
                  <a:tcPr marL="4976" marR="4976" marT="4976"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FCS-size-for-WUR-frames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 (FCS)</a:t>
                      </a:r>
                    </a:p>
                  </a:txBody>
                  <a:tcPr marL="4976" marR="4976" marT="4976" marB="0">
                    <a:lnL>
                      <a:noFill/>
                    </a:lnL>
                    <a:lnR>
                      <a:noFill/>
                    </a:lnR>
                    <a:lnT>
                      <a:noFill/>
                    </a:lnT>
                    <a:lnB>
                      <a:noFill/>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290377886"/>
              </p:ext>
            </p:extLst>
          </p:nvPr>
        </p:nvGraphicFramePr>
        <p:xfrm>
          <a:off x="680799" y="5605690"/>
          <a:ext cx="7925681" cy="436672"/>
        </p:xfrm>
        <a:graphic>
          <a:graphicData uri="http://schemas.openxmlformats.org/drawingml/2006/table">
            <a:tbl>
              <a:tblPr/>
              <a:tblGrid>
                <a:gridCol w="660827"/>
                <a:gridCol w="2856183"/>
                <a:gridCol w="1015089"/>
                <a:gridCol w="736437"/>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18/0412</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BSSID information in FCS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 (BSSID)</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352892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MAC-WUR Beacon/Duty-cycle/TSF</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graphicFrame>
        <p:nvGraphicFramePr>
          <p:cNvPr id="6" name="Table 5"/>
          <p:cNvGraphicFramePr>
            <a:graphicFrameLocks noGrp="1"/>
          </p:cNvGraphicFramePr>
          <p:nvPr/>
        </p:nvGraphicFramePr>
        <p:xfrm>
          <a:off x="410710" y="2209800"/>
          <a:ext cx="8398775" cy="1513424"/>
        </p:xfrm>
        <a:graphic>
          <a:graphicData uri="http://schemas.openxmlformats.org/drawingml/2006/table">
            <a:tbl>
              <a:tblPr/>
              <a:tblGrid>
                <a:gridCol w="813227"/>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88604">
                <a:tc>
                  <a:txBody>
                    <a:bodyPr/>
                    <a:lstStyle/>
                    <a:p>
                      <a:pPr algn="l" fontAlgn="ctr"/>
                      <a:r>
                        <a:rPr lang="en-US" sz="1400" b="0" i="0" u="none" strike="noStrike">
                          <a:solidFill>
                            <a:srgbClr val="000000"/>
                          </a:solidFill>
                          <a:effectLst/>
                          <a:latin typeface="Calibri" panose="020F0502020204030204" pitchFamily="34" charset="0"/>
                        </a:rPr>
                        <a:t>18/0407r0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 and Duty Cycle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18/440r0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TBD clarification for TGba D0.1 (WUR Beacon)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18/380r0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TBD clarification for TGba D0.1 (WUR Duty 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Beacon/Duty-cycle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3" name="Table 2"/>
          <p:cNvGraphicFramePr>
            <a:graphicFrameLocks noGrp="1"/>
          </p:cNvGraphicFramePr>
          <p:nvPr/>
        </p:nvGraphicFramePr>
        <p:xfrm>
          <a:off x="571058" y="4703872"/>
          <a:ext cx="8078081" cy="1086704"/>
        </p:xfrm>
        <a:graphic>
          <a:graphicData uri="http://schemas.openxmlformats.org/drawingml/2006/table">
            <a:tbl>
              <a:tblPr/>
              <a:tblGrid>
                <a:gridCol w="813227"/>
                <a:gridCol w="2856183"/>
                <a:gridCol w="1015089"/>
                <a:gridCol w="736437"/>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18/0087r0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18-0101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Discussion on 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18/0190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TSF</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0527974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MAC-WUR </a:t>
            </a:r>
            <a:r>
              <a:rPr lang="en-US" altLang="en-US" dirty="0" smtClean="0"/>
              <a:t>Basic Operation</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19</a:t>
            </a:fld>
            <a:endParaRPr lang="en-US" altLang="en-US"/>
          </a:p>
        </p:txBody>
      </p:sp>
      <p:graphicFrame>
        <p:nvGraphicFramePr>
          <p:cNvPr id="6" name="Table 5"/>
          <p:cNvGraphicFramePr>
            <a:graphicFrameLocks noGrp="1"/>
          </p:cNvGraphicFramePr>
          <p:nvPr/>
        </p:nvGraphicFramePr>
        <p:xfrm>
          <a:off x="712153" y="2800225"/>
          <a:ext cx="8078081" cy="868368"/>
        </p:xfrm>
        <a:graphic>
          <a:graphicData uri="http://schemas.openxmlformats.org/drawingml/2006/table">
            <a:tbl>
              <a:tblPr/>
              <a:tblGrid>
                <a:gridCol w="813227"/>
                <a:gridCol w="2856183"/>
                <a:gridCol w="1015089"/>
                <a:gridCol w="736437"/>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18/0405r0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Operation after Wake-up Frame transmission and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18/0176r0</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basic operation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86364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Rosemont</a:t>
            </a:r>
            <a:r>
              <a:rPr lang="en-US" altLang="en-US" sz="3200" dirty="0">
                <a:cs typeface="Times New Roman" panose="02020603050405020304" pitchFamily="18" charset="0"/>
              </a:rPr>
              <a:t>, Illinois, USA</a:t>
            </a: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March 4-9,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–Other Wake-up Packet Frame Format Related Presentations</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nvGraphicFramePr>
        <p:xfrm>
          <a:off x="837756" y="3048000"/>
          <a:ext cx="8013711" cy="2376816"/>
        </p:xfrm>
        <a:graphic>
          <a:graphicData uri="http://schemas.openxmlformats.org/drawingml/2006/table">
            <a:tbl>
              <a:tblPr/>
              <a:tblGrid>
                <a:gridCol w="646540"/>
                <a:gridCol w="2856183"/>
                <a:gridCol w="1015089"/>
                <a:gridCol w="838754"/>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18-419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Classification-of-WUR-frames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18/420</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Considerations on VL WUR frames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18-0437</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BSS parameters update notification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18/471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TD Control field with Response Indication in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 Corp.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18/335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fr-FR" sz="1400" b="0" i="0" u="none" strike="noStrike">
                          <a:solidFill>
                            <a:srgbClr val="000000"/>
                          </a:solidFill>
                          <a:effectLst/>
                          <a:latin typeface="Calibri" panose="020F0502020204030204" pitchFamily="34" charset="0"/>
                        </a:rPr>
                        <a:t>discussion on maximum WUR PPDU duration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Frame format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053953675"/>
              </p:ext>
            </p:extLst>
          </p:nvPr>
        </p:nvGraphicFramePr>
        <p:xfrm>
          <a:off x="701726" y="5639536"/>
          <a:ext cx="8013711" cy="650032"/>
        </p:xfrm>
        <a:graphic>
          <a:graphicData uri="http://schemas.openxmlformats.org/drawingml/2006/table">
            <a:tbl>
              <a:tblPr/>
              <a:tblGrid>
                <a:gridCol w="646540"/>
                <a:gridCol w="2856183"/>
                <a:gridCol w="1015089"/>
                <a:gridCol w="838754"/>
                <a:gridCol w="736437"/>
                <a:gridCol w="1920708"/>
              </a:tblGrid>
              <a:tr h="0">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18-0064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Secure-WUR-frames</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Secure WUR frame</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30871842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MAC-Discovery Frame Format</a:t>
            </a:r>
            <a:endParaRPr lang="en-US" dirty="0"/>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831324423"/>
              </p:ext>
            </p:extLst>
          </p:nvPr>
        </p:nvGraphicFramePr>
        <p:xfrm>
          <a:off x="533400" y="2600582"/>
          <a:ext cx="8232088" cy="1513424"/>
        </p:xfrm>
        <a:graphic>
          <a:graphicData uri="http://schemas.openxmlformats.org/drawingml/2006/table">
            <a:tbl>
              <a:tblPr/>
              <a:tblGrid>
                <a:gridCol w="646540"/>
                <a:gridCol w="2856183"/>
                <a:gridCol w="1015089"/>
                <a:gridCol w="1057131"/>
                <a:gridCol w="736437"/>
                <a:gridCol w="1920708"/>
              </a:tblGrid>
              <a:tr h="144302">
                <a:tc>
                  <a:txBody>
                    <a:bodyPr/>
                    <a:lstStyle/>
                    <a:p>
                      <a:pPr algn="l" fontAlgn="ctr"/>
                      <a:r>
                        <a:rPr lang="en-US" sz="1400" b="0" i="0" u="none" strike="noStrike" dirty="0">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18/473</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Guoqing Li</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18-0356</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compressed-ssid-for-wur-discovery-frame (SP only)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18-0487</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wur-discovery-frame-format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discovery frame format</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4109364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MAC-Further Optimization</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22</a:t>
            </a:fld>
            <a:endParaRPr lang="en-US" altLang="en-US" sz="1200" b="0" smtClean="0"/>
          </a:p>
        </p:txBody>
      </p:sp>
      <p:sp>
        <p:nvSpPr>
          <p:cNvPr id="7" name="TextBox 6"/>
          <p:cNvSpPr txBox="1"/>
          <p:nvPr/>
        </p:nvSpPr>
        <p:spPr>
          <a:xfrm>
            <a:off x="7391400" y="1566984"/>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3028750970"/>
              </p:ext>
            </p:extLst>
          </p:nvPr>
        </p:nvGraphicFramePr>
        <p:xfrm>
          <a:off x="838200" y="3048000"/>
          <a:ext cx="7925681" cy="1945120"/>
        </p:xfrm>
        <a:graphic>
          <a:graphicData uri="http://schemas.openxmlformats.org/drawingml/2006/table">
            <a:tbl>
              <a:tblPr/>
              <a:tblGrid>
                <a:gridCol w="660827"/>
                <a:gridCol w="2856183"/>
                <a:gridCol w="1015089"/>
                <a:gridCol w="736437"/>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18/0411</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 WUR frame (Further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18-169</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Individual Frames Reception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18/482 </a:t>
                      </a:r>
                    </a:p>
                  </a:txBody>
                  <a:tcPr marL="4976" marR="4976" marT="4976"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Dynamically Changing WUR ID follow up</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302">
                <a:tc>
                  <a:txBody>
                    <a:bodyPr/>
                    <a:lstStyle/>
                    <a:p>
                      <a:pPr algn="l" fontAlgn="ctr"/>
                      <a:r>
                        <a:rPr lang="en-US" sz="1400" b="0" i="0" u="none" strike="noStrike">
                          <a:solidFill>
                            <a:srgbClr val="000000"/>
                          </a:solidFill>
                          <a:effectLst/>
                          <a:latin typeface="Calibri" panose="020F0502020204030204" pitchFamily="34" charset="0"/>
                        </a:rPr>
                        <a:t>18/485</a:t>
                      </a:r>
                    </a:p>
                  </a:txBody>
                  <a:tcPr marL="4976" marR="4976" marT="4976"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Distance aware wake-up operation straw poll</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Enrico Rantala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Nokia</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Further optimization</a:t>
                      </a:r>
                    </a:p>
                  </a:txBody>
                  <a:tcPr marL="4976" marR="4976" marT="4976"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61636954"/>
              </p:ext>
            </p:extLst>
          </p:nvPr>
        </p:nvGraphicFramePr>
        <p:xfrm>
          <a:off x="771526" y="5445662"/>
          <a:ext cx="7911394" cy="436672"/>
        </p:xfrm>
        <a:graphic>
          <a:graphicData uri="http://schemas.openxmlformats.org/drawingml/2006/table">
            <a:tbl>
              <a:tblPr/>
              <a:tblGrid>
                <a:gridCol w="646540"/>
                <a:gridCol w="2856183"/>
                <a:gridCol w="1015089"/>
                <a:gridCol w="736437"/>
                <a:gridCol w="736437"/>
                <a:gridCol w="1920708"/>
              </a:tblGrid>
              <a:tr h="144302">
                <a:tc>
                  <a:txBody>
                    <a:bodyPr/>
                    <a:lstStyle/>
                    <a:p>
                      <a:pPr algn="l" fontAlgn="ctr"/>
                      <a:r>
                        <a:rPr lang="en-US" sz="1400" b="0" i="0" u="none" strike="noStrike">
                          <a:solidFill>
                            <a:srgbClr val="FFFFFF"/>
                          </a:solidFill>
                          <a:effectLst/>
                          <a:latin typeface="Calibri" panose="020F0502020204030204" pitchFamily="34" charset="0"/>
                        </a:rPr>
                        <a:t>DCN</a:t>
                      </a:r>
                    </a:p>
                  </a:txBody>
                  <a:tcPr marL="4976" marR="4976" marT="4976"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PHY/MAC</a:t>
                      </a:r>
                    </a:p>
                  </a:txBody>
                  <a:tcPr marL="4976" marR="4976" marT="4976"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Sub category</a:t>
                      </a:r>
                    </a:p>
                  </a:txBody>
                  <a:tcPr marL="4976" marR="4976" marT="4976" marB="0">
                    <a:lnL>
                      <a:noFill/>
                    </a:lnL>
                    <a:lnR>
                      <a:noFill/>
                    </a:lnR>
                    <a:lnT>
                      <a:noFill/>
                    </a:lnT>
                    <a:lnB>
                      <a:noFill/>
                    </a:lnB>
                    <a:solidFill>
                      <a:srgbClr val="595959"/>
                    </a:solidFill>
                  </a:tcPr>
                </a:tc>
              </a:tr>
              <a:tr h="144302">
                <a:tc>
                  <a:txBody>
                    <a:bodyPr/>
                    <a:lstStyle/>
                    <a:p>
                      <a:pPr algn="l" fontAlgn="ctr"/>
                      <a:r>
                        <a:rPr lang="en-US" sz="1400" b="0" i="0" u="none" strike="noStrike">
                          <a:solidFill>
                            <a:srgbClr val="000000"/>
                          </a:solidFill>
                          <a:effectLst/>
                          <a:latin typeface="Calibri" panose="020F0502020204030204" pitchFamily="34" charset="0"/>
                        </a:rPr>
                        <a:t>18-0434</a:t>
                      </a:r>
                    </a:p>
                  </a:txBody>
                  <a:tcPr marL="4976" marR="4976" marT="4976"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Scheduled multicast wakeup</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Lily Lyu</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4976" marR="4976" marT="4976"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MAC</a:t>
                      </a:r>
                    </a:p>
                  </a:txBody>
                  <a:tcPr marL="4976" marR="4976" marT="4976"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Multicast operation</a:t>
                      </a:r>
                    </a:p>
                  </a:txBody>
                  <a:tcPr marL="4976" marR="4976" marT="4976" marB="0">
                    <a:lnL>
                      <a:noFill/>
                    </a:lnL>
                    <a:lnR>
                      <a:noFill/>
                    </a:lnR>
                    <a:lnT>
                      <a:noFill/>
                    </a:lnT>
                    <a:lnB>
                      <a:noFill/>
                    </a:lnB>
                  </a:tcPr>
                </a:tc>
              </a:tr>
            </a:tbl>
          </a:graphicData>
        </a:graphic>
      </p:graphicFrame>
    </p:spTree>
    <p:extLst>
      <p:ext uri="{BB962C8B-B14F-4D97-AF65-F5344CB8AC3E}">
        <p14:creationId xmlns:p14="http://schemas.microsoft.com/office/powerpoint/2010/main" val="2035349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4094780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January 2018 meeting</a:t>
            </a:r>
          </a:p>
          <a:p>
            <a:pPr lvl="1"/>
            <a:r>
              <a:rPr lang="en-US" altLang="en-US" sz="1300" dirty="0" smtClean="0"/>
              <a:t>Motion: January 2018 meeting (</a:t>
            </a:r>
            <a:r>
              <a:rPr lang="en-US" altLang="en-US" sz="1300" dirty="0"/>
              <a:t>doc: IEEE </a:t>
            </a:r>
            <a:r>
              <a:rPr lang="en-US" altLang="en-US" sz="1300" dirty="0" smtClean="0"/>
              <a:t>802.11-18/270r0) and teleconference minutes (doc: IEEE </a:t>
            </a:r>
            <a:r>
              <a:rPr lang="en-US" altLang="en-US" sz="1300" dirty="0" smtClean="0"/>
              <a:t>802.11-18/322r2)</a:t>
            </a:r>
            <a:endParaRPr lang="en-US" altLang="en-US" sz="1300" dirty="0" smtClean="0"/>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D0.1 review and approval</a:t>
            </a:r>
          </a:p>
          <a:p>
            <a:pPr lvl="1"/>
            <a:r>
              <a:rPr lang="en-US" altLang="en-US" sz="1300" dirty="0" smtClean="0"/>
              <a:t>Presentations, Recess</a:t>
            </a:r>
          </a:p>
          <a:p>
            <a:r>
              <a:rPr lang="en-US" altLang="en-US" sz="1300" dirty="0" smtClean="0"/>
              <a:t>Monday: </a:t>
            </a:r>
            <a:r>
              <a:rPr lang="en-US" altLang="en-US" sz="1300" dirty="0" smtClean="0"/>
              <a:t>PM2, EVE (4 </a:t>
            </a:r>
            <a:r>
              <a:rPr lang="en-US" altLang="en-US" sz="1300" dirty="0" smtClean="0"/>
              <a:t>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a:t>
            </a:r>
            <a:r>
              <a:rPr lang="en-US" altLang="en-US" sz="1300" dirty="0" smtClean="0"/>
              <a:t>PM1 (2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PM2 (4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AM2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smtClean="0"/>
              <a:t>Presentations, Recess</a:t>
            </a:r>
          </a:p>
          <a:p>
            <a:pPr lvl="1"/>
            <a:endParaRPr lang="en-US" altLang="en-US" sz="1300" dirty="0" smtClean="0"/>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2018 session</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2018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200" dirty="0"/>
              <a:t>Approved </a:t>
            </a:r>
            <a:r>
              <a:rPr lang="en-US" altLang="en-US" sz="2200" dirty="0" err="1"/>
              <a:t>TGba</a:t>
            </a:r>
            <a:r>
              <a:rPr lang="en-US" altLang="en-US" sz="2200" dirty="0"/>
              <a:t> Spec Framework Document (SFD) </a:t>
            </a:r>
          </a:p>
          <a:p>
            <a:pPr lvl="1"/>
            <a:r>
              <a:rPr lang="en-US" altLang="en-US" sz="2200" dirty="0"/>
              <a:t>IEEE 802.11-17/575r8</a:t>
            </a:r>
          </a:p>
          <a:p>
            <a:r>
              <a:rPr lang="en-US" altLang="en-US" sz="2200" dirty="0"/>
              <a:t>Approved PHY/MAC spec text documents to create </a:t>
            </a:r>
            <a:r>
              <a:rPr lang="en-US" altLang="en-US" sz="2200" dirty="0" err="1"/>
              <a:t>TGba</a:t>
            </a:r>
            <a:r>
              <a:rPr lang="en-US" altLang="en-US" sz="2200" dirty="0"/>
              <a:t> D0.1</a:t>
            </a:r>
            <a:endParaRPr lang="en-US" altLang="en-US" dirty="0"/>
          </a:p>
          <a:p>
            <a:r>
              <a:rPr lang="en-US" altLang="en-US" sz="2200" dirty="0"/>
              <a:t>Reviewed technical presentations</a:t>
            </a:r>
          </a:p>
          <a:p>
            <a:r>
              <a:rPr lang="en-US" altLang="en-US" sz="2200" dirty="0"/>
              <a:t>Reviewed the TG timeline</a:t>
            </a:r>
          </a:p>
          <a:p>
            <a:r>
              <a:rPr lang="en-US" altLang="en-US" sz="2200" dirty="0"/>
              <a:t>Set goals for the March 2018 meeting</a:t>
            </a:r>
          </a:p>
          <a:p>
            <a:r>
              <a:rPr lang="en-US" altLang="en-US" sz="2200" dirty="0"/>
              <a:t>Agenda: see doc.: IEEE 802.11-17/1862r8</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January 2018 meeting [doc: IEEE 802.11-18/270r0] and teleconference calls [doc: IEEE </a:t>
            </a:r>
            <a:r>
              <a:rPr lang="en-US" altLang="en-US" dirty="0" smtClean="0"/>
              <a:t>802.11-18/322r2]</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a:t>
            </a:r>
          </a:p>
          <a:p>
            <a:r>
              <a:rPr lang="en-US" altLang="en-US" dirty="0" err="1" smtClean="0"/>
              <a:t>TGba</a:t>
            </a:r>
            <a:r>
              <a:rPr lang="en-US" altLang="en-US" dirty="0" smtClean="0"/>
              <a:t> D0.1 (Po-Kai Huang)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March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38</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556000" y="4954558"/>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p>
          <a:p>
            <a:pPr>
              <a:defRPr/>
            </a:pPr>
            <a:r>
              <a:rPr lang="en-US" altLang="en-US" dirty="0" smtClean="0"/>
              <a:t>Review </a:t>
            </a:r>
            <a:r>
              <a:rPr lang="en-US" altLang="en-US" dirty="0"/>
              <a:t>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04820981"/>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solidFill>
                            <a:schemeClr val="tx1"/>
                          </a:solidFill>
                        </a:rPr>
                        <a:t>TGba</a:t>
                      </a: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r>
                        <a:rPr lang="en-US" sz="2000" b="1" dirty="0" err="1" smtClean="0">
                          <a:solidFill>
                            <a:schemeClr val="tx1"/>
                          </a:solidFill>
                        </a:rPr>
                        <a:t>TGba</a:t>
                      </a:r>
                      <a:endParaRPr lang="en-US" sz="2000" b="1" dirty="0">
                        <a:solidFill>
                          <a:schemeClr val="tx1"/>
                        </a:solidFill>
                      </a:endParaRPr>
                    </a:p>
                  </a:txBody>
                  <a:tcPr marT="45742" marB="45742"/>
                </a:tc>
                <a:tc>
                  <a:txBody>
                    <a:bodyPr/>
                    <a:lstStyle/>
                    <a:p>
                      <a:pPr algn="ctr"/>
                      <a:r>
                        <a:rPr lang="en-US" sz="2000" b="1" dirty="0" err="1" smtClean="0">
                          <a:solidFill>
                            <a:schemeClr val="tx1"/>
                          </a:solidFill>
                        </a:rPr>
                        <a:t>TGba</a:t>
                      </a: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and approve </a:t>
            </a:r>
            <a:r>
              <a:rPr lang="en-US" altLang="en-US" dirty="0" err="1"/>
              <a:t>TGba</a:t>
            </a:r>
            <a:r>
              <a:rPr lang="en-US" altLang="en-US" dirty="0"/>
              <a:t> SFD and </a:t>
            </a:r>
            <a:r>
              <a:rPr lang="en-US" altLang="en-US" dirty="0" err="1"/>
              <a:t>TGba</a:t>
            </a:r>
            <a:r>
              <a:rPr lang="en-US" altLang="en-US" dirty="0"/>
              <a:t> D0.1</a:t>
            </a:r>
          </a:p>
          <a:p>
            <a:pPr>
              <a:defRPr/>
            </a:pPr>
            <a:r>
              <a:rPr lang="en-US" altLang="en-US" dirty="0"/>
              <a:t>Review spec text documents for </a:t>
            </a:r>
            <a:r>
              <a:rPr lang="en-US" altLang="en-US" dirty="0" err="1"/>
              <a:t>TGba</a:t>
            </a:r>
            <a:r>
              <a:rPr lang="en-US" altLang="en-US" dirty="0"/>
              <a:t> D0.2</a:t>
            </a:r>
          </a:p>
          <a:p>
            <a:pPr>
              <a:defRPr/>
            </a:pPr>
            <a:r>
              <a:rPr lang="en-US" altLang="en-US" dirty="0"/>
              <a:t>Review technical presentations</a:t>
            </a:r>
          </a:p>
          <a:p>
            <a:pPr>
              <a:defRPr/>
            </a:pPr>
            <a:r>
              <a:rPr lang="en-US" altLang="en-US" dirty="0"/>
              <a:t>Work on </a:t>
            </a:r>
            <a:r>
              <a:rPr lang="en-US" altLang="en-US" dirty="0" err="1"/>
              <a:t>TGba</a:t>
            </a:r>
            <a:r>
              <a:rPr lang="en-US" altLang="en-US" dirty="0"/>
              <a:t> task group documents</a:t>
            </a:r>
          </a:p>
          <a:p>
            <a:pPr>
              <a:defRPr/>
            </a:pPr>
            <a:r>
              <a:rPr lang="en-US" altLang="en-US" dirty="0"/>
              <a:t>Review 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Feb. 27th: </a:t>
            </a:r>
            <a:endParaRPr lang="en-US" dirty="0" smtClean="0"/>
          </a:p>
          <a:p>
            <a:pPr lvl="1">
              <a:defRPr/>
            </a:pPr>
            <a:r>
              <a:rPr lang="en-US" b="0" dirty="0" smtClean="0"/>
              <a:t>Received </a:t>
            </a:r>
            <a:r>
              <a:rPr lang="en-US" dirty="0" smtClean="0"/>
              <a:t>51 </a:t>
            </a:r>
            <a:r>
              <a:rPr lang="en-US" b="0" dirty="0" smtClean="0"/>
              <a:t>submissions</a:t>
            </a:r>
          </a:p>
          <a:p>
            <a:pPr>
              <a:defRPr/>
            </a:pPr>
            <a:r>
              <a:rPr lang="en-US" dirty="0" smtClean="0"/>
              <a:t>Grouped based on topics and </a:t>
            </a:r>
            <a:r>
              <a:rPr lang="en-US" dirty="0" smtClean="0"/>
              <a:t>priority in the following slides</a:t>
            </a:r>
            <a:endParaRPr lang="en-US" sz="2800" dirty="0" smtClean="0"/>
          </a:p>
          <a:p>
            <a:pPr lvl="1"/>
            <a:r>
              <a:rPr lang="en-US" dirty="0" smtClean="0"/>
              <a:t>Within </a:t>
            </a:r>
            <a:r>
              <a:rPr lang="en-US" dirty="0" smtClean="0"/>
              <a:t>a category, a submission uploaded to the 802.11 mentor server </a:t>
            </a:r>
            <a:r>
              <a:rPr lang="en-US" dirty="0" smtClean="0">
                <a:solidFill>
                  <a:srgbClr val="FF0000"/>
                </a:solidFill>
              </a:rPr>
              <a:t>earlier</a:t>
            </a:r>
            <a:r>
              <a:rPr lang="en-US" dirty="0" smtClean="0"/>
              <a:t> will get </a:t>
            </a:r>
            <a:r>
              <a:rPr lang="en-US" dirty="0" smtClean="0">
                <a:solidFill>
                  <a:srgbClr val="FF0000"/>
                </a:solidFill>
              </a:rPr>
              <a:t>higher priority </a:t>
            </a:r>
            <a:r>
              <a:rPr lang="en-US" dirty="0" smtClean="0"/>
              <a:t>for presentation</a:t>
            </a:r>
            <a:endParaRPr lang="en-US" dirty="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80591</TotalTime>
  <Words>2872</Words>
  <Application>Microsoft Office PowerPoint</Application>
  <PresentationFormat>On-screen Show (4:3)</PresentationFormat>
  <Paragraphs>955</Paragraphs>
  <Slides>43</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4"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March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SYNC</vt:lpstr>
      <vt:lpstr>PHY – OOK waveform</vt:lpstr>
      <vt:lpstr>PHY - Requirements</vt:lpstr>
      <vt:lpstr>PHY – WUR Tx with Multiple Antenna</vt:lpstr>
      <vt:lpstr>PHY – WUR Signal Multiplexing</vt:lpstr>
      <vt:lpstr>MAC-Spec Text</vt:lpstr>
      <vt:lpstr>MAC-Frame Format (Address)</vt:lpstr>
      <vt:lpstr>MAC-Frame Format (Length, FCS, BSSID)</vt:lpstr>
      <vt:lpstr>MAC-WUR Beacon/Duty-cycle/TSF</vt:lpstr>
      <vt:lpstr>MAC-WUR Basic Operation</vt:lpstr>
      <vt:lpstr>MAC –Other Wake-up Packet Frame Format Related Presentations</vt:lpstr>
      <vt:lpstr>MAC-Discovery Frame Format</vt:lpstr>
      <vt:lpstr>MAC-Further Optimization</vt:lpstr>
      <vt:lpstr>Monday TGba Ad-hoc Meeting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2018 Meeting and Teleconference Calls</vt:lpstr>
      <vt:lpstr>Motion - Minutes</vt:lpstr>
      <vt:lpstr>TGba Documents Review and Approval</vt:lpstr>
      <vt:lpstr>Presentations</vt:lpstr>
      <vt:lpstr>Motions</vt:lpstr>
      <vt:lpstr>TGba Timeline</vt:lpstr>
      <vt:lpstr>Goal for May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4031</cp:revision>
  <cp:lastPrinted>2014-11-04T15:04:57Z</cp:lastPrinted>
  <dcterms:created xsi:type="dcterms:W3CDTF">2007-04-17T18:10:23Z</dcterms:created>
  <dcterms:modified xsi:type="dcterms:W3CDTF">2018-03-05T04:12:27Z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