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5"/>
  </p:notesMasterIdLst>
  <p:handoutMasterIdLst>
    <p:handoutMasterId r:id="rId46"/>
  </p:handoutMasterIdLst>
  <p:sldIdLst>
    <p:sldId id="708" r:id="rId2"/>
    <p:sldId id="678" r:id="rId3"/>
    <p:sldId id="679" r:id="rId4"/>
    <p:sldId id="656" r:id="rId5"/>
    <p:sldId id="665" r:id="rId6"/>
    <p:sldId id="666" r:id="rId7"/>
    <p:sldId id="710" r:id="rId8"/>
    <p:sldId id="711" r:id="rId9"/>
    <p:sldId id="715" r:id="rId10"/>
    <p:sldId id="762" r:id="rId11"/>
    <p:sldId id="783" r:id="rId12"/>
    <p:sldId id="784" r:id="rId13"/>
    <p:sldId id="785" r:id="rId14"/>
    <p:sldId id="786" r:id="rId15"/>
    <p:sldId id="747" r:id="rId16"/>
    <p:sldId id="789" r:id="rId17"/>
    <p:sldId id="790" r:id="rId18"/>
    <p:sldId id="798" r:id="rId19"/>
    <p:sldId id="799" r:id="rId20"/>
    <p:sldId id="792" r:id="rId21"/>
    <p:sldId id="797" r:id="rId22"/>
    <p:sldId id="793" r:id="rId23"/>
    <p:sldId id="777" r:id="rId24"/>
    <p:sldId id="750" r:id="rId25"/>
    <p:sldId id="778" r:id="rId26"/>
    <p:sldId id="779" r:id="rId27"/>
    <p:sldId id="780" r:id="rId28"/>
    <p:sldId id="781" r:id="rId29"/>
    <p:sldId id="782" r:id="rId30"/>
    <p:sldId id="727" r:id="rId31"/>
    <p:sldId id="704" r:id="rId32"/>
    <p:sldId id="705" r:id="rId33"/>
    <p:sldId id="707" r:id="rId34"/>
    <p:sldId id="719" r:id="rId35"/>
    <p:sldId id="721" r:id="rId36"/>
    <p:sldId id="761" r:id="rId37"/>
    <p:sldId id="726" r:id="rId38"/>
    <p:sldId id="776" r:id="rId39"/>
    <p:sldId id="760" r:id="rId40"/>
    <p:sldId id="694" r:id="rId41"/>
    <p:sldId id="695" r:id="rId42"/>
    <p:sldId id="740" r:id="rId43"/>
    <p:sldId id="741" r:id="rId4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189" autoAdjust="0"/>
    <p:restoredTop sz="94095" autoAdjust="0"/>
  </p:normalViewPr>
  <p:slideViewPr>
    <p:cSldViewPr>
      <p:cViewPr varScale="1">
        <p:scale>
          <a:sx n="66" d="100"/>
          <a:sy n="66" d="100"/>
        </p:scale>
        <p:origin x="1220" y="40"/>
      </p:cViewPr>
      <p:guideLst>
        <p:guide orient="horz" pos="2160"/>
        <p:guide pos="2880"/>
      </p:guideLst>
    </p:cSldViewPr>
  </p:slideViewPr>
  <p:outlineViewPr>
    <p:cViewPr>
      <p:scale>
        <a:sx n="50" d="100"/>
        <a:sy n="50" d="100"/>
      </p:scale>
      <p:origin x="0" y="-15236"/>
    </p:cViewPr>
  </p:outlineViewPr>
  <p:notesTextViewPr>
    <p:cViewPr>
      <p:scale>
        <a:sx n="100" d="100"/>
        <a:sy n="100" d="100"/>
      </p:scale>
      <p:origin x="0" y="0"/>
    </p:cViewPr>
  </p:notesTextViewPr>
  <p:sorterViewPr>
    <p:cViewPr>
      <p:scale>
        <a:sx n="80" d="100"/>
        <a:sy n="80" d="100"/>
      </p:scale>
      <p:origin x="0" y="-3182"/>
    </p:cViewPr>
  </p:sorterViewPr>
  <p:notesViewPr>
    <p:cSldViewPr>
      <p:cViewPr>
        <p:scale>
          <a:sx n="100" d="100"/>
          <a:sy n="100" d="100"/>
        </p:scale>
        <p:origin x="2376" y="-92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a:t>
            </a:r>
            <a:r>
              <a:rPr lang="en-US" smtClean="0"/>
              <a:t>(Huawei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304849B1-8DD0-4143-8067-2BA297C895D6}"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88829345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3FF7E430-CFE4-44DE-BB91-6F835072ED01}"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3130425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xfrm>
            <a:off x="1154113" y="701675"/>
            <a:ext cx="4625975" cy="3468688"/>
          </a:xfrm>
          <a:ln/>
        </p:spPr>
      </p:sp>
      <p:sp>
        <p:nvSpPr>
          <p:cNvPr id="5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smtClean="0"/>
              <a:t>doc.: IEEE 802.11-15/1472r0</a:t>
            </a:r>
            <a:endParaRPr lang="en-US"/>
          </a:p>
        </p:txBody>
      </p:sp>
      <p:sp>
        <p:nvSpPr>
          <p:cNvPr id="5" name="Date Placeholder 4"/>
          <p:cNvSpPr>
            <a:spLocks noGrp="1"/>
          </p:cNvSpPr>
          <p:nvPr>
            <p:ph type="dt" sz="quarter" idx="1"/>
          </p:nvPr>
        </p:nvSpPr>
        <p:spPr/>
        <p:txBody>
          <a:bodyPr/>
          <a:lstStyle/>
          <a:p>
            <a:pPr>
              <a:defRPr/>
            </a:pPr>
            <a:r>
              <a:rPr lang="en-US" smtClean="0"/>
              <a:t>January 2016</a:t>
            </a:r>
            <a:endParaRPr lang="en-US"/>
          </a:p>
        </p:txBody>
      </p:sp>
      <p:sp>
        <p:nvSpPr>
          <p:cNvPr id="6" name="Footer Placeholder 5"/>
          <p:cNvSpPr>
            <a:spLocks noGrp="1"/>
          </p:cNvSpPr>
          <p:nvPr>
            <p:ph type="ftr" sz="quarter" idx="4"/>
          </p:nvPr>
        </p:nvSpPr>
        <p:spPr/>
        <p:txBody>
          <a:bodyPr/>
          <a:lstStyle/>
          <a:p>
            <a:pPr lvl="4">
              <a:defRPr/>
            </a:pPr>
            <a:r>
              <a:rPr lang="en-US" smtClean="0"/>
              <a:t>Edward Au (Huawei Technologies)</a:t>
            </a:r>
            <a:endParaRPr lang="en-US"/>
          </a:p>
        </p:txBody>
      </p:sp>
      <p:sp>
        <p:nvSpPr>
          <p:cNvPr id="51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3677C22B-21F1-4F29-8177-0ED961E00DA1}" type="slidenum">
              <a:rPr lang="en-US" altLang="en-US" smtClean="0"/>
              <a:pPr>
                <a:spcBef>
                  <a:spcPct val="0"/>
                </a:spcBef>
              </a:pPr>
              <a:t>1</a:t>
            </a:fld>
            <a:endParaRPr lang="en-US" altLang="en-US" smtClean="0"/>
          </a:p>
        </p:txBody>
      </p:sp>
    </p:spTree>
    <p:extLst>
      <p:ext uri="{BB962C8B-B14F-4D97-AF65-F5344CB8AC3E}">
        <p14:creationId xmlns:p14="http://schemas.microsoft.com/office/powerpoint/2010/main" val="29726491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24</a:t>
            </a:fld>
            <a:endParaRPr lang="en-US" altLang="en-US"/>
          </a:p>
        </p:txBody>
      </p:sp>
    </p:spTree>
    <p:extLst>
      <p:ext uri="{BB962C8B-B14F-4D97-AF65-F5344CB8AC3E}">
        <p14:creationId xmlns:p14="http://schemas.microsoft.com/office/powerpoint/2010/main" val="35858878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1B83818-5B4E-4C6F-A943-9CE70124E581}" type="slidenum">
              <a:rPr lang="en-US" altLang="en-US" sz="1300">
                <a:solidFill>
                  <a:srgbClr val="000000"/>
                </a:solidFill>
              </a:rPr>
              <a:pPr>
                <a:spcBef>
                  <a:spcPct val="0"/>
                </a:spcBef>
              </a:pPr>
              <a:t>25</a:t>
            </a:fld>
            <a:endParaRPr lang="en-US" altLang="en-US" sz="1300">
              <a:solidFill>
                <a:srgbClr val="000000"/>
              </a:solidFill>
            </a:endParaRPr>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smtClean="0"/>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extLst>
      <p:ext uri="{BB962C8B-B14F-4D97-AF65-F5344CB8AC3E}">
        <p14:creationId xmlns:p14="http://schemas.microsoft.com/office/powerpoint/2010/main" val="35728529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26</a:t>
            </a:fld>
            <a:endParaRPr lang="en-US" altLang="en-US"/>
          </a:p>
        </p:txBody>
      </p:sp>
    </p:spTree>
    <p:extLst>
      <p:ext uri="{BB962C8B-B14F-4D97-AF65-F5344CB8AC3E}">
        <p14:creationId xmlns:p14="http://schemas.microsoft.com/office/powerpoint/2010/main" val="19447582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C3E5EA2-4F49-4160-96D3-1DB505C5FA7D}" type="slidenum">
              <a:rPr lang="en-US" altLang="en-US" sz="1300">
                <a:solidFill>
                  <a:srgbClr val="000000"/>
                </a:solidFill>
              </a:rPr>
              <a:pPr>
                <a:spcBef>
                  <a:spcPct val="0"/>
                </a:spcBef>
              </a:pPr>
              <a:t>29</a:t>
            </a:fld>
            <a:endParaRPr lang="en-US" altLang="en-US" sz="1300">
              <a:solidFill>
                <a:srgbClr val="000000"/>
              </a:solidFill>
            </a:endParaRPr>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9153611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xfrm>
            <a:off x="1154113" y="701675"/>
            <a:ext cx="4625975" cy="3468688"/>
          </a:xfrm>
          <a:ln/>
        </p:spPr>
      </p:sp>
      <p:sp>
        <p:nvSpPr>
          <p:cNvPr id="45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smtClean="0"/>
              <a:t>doc.: IEEE 802.11-15/1472r0</a:t>
            </a:r>
            <a:endParaRPr lang="en-US"/>
          </a:p>
        </p:txBody>
      </p:sp>
      <p:sp>
        <p:nvSpPr>
          <p:cNvPr id="5" name="Date Placeholder 4"/>
          <p:cNvSpPr>
            <a:spLocks noGrp="1"/>
          </p:cNvSpPr>
          <p:nvPr>
            <p:ph type="dt" sz="quarter" idx="1"/>
          </p:nvPr>
        </p:nvSpPr>
        <p:spPr/>
        <p:txBody>
          <a:bodyPr/>
          <a:lstStyle/>
          <a:p>
            <a:pPr>
              <a:defRPr/>
            </a:pPr>
            <a:r>
              <a:rPr lang="en-US" smtClean="0"/>
              <a:t>January 2016</a:t>
            </a:r>
            <a:endParaRPr lang="en-US"/>
          </a:p>
        </p:txBody>
      </p:sp>
      <p:sp>
        <p:nvSpPr>
          <p:cNvPr id="6" name="Footer Placeholder 5"/>
          <p:cNvSpPr>
            <a:spLocks noGrp="1"/>
          </p:cNvSpPr>
          <p:nvPr>
            <p:ph type="ftr" sz="quarter" idx="4"/>
          </p:nvPr>
        </p:nvSpPr>
        <p:spPr/>
        <p:txBody>
          <a:bodyPr/>
          <a:lstStyle/>
          <a:p>
            <a:pPr lvl="4">
              <a:defRPr/>
            </a:pPr>
            <a:r>
              <a:rPr lang="en-US" smtClean="0"/>
              <a:t>Edward Au (Huawei Technologies)</a:t>
            </a:r>
            <a:endParaRPr lang="en-US"/>
          </a:p>
        </p:txBody>
      </p:sp>
      <p:sp>
        <p:nvSpPr>
          <p:cNvPr id="4506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733251C5-AACF-413B-B5F7-2C52CA6A2DDC}" type="slidenum">
              <a:rPr lang="en-US" altLang="en-US" smtClean="0"/>
              <a:pPr>
                <a:spcBef>
                  <a:spcPct val="0"/>
                </a:spcBef>
              </a:pPr>
              <a:t>41</a:t>
            </a:fld>
            <a:endParaRPr lang="en-US" altLang="en-US" smtClean="0"/>
          </a:p>
        </p:txBody>
      </p:sp>
    </p:spTree>
    <p:extLst>
      <p:ext uri="{BB962C8B-B14F-4D97-AF65-F5344CB8AC3E}">
        <p14:creationId xmlns:p14="http://schemas.microsoft.com/office/powerpoint/2010/main" val="11958250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1BDDE91B-5D88-4385-BDAF-D76094A2B484}" type="slidenum">
              <a:rPr lang="en-US" altLang="en-US"/>
              <a:pPr>
                <a:defRPr/>
              </a:pPr>
              <a:t>‹#›</a:t>
            </a:fld>
            <a:endParaRPr lang="en-US" altLang="en-US"/>
          </a:p>
        </p:txBody>
      </p:sp>
    </p:spTree>
    <p:extLst>
      <p:ext uri="{BB962C8B-B14F-4D97-AF65-F5344CB8AC3E}">
        <p14:creationId xmlns:p14="http://schemas.microsoft.com/office/powerpoint/2010/main" val="1966971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C28A4F1-C4E0-4265-9FAA-D4E89C0F4F15}" type="slidenum">
              <a:rPr lang="en-US" altLang="en-US"/>
              <a:pPr>
                <a:defRPr/>
              </a:pPr>
              <a:t>‹#›</a:t>
            </a:fld>
            <a:endParaRPr lang="en-US" altLang="en-US"/>
          </a:p>
        </p:txBody>
      </p:sp>
    </p:spTree>
    <p:extLst>
      <p:ext uri="{BB962C8B-B14F-4D97-AF65-F5344CB8AC3E}">
        <p14:creationId xmlns:p14="http://schemas.microsoft.com/office/powerpoint/2010/main" val="1387072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5F2DFCF0-DDD7-4B2D-890B-B5D3E8C533E8}" type="slidenum">
              <a:rPr lang="en-US" altLang="en-US"/>
              <a:pPr>
                <a:defRPr/>
              </a:pPr>
              <a:t>‹#›</a:t>
            </a:fld>
            <a:endParaRPr lang="en-US" altLang="en-US"/>
          </a:p>
        </p:txBody>
      </p:sp>
    </p:spTree>
    <p:extLst>
      <p:ext uri="{BB962C8B-B14F-4D97-AF65-F5344CB8AC3E}">
        <p14:creationId xmlns:p14="http://schemas.microsoft.com/office/powerpoint/2010/main" val="820591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7B0F4323-4460-4997-B543-454EB3AA50C1}" type="slidenum">
              <a:rPr lang="en-US" altLang="en-US"/>
              <a:pPr>
                <a:defRPr/>
              </a:pPr>
              <a:t>‹#›</a:t>
            </a:fld>
            <a:endParaRPr lang="en-US" altLang="en-US"/>
          </a:p>
        </p:txBody>
      </p:sp>
    </p:spTree>
    <p:extLst>
      <p:ext uri="{BB962C8B-B14F-4D97-AF65-F5344CB8AC3E}">
        <p14:creationId xmlns:p14="http://schemas.microsoft.com/office/powerpoint/2010/main" val="5700620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A800361-54FF-4C83-9D96-CA2EBE18EBAB}" type="slidenum">
              <a:rPr lang="en-US" altLang="en-US"/>
              <a:pPr>
                <a:defRPr/>
              </a:pPr>
              <a:t>‹#›</a:t>
            </a:fld>
            <a:endParaRPr lang="en-US" altLang="en-US"/>
          </a:p>
        </p:txBody>
      </p:sp>
    </p:spTree>
    <p:extLst>
      <p:ext uri="{BB962C8B-B14F-4D97-AF65-F5344CB8AC3E}">
        <p14:creationId xmlns:p14="http://schemas.microsoft.com/office/powerpoint/2010/main" val="19298010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3AADB1E-8AB1-401D-93B7-30E1984F35A9}" type="slidenum">
              <a:rPr lang="en-US" altLang="en-US"/>
              <a:pPr>
                <a:defRPr/>
              </a:pPr>
              <a:t>‹#›</a:t>
            </a:fld>
            <a:endParaRPr lang="en-US" altLang="en-US"/>
          </a:p>
        </p:txBody>
      </p:sp>
    </p:spTree>
    <p:extLst>
      <p:ext uri="{BB962C8B-B14F-4D97-AF65-F5344CB8AC3E}">
        <p14:creationId xmlns:p14="http://schemas.microsoft.com/office/powerpoint/2010/main" val="2381834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March 2018</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C6896A0E-4ECD-4297-B787-1B0C935991A1}" type="slidenum">
              <a:rPr lang="en-US" altLang="en-US"/>
              <a:pPr>
                <a:defRPr/>
              </a:pPr>
              <a:t>‹#›</a:t>
            </a:fld>
            <a:endParaRPr lang="en-US" altLang="en-US"/>
          </a:p>
        </p:txBody>
      </p:sp>
    </p:spTree>
    <p:extLst>
      <p:ext uri="{BB962C8B-B14F-4D97-AF65-F5344CB8AC3E}">
        <p14:creationId xmlns:p14="http://schemas.microsoft.com/office/powerpoint/2010/main" val="1767586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March 2018</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A2D159C0-1697-4662-BECF-0324D4AA669F}" type="slidenum">
              <a:rPr lang="en-US" altLang="en-US"/>
              <a:pPr>
                <a:defRPr/>
              </a:pPr>
              <a:t>‹#›</a:t>
            </a:fld>
            <a:endParaRPr lang="en-US" altLang="en-US"/>
          </a:p>
        </p:txBody>
      </p:sp>
    </p:spTree>
    <p:extLst>
      <p:ext uri="{BB962C8B-B14F-4D97-AF65-F5344CB8AC3E}">
        <p14:creationId xmlns:p14="http://schemas.microsoft.com/office/powerpoint/2010/main" val="3358618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March 2018</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1BB94D5D-5454-4843-B983-89A0937E20C1}" type="slidenum">
              <a:rPr lang="en-US" altLang="en-US"/>
              <a:pPr>
                <a:defRPr/>
              </a:pPr>
              <a:t>‹#›</a:t>
            </a:fld>
            <a:endParaRPr lang="en-US" altLang="en-US"/>
          </a:p>
        </p:txBody>
      </p:sp>
    </p:spTree>
    <p:extLst>
      <p:ext uri="{BB962C8B-B14F-4D97-AF65-F5344CB8AC3E}">
        <p14:creationId xmlns:p14="http://schemas.microsoft.com/office/powerpoint/2010/main" val="2576024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2CF3F3E-111F-4613-BAC2-F78BF33B9DA2}" type="slidenum">
              <a:rPr lang="en-US" altLang="en-US"/>
              <a:pPr>
                <a:defRPr/>
              </a:pPr>
              <a:t>‹#›</a:t>
            </a:fld>
            <a:endParaRPr lang="en-US" altLang="en-US"/>
          </a:p>
        </p:txBody>
      </p:sp>
    </p:spTree>
    <p:extLst>
      <p:ext uri="{BB962C8B-B14F-4D97-AF65-F5344CB8AC3E}">
        <p14:creationId xmlns:p14="http://schemas.microsoft.com/office/powerpoint/2010/main" val="388764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7F9FBF2E-0347-44E1-ADB9-8BBB5F9DB1CE}" type="slidenum">
              <a:rPr lang="en-US" altLang="en-US"/>
              <a:pPr>
                <a:defRPr/>
              </a:pPr>
              <a:t>‹#›</a:t>
            </a:fld>
            <a:endParaRPr lang="en-US" altLang="en-US"/>
          </a:p>
        </p:txBody>
      </p:sp>
    </p:spTree>
    <p:extLst>
      <p:ext uri="{BB962C8B-B14F-4D97-AF65-F5344CB8AC3E}">
        <p14:creationId xmlns:p14="http://schemas.microsoft.com/office/powerpoint/2010/main" val="1243487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smtClean="0"/>
              <a:t>March 2018</a:t>
            </a:r>
            <a:endParaRPr lang="en-US" dirty="0"/>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Minyoung Park (Samsung)</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44A069AA-D681-4D56-82F9-8070180AD592}" type="slidenum">
              <a:rPr lang="en-US" altLang="en-US"/>
              <a:pPr>
                <a:defRPr/>
              </a:pPr>
              <a:t>‹#›</a:t>
            </a:fld>
            <a:endParaRPr lang="en-US" altLang="en-US"/>
          </a:p>
        </p:txBody>
      </p:sp>
      <p:sp>
        <p:nvSpPr>
          <p:cNvPr id="1031" name="Rectangle 7"/>
          <p:cNvSpPr>
            <a:spLocks noChangeArrowheads="1"/>
          </p:cNvSpPr>
          <p:nvPr/>
        </p:nvSpPr>
        <p:spPr bwMode="auto">
          <a:xfrm>
            <a:off x="5105335" y="304026"/>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802.11-18/0313r1</a:t>
            </a:r>
            <a:endParaRPr lang="en-US" altLang="en-US"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www.ieee802.org/devdocs.shtml" TargetMode="External"/></Relationships>
</file>

<file path=ppt/slides/_rels/slide31.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32.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33.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www.ieee802.org/PNP/approved/IEEE_802_OM_v18.pdf" TargetMode="External"/><Relationship Id="rId7" Type="http://schemas.openxmlformats.org/officeDocument/2006/relationships/hyperlink" Target="https://mentor.ieee.org/802.11/dcn/14/11-14-0629-14-0000-802-11-operations-manual.docx"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www.ieee802.org/PNP/2016-03/IEEE_802_Chairs_guidelines_v22_with_changes.pdf"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8.1.pdf" TargetMode="External"/><Relationship Id="rId9" Type="http://schemas.openxmlformats.org/officeDocument/2006/relationships/hyperlink" Target="http://www.ieee802.org/devdocs.shtml" TargetMode="Externa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Object 3"/>
          <p:cNvGraphicFramePr>
            <a:graphicFrameLocks noChangeAspect="1"/>
          </p:cNvGraphicFramePr>
          <p:nvPr>
            <p:extLst>
              <p:ext uri="{D42A27DB-BD31-4B8C-83A1-F6EECF244321}">
                <p14:modId xmlns:p14="http://schemas.microsoft.com/office/powerpoint/2010/main" val="2377517842"/>
              </p:ext>
            </p:extLst>
          </p:nvPr>
        </p:nvGraphicFramePr>
        <p:xfrm>
          <a:off x="776288" y="3062288"/>
          <a:ext cx="7358062" cy="2689225"/>
        </p:xfrm>
        <a:graphic>
          <a:graphicData uri="http://schemas.openxmlformats.org/presentationml/2006/ole">
            <mc:AlternateContent xmlns:mc="http://schemas.openxmlformats.org/markup-compatibility/2006">
              <mc:Choice xmlns:v="urn:schemas-microsoft-com:vml" Requires="v">
                <p:oleObj spid="_x0000_s4610" name="Document" r:id="rId4" imgW="8254533" imgH="3012459" progId="Word.Document.8">
                  <p:embed/>
                </p:oleObj>
              </mc:Choice>
              <mc:Fallback>
                <p:oleObj name="Document" r:id="rId4" imgW="8254533" imgH="3012459" progId="Word.Document.8">
                  <p:embed/>
                  <p:pic>
                    <p:nvPicPr>
                      <p:cNvPr id="0" name=""/>
                      <p:cNvPicPr>
                        <a:picLocks noChangeAspect="1" noChangeArrowheads="1"/>
                      </p:cNvPicPr>
                      <p:nvPr/>
                    </p:nvPicPr>
                    <p:blipFill>
                      <a:blip r:embed="rId5"/>
                      <a:srcRect/>
                      <a:stretch>
                        <a:fillRect/>
                      </a:stretch>
                    </p:blipFill>
                    <p:spPr bwMode="auto">
                      <a:xfrm>
                        <a:off x="776288" y="3062288"/>
                        <a:ext cx="7358062" cy="2689225"/>
                      </a:xfrm>
                      <a:prstGeom prst="rect">
                        <a:avLst/>
                      </a:prstGeom>
                      <a:noFill/>
                      <a:ln>
                        <a:noFill/>
                      </a:ln>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098" name="Title 9"/>
          <p:cNvSpPr>
            <a:spLocks noGrp="1"/>
          </p:cNvSpPr>
          <p:nvPr>
            <p:ph type="title"/>
          </p:nvPr>
        </p:nvSpPr>
        <p:spPr/>
        <p:txBody>
          <a:bodyPr/>
          <a:lstStyle/>
          <a:p>
            <a:r>
              <a:rPr lang="en-US" altLang="en-US" dirty="0" smtClean="0"/>
              <a:t>March 2018 </a:t>
            </a:r>
            <a:br>
              <a:rPr lang="en-US" altLang="en-US" dirty="0" smtClean="0"/>
            </a:br>
            <a:r>
              <a:rPr lang="en-US" altLang="en-US" dirty="0" smtClean="0"/>
              <a:t>TGba Agenda</a:t>
            </a:r>
          </a:p>
        </p:txBody>
      </p:sp>
      <p:sp>
        <p:nvSpPr>
          <p:cNvPr id="4" name="Date Placeholder 3"/>
          <p:cNvSpPr>
            <a:spLocks noGrp="1"/>
          </p:cNvSpPr>
          <p:nvPr>
            <p:ph type="dt" sz="quarter" idx="10"/>
          </p:nvPr>
        </p:nvSpPr>
        <p:spPr/>
        <p:txBody>
          <a:bodyPr/>
          <a:lstStyle/>
          <a:p>
            <a:pPr>
              <a:defRPr/>
            </a:pPr>
            <a:r>
              <a:rPr lang="en-US" smtClean="0"/>
              <a:t>March 2018</a:t>
            </a:r>
            <a:endParaRPr lang="en-US" dirty="0"/>
          </a:p>
        </p:txBody>
      </p:sp>
      <p:sp>
        <p:nvSpPr>
          <p:cNvPr id="5" name="Footer Placeholder 4"/>
          <p:cNvSpPr>
            <a:spLocks noGrp="1"/>
          </p:cNvSpPr>
          <p:nvPr>
            <p:ph type="ftr" sz="quarter" idx="11"/>
          </p:nvPr>
        </p:nvSpPr>
        <p:spPr/>
        <p:txBody>
          <a:bodyPr/>
          <a:lstStyle/>
          <a:p>
            <a:pPr>
              <a:defRPr/>
            </a:pPr>
            <a:r>
              <a:rPr lang="en-US" dirty="0" err="1" smtClean="0"/>
              <a:t>Minyoung</a:t>
            </a:r>
            <a:r>
              <a:rPr lang="en-US" dirty="0" smtClean="0"/>
              <a:t> Park (Samsung)</a:t>
            </a:r>
            <a:endParaRPr lang="en-US" dirty="0"/>
          </a:p>
        </p:txBody>
      </p:sp>
      <p:sp>
        <p:nvSpPr>
          <p:cNvPr id="410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87CADA09-2DAE-4899-B121-4D92081AAB59}" type="slidenum">
              <a:rPr lang="en-US" altLang="en-US" sz="1200" b="0" smtClean="0"/>
              <a:pPr>
                <a:spcBef>
                  <a:spcPct val="0"/>
                </a:spcBef>
                <a:buFontTx/>
                <a:buNone/>
              </a:pPr>
              <a:t>1</a:t>
            </a:fld>
            <a:endParaRPr lang="en-US" altLang="en-US" sz="1200" b="0" smtClean="0"/>
          </a:p>
        </p:txBody>
      </p:sp>
      <p:sp>
        <p:nvSpPr>
          <p:cNvPr id="12" name="Rectangle 2"/>
          <p:cNvSpPr txBox="1">
            <a:spLocks noChangeArrowheads="1"/>
          </p:cNvSpPr>
          <p:nvPr/>
        </p:nvSpPr>
        <p:spPr bwMode="auto">
          <a:xfrm>
            <a:off x="627063" y="2292350"/>
            <a:ext cx="7772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lgn="ctr">
              <a:spcBef>
                <a:spcPts val="500"/>
              </a:spcBef>
              <a:buFontTx/>
              <a:buNone/>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GB" sz="2000" b="0" kern="0" dirty="0" smtClean="0"/>
              <a:t>Date: </a:t>
            </a:r>
            <a:r>
              <a:rPr lang="en-GB" sz="2000" b="0" kern="0" dirty="0" smtClean="0"/>
              <a:t>2018-3-4</a:t>
            </a:r>
            <a:endParaRPr lang="en-GB" sz="2000" b="0" kern="0" dirty="0"/>
          </a:p>
        </p:txBody>
      </p:sp>
      <p:sp>
        <p:nvSpPr>
          <p:cNvPr id="4104" name="Rectangle 4"/>
          <p:cNvSpPr>
            <a:spLocks noChangeArrowheads="1"/>
          </p:cNvSpPr>
          <p:nvPr/>
        </p:nvSpPr>
        <p:spPr bwMode="auto">
          <a:xfrm>
            <a:off x="777875" y="26892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160" tIns="46080" rIns="92160" bIns="46080"/>
          <a:lstStyle>
            <a:lvl1pPr>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9pPr>
          </a:lstStyle>
          <a:p>
            <a:pPr>
              <a:spcBef>
                <a:spcPts val="500"/>
              </a:spcBef>
              <a:buFontTx/>
              <a:buNone/>
            </a:pPr>
            <a:r>
              <a:rPr lang="en-GB" altLang="en-US" sz="2000" b="0">
                <a:solidFill>
                  <a:srgbClr val="000000"/>
                </a:solidFill>
              </a:rPr>
              <a:t>Authors: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dirty="0" smtClean="0"/>
              <a:t>PHY – WUR SYNC</a:t>
            </a:r>
            <a:endParaRPr lang="en-US" altLang="en-US" dirty="0" smtClean="0"/>
          </a:p>
        </p:txBody>
      </p:sp>
      <p:sp>
        <p:nvSpPr>
          <p:cNvPr id="4" name="Date Placeholder 3"/>
          <p:cNvSpPr>
            <a:spLocks noGrp="1"/>
          </p:cNvSpPr>
          <p:nvPr>
            <p:ph type="dt" sz="quarter" idx="10"/>
          </p:nvPr>
        </p:nvSpPr>
        <p:spPr/>
        <p:txBody>
          <a:bodyPr/>
          <a:lstStyle/>
          <a:p>
            <a:pPr>
              <a:defRPr/>
            </a:pPr>
            <a:r>
              <a:rPr lang="en-US" smtClean="0"/>
              <a:t>March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434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177B4BA-9FEB-4760-8CA5-378D6C5B75E3}" type="slidenum">
              <a:rPr lang="en-US" altLang="en-US" sz="1200" b="0" smtClean="0"/>
              <a:pPr>
                <a:spcBef>
                  <a:spcPct val="0"/>
                </a:spcBef>
                <a:buFontTx/>
                <a:buNone/>
              </a:pPr>
              <a:t>10</a:t>
            </a:fld>
            <a:endParaRPr lang="en-US" altLang="en-US" sz="1200" b="0" smtClean="0"/>
          </a:p>
        </p:txBody>
      </p:sp>
      <p:sp>
        <p:nvSpPr>
          <p:cNvPr id="8" name="TextBox 7"/>
          <p:cNvSpPr txBox="1"/>
          <p:nvPr/>
        </p:nvSpPr>
        <p:spPr>
          <a:xfrm>
            <a:off x="7315200" y="759157"/>
            <a:ext cx="1503363" cy="1016000"/>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p:txBody>
      </p:sp>
      <p:graphicFrame>
        <p:nvGraphicFramePr>
          <p:cNvPr id="6" name="Table 5"/>
          <p:cNvGraphicFramePr>
            <a:graphicFrameLocks noGrp="1"/>
          </p:cNvGraphicFramePr>
          <p:nvPr>
            <p:extLst>
              <p:ext uri="{D42A27DB-BD31-4B8C-83A1-F6EECF244321}">
                <p14:modId xmlns:p14="http://schemas.microsoft.com/office/powerpoint/2010/main" val="3747439237"/>
              </p:ext>
            </p:extLst>
          </p:nvPr>
        </p:nvGraphicFramePr>
        <p:xfrm>
          <a:off x="616955" y="4186975"/>
          <a:ext cx="8232088" cy="868368"/>
        </p:xfrm>
        <a:graphic>
          <a:graphicData uri="http://schemas.openxmlformats.org/drawingml/2006/table">
            <a:tbl>
              <a:tblPr/>
              <a:tblGrid>
                <a:gridCol w="646540"/>
                <a:gridCol w="2856183"/>
                <a:gridCol w="1015089"/>
                <a:gridCol w="1057131"/>
                <a:gridCol w="736437"/>
                <a:gridCol w="1920708"/>
              </a:tblGrid>
              <a:tr h="144302">
                <a:tc>
                  <a:txBody>
                    <a:bodyPr/>
                    <a:lstStyle/>
                    <a:p>
                      <a:pPr algn="l" fontAlgn="ctr"/>
                      <a:r>
                        <a:rPr lang="en-US" sz="1400" b="0" i="0" u="none" strike="noStrike" dirty="0">
                          <a:solidFill>
                            <a:srgbClr val="FFFFFF"/>
                          </a:solidFill>
                          <a:effectLst/>
                          <a:latin typeface="Calibri" panose="020F0502020204030204" pitchFamily="34" charset="0"/>
                        </a:rPr>
                        <a:t>DCN</a:t>
                      </a:r>
                    </a:p>
                  </a:txBody>
                  <a:tcPr marL="4976" marR="4976" marT="4976"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Title</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Presenter</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Affiliation</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PHY/MAC</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Sub category</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r>
              <a:tr h="288604">
                <a:tc>
                  <a:txBody>
                    <a:bodyPr/>
                    <a:lstStyle/>
                    <a:p>
                      <a:pPr algn="l" fontAlgn="ctr"/>
                      <a:r>
                        <a:rPr lang="en-US" sz="1400" b="0" i="0" u="none" strike="noStrike">
                          <a:solidFill>
                            <a:srgbClr val="000000"/>
                          </a:solidFill>
                          <a:effectLst/>
                          <a:latin typeface="Calibri" panose="020F0502020204030204" pitchFamily="34" charset="0"/>
                        </a:rPr>
                        <a:t>18-0435</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0000"/>
                          </a:solidFill>
                          <a:effectLst/>
                          <a:latin typeface="Calibri" panose="020F0502020204030204" pitchFamily="34" charset="0"/>
                        </a:rPr>
                        <a:t>WUR Preamble Sequence Design and Performance Evaluation</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Jia Jia (Justin)</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Huawei</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PHY</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WUR Sync</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a:solidFill>
                            <a:srgbClr val="000000"/>
                          </a:solidFill>
                          <a:effectLst/>
                          <a:latin typeface="Calibri" panose="020F0502020204030204" pitchFamily="34" charset="0"/>
                        </a:rPr>
                        <a:t>18/504</a:t>
                      </a:r>
                    </a:p>
                  </a:txBody>
                  <a:tcPr marL="4976" marR="4976" marT="4976"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Evaluation of WUR Sync sequence</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dongguk Lim</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LG Electronics</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PHY</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a:solidFill>
                            <a:srgbClr val="000000"/>
                          </a:solidFill>
                          <a:effectLst/>
                          <a:latin typeface="Calibri" panose="020F0502020204030204" pitchFamily="34" charset="0"/>
                        </a:rPr>
                        <a:t>WUR Sync</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4079030416"/>
              </p:ext>
            </p:extLst>
          </p:nvPr>
        </p:nvGraphicFramePr>
        <p:xfrm>
          <a:off x="696913" y="2522638"/>
          <a:ext cx="8027998" cy="1081728"/>
        </p:xfrm>
        <a:graphic>
          <a:graphicData uri="http://schemas.openxmlformats.org/drawingml/2006/table">
            <a:tbl>
              <a:tblPr/>
              <a:tblGrid>
                <a:gridCol w="660827"/>
                <a:gridCol w="2856183"/>
                <a:gridCol w="1015089"/>
                <a:gridCol w="838754"/>
                <a:gridCol w="736437"/>
                <a:gridCol w="1920708"/>
              </a:tblGrid>
              <a:tr h="144302">
                <a:tc>
                  <a:txBody>
                    <a:bodyPr/>
                    <a:lstStyle/>
                    <a:p>
                      <a:pPr algn="l" fontAlgn="ctr"/>
                      <a:r>
                        <a:rPr lang="en-US" sz="1400" b="0" i="0" u="none" strike="noStrike" dirty="0">
                          <a:solidFill>
                            <a:srgbClr val="FFFFFF"/>
                          </a:solidFill>
                          <a:effectLst/>
                          <a:latin typeface="Calibri" panose="020F0502020204030204" pitchFamily="34" charset="0"/>
                        </a:rPr>
                        <a:t>DCN</a:t>
                      </a:r>
                    </a:p>
                  </a:txBody>
                  <a:tcPr marL="4976" marR="4976" marT="4976"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Title</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Presenter</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Affiliation</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PHY/MAC</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Sub category</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r>
              <a:tr h="144302">
                <a:tc>
                  <a:txBody>
                    <a:bodyPr/>
                    <a:lstStyle/>
                    <a:p>
                      <a:pPr algn="l" fontAlgn="ctr"/>
                      <a:r>
                        <a:rPr lang="en-US" sz="1400" b="0" i="0" u="none" strike="noStrike">
                          <a:solidFill>
                            <a:srgbClr val="000000"/>
                          </a:solidFill>
                          <a:effectLst/>
                          <a:latin typeface="Calibri" panose="020F0502020204030204" pitchFamily="34" charset="0"/>
                        </a:rPr>
                        <a:t>18/0416</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fr-FR" sz="1400" b="0" i="0" u="none" strike="noStrike" dirty="0" err="1">
                          <a:solidFill>
                            <a:srgbClr val="000000"/>
                          </a:solidFill>
                          <a:effectLst/>
                          <a:latin typeface="Calibri" panose="020F0502020204030204" pitchFamily="34" charset="0"/>
                        </a:rPr>
                        <a:t>Sync</a:t>
                      </a:r>
                      <a:r>
                        <a:rPr lang="fr-FR" sz="1400" b="0" i="0" u="none" strike="noStrike" dirty="0">
                          <a:solidFill>
                            <a:srgbClr val="000000"/>
                          </a:solidFill>
                          <a:effectLst/>
                          <a:latin typeface="Calibri" panose="020F0502020204030204" pitchFamily="34" charset="0"/>
                        </a:rPr>
                        <a:t> Bit Duration </a:t>
                      </a:r>
                      <a:r>
                        <a:rPr lang="fr-FR" sz="1400" b="0" i="0" u="none" strike="noStrike" dirty="0" err="1">
                          <a:solidFill>
                            <a:srgbClr val="000000"/>
                          </a:solidFill>
                          <a:effectLst/>
                          <a:latin typeface="Calibri" panose="020F0502020204030204" pitchFamily="34" charset="0"/>
                        </a:rPr>
                        <a:t>Text</a:t>
                      </a:r>
                      <a:r>
                        <a:rPr lang="fr-FR" sz="1400" b="0" i="0" u="none" strike="noStrike" dirty="0">
                          <a:solidFill>
                            <a:srgbClr val="000000"/>
                          </a:solidFill>
                          <a:effectLst/>
                          <a:latin typeface="Calibri" panose="020F0502020204030204" pitchFamily="34" charset="0"/>
                        </a:rPr>
                        <a:t> Motion</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Steve Shellhammer</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Qualcomm</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0000"/>
                          </a:solidFill>
                          <a:effectLst/>
                          <a:latin typeface="Calibri" panose="020F0502020204030204" pitchFamily="34" charset="0"/>
                        </a:rPr>
                        <a:t>PHY</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0000"/>
                          </a:solidFill>
                          <a:effectLst/>
                          <a:latin typeface="Calibri" panose="020F0502020204030204" pitchFamily="34" charset="0"/>
                        </a:rPr>
                        <a:t>Spec text</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dirty="0">
                          <a:solidFill>
                            <a:srgbClr val="000000"/>
                          </a:solidFill>
                          <a:effectLst/>
                          <a:latin typeface="Calibri" panose="020F0502020204030204" pitchFamily="34" charset="0"/>
                        </a:rPr>
                        <a:t>18-0436</a:t>
                      </a:r>
                    </a:p>
                  </a:txBody>
                  <a:tcPr marL="4976" marR="4976" marT="4976"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a:solidFill>
                            <a:srgbClr val="000000"/>
                          </a:solidFill>
                          <a:effectLst/>
                          <a:latin typeface="Calibri" panose="020F0502020204030204" pitchFamily="34" charset="0"/>
                        </a:rPr>
                        <a:t>Proposed Changes to WUR PHY Specification</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err="1">
                          <a:solidFill>
                            <a:srgbClr val="000000"/>
                          </a:solidFill>
                          <a:effectLst/>
                          <a:latin typeface="Calibri" panose="020F0502020204030204" pitchFamily="34" charset="0"/>
                        </a:rPr>
                        <a:t>Jia</a:t>
                      </a:r>
                      <a:r>
                        <a:rPr lang="en-US" sz="1400" b="0" i="0" u="none" strike="noStrike" dirty="0">
                          <a:solidFill>
                            <a:srgbClr val="000000"/>
                          </a:solidFill>
                          <a:effectLst/>
                          <a:latin typeface="Calibri" panose="020F0502020204030204" pitchFamily="34" charset="0"/>
                        </a:rPr>
                        <a:t> </a:t>
                      </a:r>
                      <a:r>
                        <a:rPr lang="en-US" sz="1400" b="0" i="0" u="none" strike="noStrike" dirty="0" err="1">
                          <a:solidFill>
                            <a:srgbClr val="000000"/>
                          </a:solidFill>
                          <a:effectLst/>
                          <a:latin typeface="Calibri" panose="020F0502020204030204" pitchFamily="34" charset="0"/>
                        </a:rPr>
                        <a:t>Jia</a:t>
                      </a:r>
                      <a:r>
                        <a:rPr lang="en-US" sz="1400" b="0" i="0" u="none" strike="noStrike" dirty="0">
                          <a:solidFill>
                            <a:srgbClr val="000000"/>
                          </a:solidFill>
                          <a:effectLst/>
                          <a:latin typeface="Calibri" panose="020F0502020204030204" pitchFamily="34" charset="0"/>
                        </a:rPr>
                        <a:t> (Justin)</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a:solidFill>
                            <a:srgbClr val="000000"/>
                          </a:solidFill>
                          <a:effectLst/>
                          <a:latin typeface="Calibri" panose="020F0502020204030204" pitchFamily="34" charset="0"/>
                        </a:rPr>
                        <a:t>Huawei</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a:solidFill>
                            <a:srgbClr val="000000"/>
                          </a:solidFill>
                          <a:effectLst/>
                          <a:latin typeface="Calibri" panose="020F0502020204030204" pitchFamily="34" charset="0"/>
                        </a:rPr>
                        <a:t>PHY</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smtClean="0">
                          <a:solidFill>
                            <a:srgbClr val="000000"/>
                          </a:solidFill>
                          <a:effectLst/>
                          <a:latin typeface="Calibri" panose="020F0502020204030204" pitchFamily="34" charset="0"/>
                        </a:rPr>
                        <a:t>Spec</a:t>
                      </a:r>
                      <a:r>
                        <a:rPr lang="en-US" sz="1400" b="0" i="0" u="none" strike="noStrike" baseline="0" dirty="0" smtClean="0">
                          <a:solidFill>
                            <a:srgbClr val="000000"/>
                          </a:solidFill>
                          <a:effectLst/>
                          <a:latin typeface="Calibri" panose="020F0502020204030204" pitchFamily="34" charset="0"/>
                        </a:rPr>
                        <a:t> text</a:t>
                      </a:r>
                      <a:endParaRPr lang="en-US" sz="1400" b="0" i="0" u="none" strike="noStrike" dirty="0">
                        <a:solidFill>
                          <a:srgbClr val="000000"/>
                        </a:solidFill>
                        <a:effectLst/>
                        <a:latin typeface="Calibri" panose="020F0502020204030204" pitchFamily="34" charset="0"/>
                      </a:endParaRP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dirty="0" smtClean="0"/>
              <a:t>PHY – OOK waveform</a:t>
            </a:r>
            <a:endParaRPr lang="en-US" altLang="en-US" dirty="0" smtClean="0"/>
          </a:p>
        </p:txBody>
      </p:sp>
      <p:sp>
        <p:nvSpPr>
          <p:cNvPr id="4" name="Date Placeholder 3"/>
          <p:cNvSpPr>
            <a:spLocks noGrp="1"/>
          </p:cNvSpPr>
          <p:nvPr>
            <p:ph type="dt" sz="quarter" idx="10"/>
          </p:nvPr>
        </p:nvSpPr>
        <p:spPr/>
        <p:txBody>
          <a:bodyPr/>
          <a:lstStyle/>
          <a:p>
            <a:pPr>
              <a:defRPr/>
            </a:pPr>
            <a:r>
              <a:rPr lang="en-US" smtClean="0"/>
              <a:t>March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434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177B4BA-9FEB-4760-8CA5-378D6C5B75E3}" type="slidenum">
              <a:rPr lang="en-US" altLang="en-US" sz="1200" b="0" smtClean="0"/>
              <a:pPr>
                <a:spcBef>
                  <a:spcPct val="0"/>
                </a:spcBef>
                <a:buFontTx/>
                <a:buNone/>
              </a:pPr>
              <a:t>11</a:t>
            </a:fld>
            <a:endParaRPr lang="en-US" altLang="en-US" sz="1200" b="0" smtClean="0"/>
          </a:p>
        </p:txBody>
      </p:sp>
      <p:sp>
        <p:nvSpPr>
          <p:cNvPr id="8" name="TextBox 7"/>
          <p:cNvSpPr txBox="1"/>
          <p:nvPr/>
        </p:nvSpPr>
        <p:spPr>
          <a:xfrm>
            <a:off x="7315200" y="759157"/>
            <a:ext cx="1503363" cy="1016000"/>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p:txBody>
      </p:sp>
      <p:graphicFrame>
        <p:nvGraphicFramePr>
          <p:cNvPr id="7" name="Table 6"/>
          <p:cNvGraphicFramePr>
            <a:graphicFrameLocks noGrp="1"/>
          </p:cNvGraphicFramePr>
          <p:nvPr>
            <p:extLst>
              <p:ext uri="{D42A27DB-BD31-4B8C-83A1-F6EECF244321}">
                <p14:modId xmlns:p14="http://schemas.microsoft.com/office/powerpoint/2010/main" val="2562452481"/>
              </p:ext>
            </p:extLst>
          </p:nvPr>
        </p:nvGraphicFramePr>
        <p:xfrm>
          <a:off x="533400" y="2456155"/>
          <a:ext cx="8398775" cy="3240208"/>
        </p:xfrm>
        <a:graphic>
          <a:graphicData uri="http://schemas.openxmlformats.org/drawingml/2006/table">
            <a:tbl>
              <a:tblPr/>
              <a:tblGrid>
                <a:gridCol w="813227"/>
                <a:gridCol w="2856183"/>
                <a:gridCol w="1015089"/>
                <a:gridCol w="1057131"/>
                <a:gridCol w="736437"/>
                <a:gridCol w="1920708"/>
              </a:tblGrid>
              <a:tr h="144302">
                <a:tc>
                  <a:txBody>
                    <a:bodyPr/>
                    <a:lstStyle/>
                    <a:p>
                      <a:pPr algn="l" fontAlgn="ctr"/>
                      <a:r>
                        <a:rPr lang="en-US" sz="1400" b="0" i="0" u="none" strike="noStrike" dirty="0">
                          <a:solidFill>
                            <a:srgbClr val="FFFFFF"/>
                          </a:solidFill>
                          <a:effectLst/>
                          <a:latin typeface="Calibri" panose="020F0502020204030204" pitchFamily="34" charset="0"/>
                        </a:rPr>
                        <a:t>DCN</a:t>
                      </a:r>
                    </a:p>
                  </a:txBody>
                  <a:tcPr marL="4976" marR="4976" marT="4976"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Title</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Presenter</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Affiliation</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PHY/MAC</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Sub category</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r>
              <a:tr h="144302">
                <a:tc>
                  <a:txBody>
                    <a:bodyPr/>
                    <a:lstStyle/>
                    <a:p>
                      <a:pPr algn="l" fontAlgn="ctr"/>
                      <a:r>
                        <a:rPr lang="en-US" sz="1400" b="0" i="0" u="none" strike="noStrike">
                          <a:solidFill>
                            <a:srgbClr val="000000"/>
                          </a:solidFill>
                          <a:effectLst/>
                          <a:latin typeface="Calibri" panose="020F0502020204030204" pitchFamily="34" charset="0"/>
                        </a:rPr>
                        <a:t>18/0418</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0000"/>
                          </a:solidFill>
                          <a:effectLst/>
                          <a:latin typeface="Calibri" panose="020F0502020204030204" pitchFamily="34" charset="0"/>
                        </a:rPr>
                        <a:t>Simulation on the Effect of OFDM Symbol Design</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Steve Shellhammer</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Qualcomm</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PHY</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WUR OOK signal waveform</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a:solidFill>
                            <a:srgbClr val="000000"/>
                          </a:solidFill>
                          <a:effectLst/>
                          <a:latin typeface="Calibri" panose="020F0502020204030204" pitchFamily="34" charset="0"/>
                        </a:rPr>
                        <a:t>18/0421</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OOK Waveform Generation Follow-up</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Eunsung Park</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LG Electronics</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PHY</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WUR OOK signal waveform</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a:solidFill>
                            <a:srgbClr val="000000"/>
                          </a:solidFill>
                          <a:effectLst/>
                          <a:latin typeface="Calibri" panose="020F0502020204030204" pitchFamily="34" charset="0"/>
                        </a:rPr>
                        <a:t>18/0422</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Performance Investigation on Partial OOK Follow-up</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Eunsung Park</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LG Electronics</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PHY</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WUR OOK signal waveform</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a:solidFill>
                            <a:srgbClr val="000000"/>
                          </a:solidFill>
                          <a:effectLst/>
                          <a:latin typeface="Calibri" panose="020F0502020204030204" pitchFamily="34" charset="0"/>
                        </a:rPr>
                        <a:t>18/0460r0</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On OOK Waveform Specification</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Alphan Sahin</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InterDigital</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PHY</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WUR OOK signal waveform</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a:solidFill>
                            <a:srgbClr val="000000"/>
                          </a:solidFill>
                          <a:effectLst/>
                          <a:latin typeface="Calibri" panose="020F0502020204030204" pitchFamily="34" charset="0"/>
                        </a:rPr>
                        <a:t>18-0492</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 2us OOK waveform generation</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Vinod Kristem</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Intel Corp</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PHY</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WUR OOK signal waveform</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a:solidFill>
                            <a:srgbClr val="000000"/>
                          </a:solidFill>
                          <a:effectLst/>
                          <a:latin typeface="Calibri" panose="020F0502020204030204" pitchFamily="34" charset="0"/>
                        </a:rPr>
                        <a:t>18/453</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Concluding Remarks P-OOK</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Dennis Sundman</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Ericsson</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PHY</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WUR OOK signal waveform</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a:solidFill>
                            <a:srgbClr val="000000"/>
                          </a:solidFill>
                          <a:effectLst/>
                          <a:latin typeface="Calibri" panose="020F0502020204030204" pitchFamily="34" charset="0"/>
                        </a:rPr>
                        <a:t>18/479</a:t>
                      </a:r>
                    </a:p>
                  </a:txBody>
                  <a:tcPr marL="4976" marR="4976" marT="4976"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MC-OOK Symbol Design</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Dennis Sundman</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Ericsson</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PHY</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a:solidFill>
                            <a:srgbClr val="000000"/>
                          </a:solidFill>
                          <a:effectLst/>
                          <a:latin typeface="Calibri" panose="020F0502020204030204" pitchFamily="34" charset="0"/>
                        </a:rPr>
                        <a:t>WUR OOK signal waveform</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r>
            </a:tbl>
          </a:graphicData>
        </a:graphic>
      </p:graphicFrame>
    </p:spTree>
    <p:extLst>
      <p:ext uri="{BB962C8B-B14F-4D97-AF65-F5344CB8AC3E}">
        <p14:creationId xmlns:p14="http://schemas.microsoft.com/office/powerpoint/2010/main" val="230180050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dirty="0" smtClean="0"/>
              <a:t>PHY - Requirements</a:t>
            </a:r>
            <a:endParaRPr lang="en-US" altLang="en-US" dirty="0" smtClean="0"/>
          </a:p>
        </p:txBody>
      </p:sp>
      <p:sp>
        <p:nvSpPr>
          <p:cNvPr id="4" name="Date Placeholder 3"/>
          <p:cNvSpPr>
            <a:spLocks noGrp="1"/>
          </p:cNvSpPr>
          <p:nvPr>
            <p:ph type="dt" sz="quarter" idx="10"/>
          </p:nvPr>
        </p:nvSpPr>
        <p:spPr/>
        <p:txBody>
          <a:bodyPr/>
          <a:lstStyle/>
          <a:p>
            <a:pPr>
              <a:defRPr/>
            </a:pPr>
            <a:r>
              <a:rPr lang="en-US" smtClean="0"/>
              <a:t>March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434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177B4BA-9FEB-4760-8CA5-378D6C5B75E3}" type="slidenum">
              <a:rPr lang="en-US" altLang="en-US" sz="1200" b="0" smtClean="0"/>
              <a:pPr>
                <a:spcBef>
                  <a:spcPct val="0"/>
                </a:spcBef>
                <a:buFontTx/>
                <a:buNone/>
              </a:pPr>
              <a:t>12</a:t>
            </a:fld>
            <a:endParaRPr lang="en-US" altLang="en-US" sz="1200" b="0" smtClean="0"/>
          </a:p>
        </p:txBody>
      </p:sp>
      <p:sp>
        <p:nvSpPr>
          <p:cNvPr id="8" name="TextBox 7"/>
          <p:cNvSpPr txBox="1"/>
          <p:nvPr/>
        </p:nvSpPr>
        <p:spPr>
          <a:xfrm>
            <a:off x="7315200" y="759157"/>
            <a:ext cx="1503363" cy="1016000"/>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p:txBody>
      </p:sp>
      <p:graphicFrame>
        <p:nvGraphicFramePr>
          <p:cNvPr id="2" name="Table 1"/>
          <p:cNvGraphicFramePr>
            <a:graphicFrameLocks noGrp="1"/>
          </p:cNvGraphicFramePr>
          <p:nvPr>
            <p:extLst>
              <p:ext uri="{D42A27DB-BD31-4B8C-83A1-F6EECF244321}">
                <p14:modId xmlns:p14="http://schemas.microsoft.com/office/powerpoint/2010/main" val="3164912297"/>
              </p:ext>
            </p:extLst>
          </p:nvPr>
        </p:nvGraphicFramePr>
        <p:xfrm>
          <a:off x="740482" y="2743200"/>
          <a:ext cx="8078081" cy="1081728"/>
        </p:xfrm>
        <a:graphic>
          <a:graphicData uri="http://schemas.openxmlformats.org/drawingml/2006/table">
            <a:tbl>
              <a:tblPr/>
              <a:tblGrid>
                <a:gridCol w="813227"/>
                <a:gridCol w="2856183"/>
                <a:gridCol w="1015089"/>
                <a:gridCol w="736437"/>
                <a:gridCol w="736437"/>
                <a:gridCol w="1920708"/>
              </a:tblGrid>
              <a:tr h="144302">
                <a:tc>
                  <a:txBody>
                    <a:bodyPr/>
                    <a:lstStyle/>
                    <a:p>
                      <a:pPr algn="l" fontAlgn="ctr"/>
                      <a:r>
                        <a:rPr lang="en-US" sz="1400" b="0" i="0" u="none" strike="noStrike" dirty="0">
                          <a:solidFill>
                            <a:srgbClr val="FFFFFF"/>
                          </a:solidFill>
                          <a:effectLst/>
                          <a:latin typeface="Calibri" panose="020F0502020204030204" pitchFamily="34" charset="0"/>
                        </a:rPr>
                        <a:t>DCN</a:t>
                      </a:r>
                    </a:p>
                  </a:txBody>
                  <a:tcPr marL="4976" marR="4976" marT="4976"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Title</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Presenter</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Affiliation</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PHY/MAC</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Sub category</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r>
              <a:tr h="144302">
                <a:tc>
                  <a:txBody>
                    <a:bodyPr/>
                    <a:lstStyle/>
                    <a:p>
                      <a:pPr algn="l" fontAlgn="ctr"/>
                      <a:r>
                        <a:rPr lang="en-US" sz="1400" b="0" i="0" u="none" strike="noStrike">
                          <a:solidFill>
                            <a:srgbClr val="000000"/>
                          </a:solidFill>
                          <a:effectLst/>
                          <a:latin typeface="Calibri" panose="020F0502020204030204" pitchFamily="34" charset="0"/>
                        </a:rPr>
                        <a:t>18/406</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0000"/>
                          </a:solidFill>
                          <a:effectLst/>
                          <a:latin typeface="Calibri" panose="020F0502020204030204" pitchFamily="34" charset="0"/>
                        </a:rPr>
                        <a:t>Discussion on the WUR minimum sensitivity level</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Shahrnaz Azizi</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Intel Corp</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PHY</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WUR Tx/Rx</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8604">
                <a:tc>
                  <a:txBody>
                    <a:bodyPr/>
                    <a:lstStyle/>
                    <a:p>
                      <a:pPr algn="l" fontAlgn="ctr"/>
                      <a:r>
                        <a:rPr lang="en-US" sz="1400" b="0" i="0" u="none" strike="noStrike">
                          <a:solidFill>
                            <a:srgbClr val="000000"/>
                          </a:solidFill>
                          <a:effectLst/>
                          <a:latin typeface="Calibri" panose="020F0502020204030204" pitchFamily="34" charset="0"/>
                        </a:rPr>
                        <a:t>18/0145r0</a:t>
                      </a:r>
                    </a:p>
                  </a:txBody>
                  <a:tcPr marL="4976" marR="4976" marT="4976"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Discussion of (how to specify) some TX and RX requirements for 802.11ba</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Leif Wilhelmsson</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Ericsson</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PHY</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a:solidFill>
                            <a:srgbClr val="000000"/>
                          </a:solidFill>
                          <a:effectLst/>
                          <a:latin typeface="Calibri" panose="020F0502020204030204" pitchFamily="34" charset="0"/>
                        </a:rPr>
                        <a:t>WUR </a:t>
                      </a:r>
                      <a:r>
                        <a:rPr lang="en-US" sz="1400" b="0" i="0" u="none" strike="noStrike" dirty="0" err="1">
                          <a:solidFill>
                            <a:srgbClr val="000000"/>
                          </a:solidFill>
                          <a:effectLst/>
                          <a:latin typeface="Calibri" panose="020F0502020204030204" pitchFamily="34" charset="0"/>
                        </a:rPr>
                        <a:t>Tx</a:t>
                      </a:r>
                      <a:r>
                        <a:rPr lang="en-US" sz="1400" b="0" i="0" u="none" strike="noStrike" dirty="0">
                          <a:solidFill>
                            <a:srgbClr val="000000"/>
                          </a:solidFill>
                          <a:effectLst/>
                          <a:latin typeface="Calibri" panose="020F0502020204030204" pitchFamily="34" charset="0"/>
                        </a:rPr>
                        <a:t>/Rx</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r>
            </a:tbl>
          </a:graphicData>
        </a:graphic>
      </p:graphicFrame>
    </p:spTree>
    <p:extLst>
      <p:ext uri="{BB962C8B-B14F-4D97-AF65-F5344CB8AC3E}">
        <p14:creationId xmlns:p14="http://schemas.microsoft.com/office/powerpoint/2010/main" val="422242654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dirty="0" smtClean="0"/>
              <a:t>PHY – WUR </a:t>
            </a:r>
            <a:r>
              <a:rPr lang="en-US" altLang="en-US" dirty="0" err="1" smtClean="0"/>
              <a:t>Tx</a:t>
            </a:r>
            <a:r>
              <a:rPr lang="en-US" altLang="en-US" dirty="0" smtClean="0"/>
              <a:t> with Multiple Antenna</a:t>
            </a:r>
            <a:endParaRPr lang="en-US" altLang="en-US" dirty="0" smtClean="0"/>
          </a:p>
        </p:txBody>
      </p:sp>
      <p:sp>
        <p:nvSpPr>
          <p:cNvPr id="4" name="Date Placeholder 3"/>
          <p:cNvSpPr>
            <a:spLocks noGrp="1"/>
          </p:cNvSpPr>
          <p:nvPr>
            <p:ph type="dt" sz="quarter" idx="10"/>
          </p:nvPr>
        </p:nvSpPr>
        <p:spPr/>
        <p:txBody>
          <a:bodyPr/>
          <a:lstStyle/>
          <a:p>
            <a:pPr>
              <a:defRPr/>
            </a:pPr>
            <a:r>
              <a:rPr lang="en-US" smtClean="0"/>
              <a:t>March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434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177B4BA-9FEB-4760-8CA5-378D6C5B75E3}" type="slidenum">
              <a:rPr lang="en-US" altLang="en-US" sz="1200" b="0" smtClean="0"/>
              <a:pPr>
                <a:spcBef>
                  <a:spcPct val="0"/>
                </a:spcBef>
                <a:buFontTx/>
                <a:buNone/>
              </a:pPr>
              <a:t>13</a:t>
            </a:fld>
            <a:endParaRPr lang="en-US" altLang="en-US" sz="1200" b="0" smtClean="0"/>
          </a:p>
        </p:txBody>
      </p:sp>
      <p:sp>
        <p:nvSpPr>
          <p:cNvPr id="8" name="TextBox 7"/>
          <p:cNvSpPr txBox="1"/>
          <p:nvPr/>
        </p:nvSpPr>
        <p:spPr>
          <a:xfrm>
            <a:off x="7246231" y="5257800"/>
            <a:ext cx="1503363" cy="1016000"/>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p:txBody>
      </p:sp>
      <p:graphicFrame>
        <p:nvGraphicFramePr>
          <p:cNvPr id="3" name="Table 2"/>
          <p:cNvGraphicFramePr>
            <a:graphicFrameLocks noGrp="1"/>
          </p:cNvGraphicFramePr>
          <p:nvPr>
            <p:extLst>
              <p:ext uri="{D42A27DB-BD31-4B8C-83A1-F6EECF244321}">
                <p14:modId xmlns:p14="http://schemas.microsoft.com/office/powerpoint/2010/main" val="3627050516"/>
              </p:ext>
            </p:extLst>
          </p:nvPr>
        </p:nvGraphicFramePr>
        <p:xfrm>
          <a:off x="838200" y="2895600"/>
          <a:ext cx="7911394" cy="1081728"/>
        </p:xfrm>
        <a:graphic>
          <a:graphicData uri="http://schemas.openxmlformats.org/drawingml/2006/table">
            <a:tbl>
              <a:tblPr/>
              <a:tblGrid>
                <a:gridCol w="646540"/>
                <a:gridCol w="2856183"/>
                <a:gridCol w="1015089"/>
                <a:gridCol w="736437"/>
                <a:gridCol w="736437"/>
                <a:gridCol w="1920708"/>
              </a:tblGrid>
              <a:tr h="144302">
                <a:tc>
                  <a:txBody>
                    <a:bodyPr/>
                    <a:lstStyle/>
                    <a:p>
                      <a:pPr algn="l" fontAlgn="ctr"/>
                      <a:r>
                        <a:rPr lang="en-US" sz="1400" b="0" i="0" u="none" strike="noStrike" dirty="0">
                          <a:solidFill>
                            <a:srgbClr val="FFFFFF"/>
                          </a:solidFill>
                          <a:effectLst/>
                          <a:latin typeface="Calibri" panose="020F0502020204030204" pitchFamily="34" charset="0"/>
                        </a:rPr>
                        <a:t>DCN</a:t>
                      </a:r>
                    </a:p>
                  </a:txBody>
                  <a:tcPr marL="4976" marR="4976" marT="4976"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Title</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Presenter</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Affiliation</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PHY/MAC</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Sub category</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r>
              <a:tr h="144302">
                <a:tc>
                  <a:txBody>
                    <a:bodyPr/>
                    <a:lstStyle/>
                    <a:p>
                      <a:pPr algn="l" fontAlgn="ctr"/>
                      <a:r>
                        <a:rPr lang="en-US" sz="1400" b="0" i="0" u="none" strike="noStrike">
                          <a:solidFill>
                            <a:srgbClr val="000000"/>
                          </a:solidFill>
                          <a:effectLst/>
                          <a:latin typeface="Calibri" panose="020F0502020204030204" pitchFamily="34" charset="0"/>
                        </a:rPr>
                        <a:t>18/413</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0000"/>
                          </a:solidFill>
                          <a:effectLst/>
                          <a:latin typeface="Calibri" panose="020F0502020204030204" pitchFamily="34" charset="0"/>
                        </a:rPr>
                        <a:t>Discussion on WUR multi-antenna transmission</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Lui Cao</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Marvell</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PHY</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WUR Tx (Multi antenna)</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a:solidFill>
                            <a:srgbClr val="000000"/>
                          </a:solidFill>
                          <a:effectLst/>
                          <a:latin typeface="Calibri" panose="020F0502020204030204" pitchFamily="34" charset="0"/>
                        </a:rPr>
                        <a:t>18-0493</a:t>
                      </a:r>
                    </a:p>
                  </a:txBody>
                  <a:tcPr marL="4976" marR="4976" marT="4976"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WUR performance with multiple TX antennas</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Vinod Kristem</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Intel Corp</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PHY</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a:solidFill>
                            <a:srgbClr val="000000"/>
                          </a:solidFill>
                          <a:effectLst/>
                          <a:latin typeface="Calibri" panose="020F0502020204030204" pitchFamily="34" charset="0"/>
                        </a:rPr>
                        <a:t>WUR </a:t>
                      </a:r>
                      <a:r>
                        <a:rPr lang="en-US" sz="1400" b="0" i="0" u="none" strike="noStrike" dirty="0" err="1">
                          <a:solidFill>
                            <a:srgbClr val="000000"/>
                          </a:solidFill>
                          <a:effectLst/>
                          <a:latin typeface="Calibri" panose="020F0502020204030204" pitchFamily="34" charset="0"/>
                        </a:rPr>
                        <a:t>Tx</a:t>
                      </a:r>
                      <a:r>
                        <a:rPr lang="en-US" sz="1400" b="0" i="0" u="none" strike="noStrike" dirty="0">
                          <a:solidFill>
                            <a:srgbClr val="000000"/>
                          </a:solidFill>
                          <a:effectLst/>
                          <a:latin typeface="Calibri" panose="020F0502020204030204" pitchFamily="34" charset="0"/>
                        </a:rPr>
                        <a:t> (Multi antenna)</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r>
            </a:tbl>
          </a:graphicData>
        </a:graphic>
      </p:graphicFrame>
    </p:spTree>
    <p:extLst>
      <p:ext uri="{BB962C8B-B14F-4D97-AF65-F5344CB8AC3E}">
        <p14:creationId xmlns:p14="http://schemas.microsoft.com/office/powerpoint/2010/main" val="16577993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dirty="0" smtClean="0"/>
              <a:t>PHY – WUR Signal Multiplexing</a:t>
            </a:r>
            <a:endParaRPr lang="en-US" altLang="en-US" dirty="0" smtClean="0"/>
          </a:p>
        </p:txBody>
      </p:sp>
      <p:sp>
        <p:nvSpPr>
          <p:cNvPr id="4" name="Date Placeholder 3"/>
          <p:cNvSpPr>
            <a:spLocks noGrp="1"/>
          </p:cNvSpPr>
          <p:nvPr>
            <p:ph type="dt" sz="quarter" idx="10"/>
          </p:nvPr>
        </p:nvSpPr>
        <p:spPr/>
        <p:txBody>
          <a:bodyPr/>
          <a:lstStyle/>
          <a:p>
            <a:pPr>
              <a:defRPr/>
            </a:pPr>
            <a:r>
              <a:rPr lang="en-US" smtClean="0"/>
              <a:t>March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434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177B4BA-9FEB-4760-8CA5-378D6C5B75E3}" type="slidenum">
              <a:rPr lang="en-US" altLang="en-US" sz="1200" b="0" smtClean="0"/>
              <a:pPr>
                <a:spcBef>
                  <a:spcPct val="0"/>
                </a:spcBef>
                <a:buFontTx/>
                <a:buNone/>
              </a:pPr>
              <a:t>14</a:t>
            </a:fld>
            <a:endParaRPr lang="en-US" altLang="en-US" sz="1200" b="0" smtClean="0"/>
          </a:p>
        </p:txBody>
      </p:sp>
      <p:sp>
        <p:nvSpPr>
          <p:cNvPr id="8" name="TextBox 7"/>
          <p:cNvSpPr txBox="1"/>
          <p:nvPr/>
        </p:nvSpPr>
        <p:spPr>
          <a:xfrm>
            <a:off x="7246231" y="5257800"/>
            <a:ext cx="1503363" cy="1016000"/>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p:txBody>
      </p:sp>
      <p:graphicFrame>
        <p:nvGraphicFramePr>
          <p:cNvPr id="2" name="Table 1"/>
          <p:cNvGraphicFramePr>
            <a:graphicFrameLocks noGrp="1"/>
          </p:cNvGraphicFramePr>
          <p:nvPr>
            <p:extLst>
              <p:ext uri="{D42A27DB-BD31-4B8C-83A1-F6EECF244321}">
                <p14:modId xmlns:p14="http://schemas.microsoft.com/office/powerpoint/2010/main" val="2020142928"/>
              </p:ext>
            </p:extLst>
          </p:nvPr>
        </p:nvGraphicFramePr>
        <p:xfrm>
          <a:off x="646648" y="2590800"/>
          <a:ext cx="8078081" cy="1081728"/>
        </p:xfrm>
        <a:graphic>
          <a:graphicData uri="http://schemas.openxmlformats.org/drawingml/2006/table">
            <a:tbl>
              <a:tblPr/>
              <a:tblGrid>
                <a:gridCol w="813227"/>
                <a:gridCol w="2856183"/>
                <a:gridCol w="1015089"/>
                <a:gridCol w="736437"/>
                <a:gridCol w="736437"/>
                <a:gridCol w="1920708"/>
              </a:tblGrid>
              <a:tr h="144302">
                <a:tc>
                  <a:txBody>
                    <a:bodyPr/>
                    <a:lstStyle/>
                    <a:p>
                      <a:pPr algn="l" fontAlgn="ctr"/>
                      <a:r>
                        <a:rPr lang="en-US" sz="1400" b="0" i="0" u="none" strike="noStrike">
                          <a:solidFill>
                            <a:srgbClr val="FFFFFF"/>
                          </a:solidFill>
                          <a:effectLst/>
                          <a:latin typeface="Calibri" panose="020F0502020204030204" pitchFamily="34" charset="0"/>
                        </a:rPr>
                        <a:t>DCN</a:t>
                      </a:r>
                    </a:p>
                  </a:txBody>
                  <a:tcPr marL="4976" marR="4976" marT="4976"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Title</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Presenter</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Affiliation</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PHY/MAC</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Sub category</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r>
              <a:tr h="144302">
                <a:tc>
                  <a:txBody>
                    <a:bodyPr/>
                    <a:lstStyle/>
                    <a:p>
                      <a:pPr algn="l" fontAlgn="ctr"/>
                      <a:r>
                        <a:rPr lang="en-US" sz="1400" b="0" i="0" u="none" strike="noStrike">
                          <a:solidFill>
                            <a:srgbClr val="000000"/>
                          </a:solidFill>
                          <a:effectLst/>
                          <a:latin typeface="Calibri" panose="020F0502020204030204" pitchFamily="34" charset="0"/>
                        </a:rPr>
                        <a:t>17/1625</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de-DE" sz="1400" b="0" i="0" u="none" strike="noStrike">
                          <a:solidFill>
                            <a:srgbClr val="000000"/>
                          </a:solidFill>
                          <a:effectLst/>
                          <a:latin typeface="Calibri" panose="020F0502020204030204" pitchFamily="34" charset="0"/>
                        </a:rPr>
                        <a:t>Efficient FDMA MU Transmission Schemes for WUR WLAN</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Jianhan Liu</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Mediatek</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PHY</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WUR signal multiplexing</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a:solidFill>
                            <a:srgbClr val="000000"/>
                          </a:solidFill>
                          <a:effectLst/>
                          <a:latin typeface="Calibri" panose="020F0502020204030204" pitchFamily="34" charset="0"/>
                        </a:rPr>
                        <a:t>17/1395r0</a:t>
                      </a:r>
                    </a:p>
                  </a:txBody>
                  <a:tcPr marL="4976" marR="4976" marT="4976"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a:solidFill>
                            <a:srgbClr val="000000"/>
                          </a:solidFill>
                          <a:effectLst/>
                          <a:latin typeface="Calibri" panose="020F0502020204030204" pitchFamily="34" charset="0"/>
                        </a:rPr>
                        <a:t>Simple multiplexing of Wake-up signals</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Leif Wilhelmsson</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Ericsson</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PHY</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a:solidFill>
                            <a:srgbClr val="000000"/>
                          </a:solidFill>
                          <a:effectLst/>
                          <a:latin typeface="Calibri" panose="020F0502020204030204" pitchFamily="34" charset="0"/>
                        </a:rPr>
                        <a:t>WUR signal multiplexing</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r>
            </a:tbl>
          </a:graphicData>
        </a:graphic>
      </p:graphicFrame>
    </p:spTree>
    <p:extLst>
      <p:ext uri="{BB962C8B-B14F-4D97-AF65-F5344CB8AC3E}">
        <p14:creationId xmlns:p14="http://schemas.microsoft.com/office/powerpoint/2010/main" val="104954176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dirty="0" smtClean="0"/>
              <a:t>MAC-Spec Text</a:t>
            </a:r>
            <a:endParaRPr lang="en-US" altLang="en-US" dirty="0" smtClean="0"/>
          </a:p>
        </p:txBody>
      </p:sp>
      <p:sp>
        <p:nvSpPr>
          <p:cNvPr id="4" name="Date Placeholder 3"/>
          <p:cNvSpPr>
            <a:spLocks noGrp="1"/>
          </p:cNvSpPr>
          <p:nvPr>
            <p:ph type="dt" sz="quarter" idx="10"/>
          </p:nvPr>
        </p:nvSpPr>
        <p:spPr/>
        <p:txBody>
          <a:bodyPr/>
          <a:lstStyle/>
          <a:p>
            <a:pPr>
              <a:defRPr/>
            </a:pPr>
            <a:r>
              <a:rPr lang="en-US" smtClean="0"/>
              <a:t>March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638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D295712-F922-4F91-948C-57F5A89BF58F}" type="slidenum">
              <a:rPr lang="en-US" altLang="en-US" sz="1200" b="0" smtClean="0"/>
              <a:pPr>
                <a:spcBef>
                  <a:spcPct val="0"/>
                </a:spcBef>
                <a:buFontTx/>
                <a:buNone/>
              </a:pPr>
              <a:t>15</a:t>
            </a:fld>
            <a:endParaRPr lang="en-US" altLang="en-US" sz="1200" b="0" smtClean="0"/>
          </a:p>
        </p:txBody>
      </p:sp>
      <p:sp>
        <p:nvSpPr>
          <p:cNvPr id="7" name="TextBox 6"/>
          <p:cNvSpPr txBox="1"/>
          <p:nvPr/>
        </p:nvSpPr>
        <p:spPr>
          <a:xfrm>
            <a:off x="7315200" y="759157"/>
            <a:ext cx="1503363" cy="1016000"/>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p:txBody>
      </p:sp>
      <p:graphicFrame>
        <p:nvGraphicFramePr>
          <p:cNvPr id="2" name="Table 1"/>
          <p:cNvGraphicFramePr>
            <a:graphicFrameLocks noGrp="1"/>
          </p:cNvGraphicFramePr>
          <p:nvPr>
            <p:extLst>
              <p:ext uri="{D42A27DB-BD31-4B8C-83A1-F6EECF244321}">
                <p14:modId xmlns:p14="http://schemas.microsoft.com/office/powerpoint/2010/main" val="2892911783"/>
              </p:ext>
            </p:extLst>
          </p:nvPr>
        </p:nvGraphicFramePr>
        <p:xfrm>
          <a:off x="457200" y="2600582"/>
          <a:ext cx="8398775" cy="1513424"/>
        </p:xfrm>
        <a:graphic>
          <a:graphicData uri="http://schemas.openxmlformats.org/drawingml/2006/table">
            <a:tbl>
              <a:tblPr/>
              <a:tblGrid>
                <a:gridCol w="813227"/>
                <a:gridCol w="2856183"/>
                <a:gridCol w="1015089"/>
                <a:gridCol w="1057131"/>
                <a:gridCol w="736437"/>
                <a:gridCol w="1920708"/>
              </a:tblGrid>
              <a:tr h="144302">
                <a:tc>
                  <a:txBody>
                    <a:bodyPr/>
                    <a:lstStyle/>
                    <a:p>
                      <a:pPr algn="l" fontAlgn="ctr"/>
                      <a:r>
                        <a:rPr lang="en-US" sz="1400" b="0" i="0" u="none" strike="noStrike" dirty="0">
                          <a:solidFill>
                            <a:srgbClr val="FFFFFF"/>
                          </a:solidFill>
                          <a:effectLst/>
                          <a:latin typeface="Calibri" panose="020F0502020204030204" pitchFamily="34" charset="0"/>
                        </a:rPr>
                        <a:t>DCN</a:t>
                      </a:r>
                    </a:p>
                  </a:txBody>
                  <a:tcPr marL="4976" marR="4976" marT="4976"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dirty="0">
                          <a:solidFill>
                            <a:srgbClr val="FFFFFF"/>
                          </a:solidFill>
                          <a:effectLst/>
                          <a:latin typeface="Calibri" panose="020F0502020204030204" pitchFamily="34" charset="0"/>
                        </a:rPr>
                        <a:t>Title</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Presenter</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Affiliation</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PHY/MAC</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Sub category</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r>
              <a:tr h="288604">
                <a:tc>
                  <a:txBody>
                    <a:bodyPr/>
                    <a:lstStyle/>
                    <a:p>
                      <a:pPr algn="l" fontAlgn="ctr"/>
                      <a:r>
                        <a:rPr lang="en-US" sz="1400" b="0" i="0" u="none" strike="noStrike">
                          <a:solidFill>
                            <a:srgbClr val="000000"/>
                          </a:solidFill>
                          <a:effectLst/>
                          <a:latin typeface="Calibri" panose="020F0502020204030204" pitchFamily="34" charset="0"/>
                        </a:rPr>
                        <a:t>18/0408r0</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0000"/>
                          </a:solidFill>
                          <a:effectLst/>
                          <a:latin typeface="Calibri" panose="020F0502020204030204" pitchFamily="34" charset="0"/>
                        </a:rPr>
                        <a:t>Spec Text for Channel Access, Duty Cycle Operation and WUR Mode</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Po-Kai Huang</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Intel Corp</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MAC</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Spec text</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a:solidFill>
                            <a:srgbClr val="000000"/>
                          </a:solidFill>
                          <a:effectLst/>
                          <a:latin typeface="Calibri" panose="020F0502020204030204" pitchFamily="34" charset="0"/>
                        </a:rPr>
                        <a:t>18-0414</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Draft-text-for-FCS</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Alfred Asterjadhi</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Qualcomm</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MAC</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Spec text (BSSID)</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a:solidFill>
                            <a:srgbClr val="000000"/>
                          </a:solidFill>
                          <a:effectLst/>
                          <a:latin typeface="Calibri" panose="020F0502020204030204" pitchFamily="34" charset="0"/>
                        </a:rPr>
                        <a:t>18/468</a:t>
                      </a:r>
                    </a:p>
                  </a:txBody>
                  <a:tcPr marL="4976" marR="4976" marT="4976"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Spec text for Frame Body in WUR Wake Up frame</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err="1">
                          <a:solidFill>
                            <a:srgbClr val="000000"/>
                          </a:solidFill>
                          <a:effectLst/>
                          <a:latin typeface="Calibri" panose="020F0502020204030204" pitchFamily="34" charset="0"/>
                        </a:rPr>
                        <a:t>Jeongki</a:t>
                      </a:r>
                      <a:r>
                        <a:rPr lang="en-US" sz="1400" b="0" i="0" u="none" strike="noStrike" dirty="0">
                          <a:solidFill>
                            <a:srgbClr val="000000"/>
                          </a:solidFill>
                          <a:effectLst/>
                          <a:latin typeface="Calibri" panose="020F0502020204030204" pitchFamily="34" charset="0"/>
                        </a:rPr>
                        <a:t> Kim</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LG Electronics</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MAC</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a:solidFill>
                            <a:srgbClr val="000000"/>
                          </a:solidFill>
                          <a:effectLst/>
                          <a:latin typeface="Calibri" panose="020F0502020204030204" pitchFamily="34" charset="0"/>
                        </a:rPr>
                        <a:t>Spec text</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dirty="0" smtClean="0"/>
              <a:t>MAC-Frame Format (Address)</a:t>
            </a:r>
            <a:endParaRPr lang="en-US" altLang="en-US" dirty="0" smtClean="0"/>
          </a:p>
        </p:txBody>
      </p:sp>
      <p:sp>
        <p:nvSpPr>
          <p:cNvPr id="4" name="Date Placeholder 3"/>
          <p:cNvSpPr>
            <a:spLocks noGrp="1"/>
          </p:cNvSpPr>
          <p:nvPr>
            <p:ph type="dt" sz="quarter" idx="10"/>
          </p:nvPr>
        </p:nvSpPr>
        <p:spPr/>
        <p:txBody>
          <a:bodyPr/>
          <a:lstStyle/>
          <a:p>
            <a:pPr>
              <a:defRPr/>
            </a:pPr>
            <a:r>
              <a:rPr lang="en-US" smtClean="0"/>
              <a:t>March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638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D295712-F922-4F91-948C-57F5A89BF58F}" type="slidenum">
              <a:rPr lang="en-US" altLang="en-US" sz="1200" b="0" smtClean="0"/>
              <a:pPr>
                <a:spcBef>
                  <a:spcPct val="0"/>
                </a:spcBef>
                <a:buFontTx/>
                <a:buNone/>
              </a:pPr>
              <a:t>16</a:t>
            </a:fld>
            <a:endParaRPr lang="en-US" altLang="en-US" sz="1200" b="0" smtClean="0"/>
          </a:p>
        </p:txBody>
      </p:sp>
      <p:sp>
        <p:nvSpPr>
          <p:cNvPr id="7" name="TextBox 6"/>
          <p:cNvSpPr txBox="1"/>
          <p:nvPr/>
        </p:nvSpPr>
        <p:spPr>
          <a:xfrm>
            <a:off x="7315200" y="759157"/>
            <a:ext cx="1503363" cy="1016000"/>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p:txBody>
      </p:sp>
      <p:graphicFrame>
        <p:nvGraphicFramePr>
          <p:cNvPr id="3" name="Table 2"/>
          <p:cNvGraphicFramePr>
            <a:graphicFrameLocks noGrp="1"/>
          </p:cNvGraphicFramePr>
          <p:nvPr>
            <p:extLst>
              <p:ext uri="{D42A27DB-BD31-4B8C-83A1-F6EECF244321}">
                <p14:modId xmlns:p14="http://schemas.microsoft.com/office/powerpoint/2010/main" val="319731809"/>
              </p:ext>
            </p:extLst>
          </p:nvPr>
        </p:nvGraphicFramePr>
        <p:xfrm>
          <a:off x="410712" y="2743200"/>
          <a:ext cx="8398775" cy="1736736"/>
        </p:xfrm>
        <a:graphic>
          <a:graphicData uri="http://schemas.openxmlformats.org/drawingml/2006/table">
            <a:tbl>
              <a:tblPr/>
              <a:tblGrid>
                <a:gridCol w="813227"/>
                <a:gridCol w="2856183"/>
                <a:gridCol w="1015089"/>
                <a:gridCol w="1057131"/>
                <a:gridCol w="736437"/>
                <a:gridCol w="1920708"/>
              </a:tblGrid>
              <a:tr h="144302">
                <a:tc>
                  <a:txBody>
                    <a:bodyPr/>
                    <a:lstStyle/>
                    <a:p>
                      <a:pPr algn="l" fontAlgn="ctr"/>
                      <a:r>
                        <a:rPr lang="en-US" sz="1400" b="0" i="0" u="none" strike="noStrike">
                          <a:solidFill>
                            <a:srgbClr val="FFFFFF"/>
                          </a:solidFill>
                          <a:effectLst/>
                          <a:latin typeface="Calibri" panose="020F0502020204030204" pitchFamily="34" charset="0"/>
                        </a:rPr>
                        <a:t>DCN</a:t>
                      </a:r>
                    </a:p>
                  </a:txBody>
                  <a:tcPr marL="4976" marR="4976" marT="4976"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Title</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Presenter</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Affiliation</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PHY/MAC</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Sub category</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r>
              <a:tr h="144302">
                <a:tc>
                  <a:txBody>
                    <a:bodyPr/>
                    <a:lstStyle/>
                    <a:p>
                      <a:pPr algn="l" fontAlgn="ctr"/>
                      <a:r>
                        <a:rPr lang="en-US" sz="1400" b="0" i="0" u="none" strike="noStrike">
                          <a:solidFill>
                            <a:srgbClr val="000000"/>
                          </a:solidFill>
                          <a:effectLst/>
                          <a:latin typeface="Calibri" panose="020F0502020204030204" pitchFamily="34" charset="0"/>
                        </a:rPr>
                        <a:t>18-0415</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Addressing-in-WUR frames</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Alfred Asterjadhi</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Qualcomm</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MAC</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Frame format (Address)</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a:solidFill>
                            <a:srgbClr val="000000"/>
                          </a:solidFill>
                          <a:effectLst/>
                          <a:latin typeface="Calibri" panose="020F0502020204030204" pitchFamily="34" charset="0"/>
                        </a:rPr>
                        <a:t>18/170</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Power Efficiency for Group Addressed Frames Reception</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Jarkko Kneckt</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Apple</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MAC</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Frame format (Address)</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a:solidFill>
                            <a:srgbClr val="000000"/>
                          </a:solidFill>
                          <a:effectLst/>
                          <a:latin typeface="Calibri" panose="020F0502020204030204" pitchFamily="34" charset="0"/>
                        </a:rPr>
                        <a:t>18/464</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Address field in WUR frame</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Jeongki Kim</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LG Electronics</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MAC</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Frame format (Address)</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a:solidFill>
                            <a:srgbClr val="000000"/>
                          </a:solidFill>
                          <a:effectLst/>
                          <a:latin typeface="Calibri" panose="020F0502020204030204" pitchFamily="34" charset="0"/>
                        </a:rPr>
                        <a:t>18/472</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discussion on Group ID structure</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Lei Huang</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Panasonic</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MAC</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Frame format (Address)</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a:solidFill>
                            <a:srgbClr val="000000"/>
                          </a:solidFill>
                          <a:effectLst/>
                          <a:latin typeface="Calibri" panose="020F0502020204030204" pitchFamily="34" charset="0"/>
                        </a:rPr>
                        <a:t>18/0507r0</a:t>
                      </a:r>
                    </a:p>
                  </a:txBody>
                  <a:tcPr marL="4976" marR="4976" marT="4976"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Discussion on WUR identifiers</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Woojin Ahn</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WILUS</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MAC</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a:solidFill>
                            <a:srgbClr val="000000"/>
                          </a:solidFill>
                          <a:effectLst/>
                          <a:latin typeface="Calibri" panose="020F0502020204030204" pitchFamily="34" charset="0"/>
                        </a:rPr>
                        <a:t>Frame format (Address)</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r>
            </a:tbl>
          </a:graphicData>
        </a:graphic>
      </p:graphicFrame>
    </p:spTree>
    <p:extLst>
      <p:ext uri="{BB962C8B-B14F-4D97-AF65-F5344CB8AC3E}">
        <p14:creationId xmlns:p14="http://schemas.microsoft.com/office/powerpoint/2010/main" val="112138488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dirty="0" smtClean="0"/>
              <a:t>MAC-Frame Format (Length, FCS, BSSID)</a:t>
            </a:r>
            <a:endParaRPr lang="en-US" altLang="en-US" dirty="0" smtClean="0"/>
          </a:p>
        </p:txBody>
      </p:sp>
      <p:sp>
        <p:nvSpPr>
          <p:cNvPr id="4" name="Date Placeholder 3"/>
          <p:cNvSpPr>
            <a:spLocks noGrp="1"/>
          </p:cNvSpPr>
          <p:nvPr>
            <p:ph type="dt" sz="quarter" idx="10"/>
          </p:nvPr>
        </p:nvSpPr>
        <p:spPr/>
        <p:txBody>
          <a:bodyPr/>
          <a:lstStyle/>
          <a:p>
            <a:pPr>
              <a:defRPr/>
            </a:pPr>
            <a:r>
              <a:rPr lang="en-US" smtClean="0"/>
              <a:t>March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638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D295712-F922-4F91-948C-57F5A89BF58F}" type="slidenum">
              <a:rPr lang="en-US" altLang="en-US" sz="1200" b="0" smtClean="0"/>
              <a:pPr>
                <a:spcBef>
                  <a:spcPct val="0"/>
                </a:spcBef>
                <a:buFontTx/>
                <a:buNone/>
              </a:pPr>
              <a:t>17</a:t>
            </a:fld>
            <a:endParaRPr lang="en-US" altLang="en-US" sz="1200" b="0" smtClean="0"/>
          </a:p>
        </p:txBody>
      </p:sp>
      <p:sp>
        <p:nvSpPr>
          <p:cNvPr id="7" name="TextBox 6"/>
          <p:cNvSpPr txBox="1"/>
          <p:nvPr/>
        </p:nvSpPr>
        <p:spPr>
          <a:xfrm>
            <a:off x="7391400" y="1566984"/>
            <a:ext cx="1503363" cy="1016000"/>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p:txBody>
      </p:sp>
      <p:graphicFrame>
        <p:nvGraphicFramePr>
          <p:cNvPr id="2" name="Table 1"/>
          <p:cNvGraphicFramePr>
            <a:graphicFrameLocks noGrp="1"/>
          </p:cNvGraphicFramePr>
          <p:nvPr>
            <p:extLst>
              <p:ext uri="{D42A27DB-BD31-4B8C-83A1-F6EECF244321}">
                <p14:modId xmlns:p14="http://schemas.microsoft.com/office/powerpoint/2010/main" val="654124964"/>
              </p:ext>
            </p:extLst>
          </p:nvPr>
        </p:nvGraphicFramePr>
        <p:xfrm>
          <a:off x="641820" y="2643502"/>
          <a:ext cx="8155888" cy="655008"/>
        </p:xfrm>
        <a:graphic>
          <a:graphicData uri="http://schemas.openxmlformats.org/drawingml/2006/table">
            <a:tbl>
              <a:tblPr/>
              <a:tblGrid>
                <a:gridCol w="570340"/>
                <a:gridCol w="2856183"/>
                <a:gridCol w="1015089"/>
                <a:gridCol w="1057131"/>
                <a:gridCol w="736437"/>
                <a:gridCol w="1920708"/>
              </a:tblGrid>
              <a:tr h="144302">
                <a:tc>
                  <a:txBody>
                    <a:bodyPr/>
                    <a:lstStyle/>
                    <a:p>
                      <a:pPr algn="l" fontAlgn="ctr"/>
                      <a:r>
                        <a:rPr lang="en-US" sz="1400" b="0" i="0" u="none" strike="noStrike">
                          <a:solidFill>
                            <a:srgbClr val="FFFFFF"/>
                          </a:solidFill>
                          <a:effectLst/>
                          <a:latin typeface="Calibri" panose="020F0502020204030204" pitchFamily="34" charset="0"/>
                        </a:rPr>
                        <a:t>DCN</a:t>
                      </a:r>
                    </a:p>
                  </a:txBody>
                  <a:tcPr marL="4976" marR="4976" marT="4976"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Title</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Presenter</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Affiliation</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PHY/MAC</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Sub category</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r>
              <a:tr h="144302">
                <a:tc>
                  <a:txBody>
                    <a:bodyPr/>
                    <a:lstStyle/>
                    <a:p>
                      <a:pPr algn="l" fontAlgn="ctr"/>
                      <a:r>
                        <a:rPr lang="en-US" sz="1400" b="0" i="0" u="none" strike="noStrike">
                          <a:solidFill>
                            <a:srgbClr val="000000"/>
                          </a:solidFill>
                          <a:effectLst/>
                          <a:latin typeface="Calibri" panose="020F0502020204030204" pitchFamily="34" charset="0"/>
                        </a:rPr>
                        <a:t>18/465</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Length_Misc field in WUR frame</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Jeongki Kim</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LG Electronics</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MAC</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Frame format (Length)</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a:solidFill>
                            <a:srgbClr val="000000"/>
                          </a:solidFill>
                          <a:effectLst/>
                          <a:latin typeface="Calibri" panose="020F0502020204030204" pitchFamily="34" charset="0"/>
                        </a:rPr>
                        <a:t>18/466</a:t>
                      </a:r>
                    </a:p>
                  </a:txBody>
                  <a:tcPr marL="4976" marR="4976" marT="4976"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a:solidFill>
                            <a:srgbClr val="000000"/>
                          </a:solidFill>
                          <a:effectLst/>
                          <a:latin typeface="Calibri" panose="020F0502020204030204" pitchFamily="34" charset="0"/>
                        </a:rPr>
                        <a:t>Length field in WUR frame</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Jeongki Kim</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LG Electronics</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MAC</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a:solidFill>
                            <a:srgbClr val="000000"/>
                          </a:solidFill>
                          <a:effectLst/>
                          <a:latin typeface="Calibri" panose="020F0502020204030204" pitchFamily="34" charset="0"/>
                        </a:rPr>
                        <a:t>Frame format (Length)</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4209877125"/>
              </p:ext>
            </p:extLst>
          </p:nvPr>
        </p:nvGraphicFramePr>
        <p:xfrm>
          <a:off x="657060" y="4189412"/>
          <a:ext cx="7923223" cy="650032"/>
        </p:xfrm>
        <a:graphic>
          <a:graphicData uri="http://schemas.openxmlformats.org/drawingml/2006/table">
            <a:tbl>
              <a:tblPr/>
              <a:tblGrid>
                <a:gridCol w="556052"/>
                <a:gridCol w="2856183"/>
                <a:gridCol w="1015089"/>
                <a:gridCol w="838754"/>
                <a:gridCol w="736437"/>
                <a:gridCol w="1920708"/>
              </a:tblGrid>
              <a:tr h="144302">
                <a:tc>
                  <a:txBody>
                    <a:bodyPr/>
                    <a:lstStyle/>
                    <a:p>
                      <a:pPr algn="l" fontAlgn="ctr"/>
                      <a:r>
                        <a:rPr lang="en-US" sz="1400" b="0" i="0" u="none" strike="noStrike" dirty="0">
                          <a:solidFill>
                            <a:srgbClr val="FFFFFF"/>
                          </a:solidFill>
                          <a:effectLst/>
                          <a:latin typeface="Calibri" panose="020F0502020204030204" pitchFamily="34" charset="0"/>
                        </a:rPr>
                        <a:t>DCN</a:t>
                      </a:r>
                    </a:p>
                  </a:txBody>
                  <a:tcPr marL="4976" marR="4976" marT="4976" marB="0" anchor="ctr">
                    <a:lnL>
                      <a:noFill/>
                    </a:lnL>
                    <a:lnR>
                      <a:noFill/>
                    </a:lnR>
                    <a:lnT>
                      <a:noFill/>
                    </a:lnT>
                    <a:lnB>
                      <a:noFill/>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Title</a:t>
                      </a:r>
                    </a:p>
                  </a:txBody>
                  <a:tcPr marL="4976" marR="4976" marT="4976" marB="0">
                    <a:lnL>
                      <a:noFill/>
                    </a:lnL>
                    <a:lnR>
                      <a:noFill/>
                    </a:lnR>
                    <a:lnT>
                      <a:noFill/>
                    </a:lnT>
                    <a:lnB>
                      <a:noFill/>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Presenter</a:t>
                      </a:r>
                    </a:p>
                  </a:txBody>
                  <a:tcPr marL="4976" marR="4976" marT="4976" marB="0">
                    <a:lnL>
                      <a:noFill/>
                    </a:lnL>
                    <a:lnR>
                      <a:noFill/>
                    </a:lnR>
                    <a:lnT>
                      <a:noFill/>
                    </a:lnT>
                    <a:lnB>
                      <a:noFill/>
                    </a:lnB>
                    <a:solidFill>
                      <a:srgbClr val="595959"/>
                    </a:solidFill>
                  </a:tcPr>
                </a:tc>
                <a:tc>
                  <a:txBody>
                    <a:bodyPr/>
                    <a:lstStyle/>
                    <a:p>
                      <a:pPr algn="l" fontAlgn="t"/>
                      <a:r>
                        <a:rPr lang="en-US" sz="1400" b="0" i="0" u="none" strike="noStrike" dirty="0">
                          <a:solidFill>
                            <a:srgbClr val="FFFFFF"/>
                          </a:solidFill>
                          <a:effectLst/>
                          <a:latin typeface="Calibri" panose="020F0502020204030204" pitchFamily="34" charset="0"/>
                        </a:rPr>
                        <a:t>Affiliation</a:t>
                      </a:r>
                    </a:p>
                  </a:txBody>
                  <a:tcPr marL="4976" marR="4976" marT="4976" marB="0">
                    <a:lnL>
                      <a:noFill/>
                    </a:lnL>
                    <a:lnR>
                      <a:noFill/>
                    </a:lnR>
                    <a:lnT>
                      <a:noFill/>
                    </a:lnT>
                    <a:lnB>
                      <a:noFill/>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PHY/MAC</a:t>
                      </a:r>
                    </a:p>
                  </a:txBody>
                  <a:tcPr marL="4976" marR="4976" marT="4976" marB="0">
                    <a:lnL>
                      <a:noFill/>
                    </a:lnL>
                    <a:lnR>
                      <a:noFill/>
                    </a:lnR>
                    <a:lnT>
                      <a:noFill/>
                    </a:lnT>
                    <a:lnB>
                      <a:noFill/>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Sub category</a:t>
                      </a:r>
                    </a:p>
                  </a:txBody>
                  <a:tcPr marL="4976" marR="4976" marT="4976" marB="0">
                    <a:lnL>
                      <a:noFill/>
                    </a:lnL>
                    <a:lnR>
                      <a:noFill/>
                    </a:lnR>
                    <a:lnT>
                      <a:noFill/>
                    </a:lnT>
                    <a:lnB>
                      <a:noFill/>
                    </a:lnB>
                    <a:solidFill>
                      <a:srgbClr val="595959"/>
                    </a:solidFill>
                  </a:tcPr>
                </a:tc>
              </a:tr>
              <a:tr h="144302">
                <a:tc>
                  <a:txBody>
                    <a:bodyPr/>
                    <a:lstStyle/>
                    <a:p>
                      <a:pPr algn="l" fontAlgn="ctr"/>
                      <a:r>
                        <a:rPr lang="en-US" sz="1400" b="0" i="0" u="none" strike="noStrike">
                          <a:solidFill>
                            <a:srgbClr val="000000"/>
                          </a:solidFill>
                          <a:effectLst/>
                          <a:latin typeface="Calibri" panose="020F0502020204030204" pitchFamily="34" charset="0"/>
                        </a:rPr>
                        <a:t>18-417</a:t>
                      </a:r>
                    </a:p>
                  </a:txBody>
                  <a:tcPr marL="4976" marR="4976" marT="4976" marB="0" anchor="ctr">
                    <a:lnL>
                      <a:noFill/>
                    </a:lnL>
                    <a:lnR>
                      <a:noFill/>
                    </a:lnR>
                    <a:lnT>
                      <a:noFill/>
                    </a:lnT>
                    <a:lnB>
                      <a:noFill/>
                    </a:lnB>
                  </a:tcPr>
                </a:tc>
                <a:tc>
                  <a:txBody>
                    <a:bodyPr/>
                    <a:lstStyle/>
                    <a:p>
                      <a:pPr algn="l" fontAlgn="t"/>
                      <a:r>
                        <a:rPr lang="en-US" sz="1400" b="0" i="0" u="none" strike="noStrike" dirty="0">
                          <a:solidFill>
                            <a:srgbClr val="000000"/>
                          </a:solidFill>
                          <a:effectLst/>
                          <a:latin typeface="Calibri" panose="020F0502020204030204" pitchFamily="34" charset="0"/>
                        </a:rPr>
                        <a:t>FCS-size-for-WUR-frames</a:t>
                      </a:r>
                    </a:p>
                  </a:txBody>
                  <a:tcPr marL="4976" marR="4976" marT="4976" marB="0">
                    <a:lnL>
                      <a:noFill/>
                    </a:lnL>
                    <a:lnR>
                      <a:noFill/>
                    </a:lnR>
                    <a:lnT>
                      <a:noFill/>
                    </a:lnT>
                    <a:lnB>
                      <a:noFill/>
                    </a:lnB>
                  </a:tcPr>
                </a:tc>
                <a:tc>
                  <a:txBody>
                    <a:bodyPr/>
                    <a:lstStyle/>
                    <a:p>
                      <a:pPr algn="l" fontAlgn="t"/>
                      <a:r>
                        <a:rPr lang="en-US" sz="1400" b="0" i="0" u="none" strike="noStrike">
                          <a:solidFill>
                            <a:srgbClr val="000000"/>
                          </a:solidFill>
                          <a:effectLst/>
                          <a:latin typeface="Calibri" panose="020F0502020204030204" pitchFamily="34" charset="0"/>
                        </a:rPr>
                        <a:t>Alfred Asterjadhi</a:t>
                      </a:r>
                    </a:p>
                  </a:txBody>
                  <a:tcPr marL="4976" marR="4976" marT="4976" marB="0">
                    <a:lnL>
                      <a:noFill/>
                    </a:lnL>
                    <a:lnR>
                      <a:noFill/>
                    </a:lnR>
                    <a:lnT>
                      <a:noFill/>
                    </a:lnT>
                    <a:lnB>
                      <a:noFill/>
                    </a:lnB>
                  </a:tcPr>
                </a:tc>
                <a:tc>
                  <a:txBody>
                    <a:bodyPr/>
                    <a:lstStyle/>
                    <a:p>
                      <a:pPr algn="l" fontAlgn="t"/>
                      <a:r>
                        <a:rPr lang="en-US" sz="1400" b="0" i="0" u="none" strike="noStrike">
                          <a:solidFill>
                            <a:srgbClr val="000000"/>
                          </a:solidFill>
                          <a:effectLst/>
                          <a:latin typeface="Calibri" panose="020F0502020204030204" pitchFamily="34" charset="0"/>
                        </a:rPr>
                        <a:t>Qualcomm</a:t>
                      </a:r>
                    </a:p>
                  </a:txBody>
                  <a:tcPr marL="4976" marR="4976" marT="4976" marB="0">
                    <a:lnL>
                      <a:noFill/>
                    </a:lnL>
                    <a:lnR>
                      <a:noFill/>
                    </a:lnR>
                    <a:lnT>
                      <a:noFill/>
                    </a:lnT>
                    <a:lnB>
                      <a:noFill/>
                    </a:lnB>
                  </a:tcPr>
                </a:tc>
                <a:tc>
                  <a:txBody>
                    <a:bodyPr/>
                    <a:lstStyle/>
                    <a:p>
                      <a:pPr algn="l" fontAlgn="t"/>
                      <a:r>
                        <a:rPr lang="en-US" sz="1400" b="0" i="0" u="none" strike="noStrike">
                          <a:solidFill>
                            <a:srgbClr val="000000"/>
                          </a:solidFill>
                          <a:effectLst/>
                          <a:latin typeface="Calibri" panose="020F0502020204030204" pitchFamily="34" charset="0"/>
                        </a:rPr>
                        <a:t>MAC</a:t>
                      </a:r>
                    </a:p>
                  </a:txBody>
                  <a:tcPr marL="4976" marR="4976" marT="4976" marB="0">
                    <a:lnL>
                      <a:noFill/>
                    </a:lnL>
                    <a:lnR>
                      <a:noFill/>
                    </a:lnR>
                    <a:lnT>
                      <a:noFill/>
                    </a:lnT>
                    <a:lnB>
                      <a:noFill/>
                    </a:lnB>
                  </a:tcPr>
                </a:tc>
                <a:tc>
                  <a:txBody>
                    <a:bodyPr/>
                    <a:lstStyle/>
                    <a:p>
                      <a:pPr algn="l" fontAlgn="t"/>
                      <a:r>
                        <a:rPr lang="en-US" sz="1400" b="0" i="0" u="none" strike="noStrike" dirty="0">
                          <a:solidFill>
                            <a:srgbClr val="000000"/>
                          </a:solidFill>
                          <a:effectLst/>
                          <a:latin typeface="Calibri" panose="020F0502020204030204" pitchFamily="34" charset="0"/>
                        </a:rPr>
                        <a:t>Frame format (FCS)</a:t>
                      </a:r>
                    </a:p>
                  </a:txBody>
                  <a:tcPr marL="4976" marR="4976" marT="4976" marB="0">
                    <a:lnL>
                      <a:noFill/>
                    </a:lnL>
                    <a:lnR>
                      <a:noFill/>
                    </a:lnR>
                    <a:lnT>
                      <a:noFill/>
                    </a:lnT>
                    <a:lnB>
                      <a:noFill/>
                    </a:lnB>
                  </a:tcPr>
                </a:tc>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4290377886"/>
              </p:ext>
            </p:extLst>
          </p:nvPr>
        </p:nvGraphicFramePr>
        <p:xfrm>
          <a:off x="680799" y="5605690"/>
          <a:ext cx="7925681" cy="436672"/>
        </p:xfrm>
        <a:graphic>
          <a:graphicData uri="http://schemas.openxmlformats.org/drawingml/2006/table">
            <a:tbl>
              <a:tblPr/>
              <a:tblGrid>
                <a:gridCol w="660827"/>
                <a:gridCol w="2856183"/>
                <a:gridCol w="1015089"/>
                <a:gridCol w="736437"/>
                <a:gridCol w="736437"/>
                <a:gridCol w="1920708"/>
              </a:tblGrid>
              <a:tr h="144302">
                <a:tc>
                  <a:txBody>
                    <a:bodyPr/>
                    <a:lstStyle/>
                    <a:p>
                      <a:pPr algn="l" fontAlgn="ctr"/>
                      <a:r>
                        <a:rPr lang="en-US" sz="1400" b="0" i="0" u="none" strike="noStrike">
                          <a:solidFill>
                            <a:srgbClr val="FFFFFF"/>
                          </a:solidFill>
                          <a:effectLst/>
                          <a:latin typeface="Calibri" panose="020F0502020204030204" pitchFamily="34" charset="0"/>
                        </a:rPr>
                        <a:t>DCN</a:t>
                      </a:r>
                    </a:p>
                  </a:txBody>
                  <a:tcPr marL="4976" marR="4976" marT="4976" marB="0" anchor="ctr">
                    <a:lnL>
                      <a:noFill/>
                    </a:lnL>
                    <a:lnR>
                      <a:noFill/>
                    </a:lnR>
                    <a:lnT>
                      <a:noFill/>
                    </a:lnT>
                    <a:lnB>
                      <a:noFill/>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Title</a:t>
                      </a:r>
                    </a:p>
                  </a:txBody>
                  <a:tcPr marL="4976" marR="4976" marT="4976" marB="0">
                    <a:lnL>
                      <a:noFill/>
                    </a:lnL>
                    <a:lnR>
                      <a:noFill/>
                    </a:lnR>
                    <a:lnT>
                      <a:noFill/>
                    </a:lnT>
                    <a:lnB>
                      <a:noFill/>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Presenter</a:t>
                      </a:r>
                    </a:p>
                  </a:txBody>
                  <a:tcPr marL="4976" marR="4976" marT="4976" marB="0">
                    <a:lnL>
                      <a:noFill/>
                    </a:lnL>
                    <a:lnR>
                      <a:noFill/>
                    </a:lnR>
                    <a:lnT>
                      <a:noFill/>
                    </a:lnT>
                    <a:lnB>
                      <a:noFill/>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Affiliation</a:t>
                      </a:r>
                    </a:p>
                  </a:txBody>
                  <a:tcPr marL="4976" marR="4976" marT="4976" marB="0">
                    <a:lnL>
                      <a:noFill/>
                    </a:lnL>
                    <a:lnR>
                      <a:noFill/>
                    </a:lnR>
                    <a:lnT>
                      <a:noFill/>
                    </a:lnT>
                    <a:lnB>
                      <a:noFill/>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PHY/MAC</a:t>
                      </a:r>
                    </a:p>
                  </a:txBody>
                  <a:tcPr marL="4976" marR="4976" marT="4976" marB="0">
                    <a:lnL>
                      <a:noFill/>
                    </a:lnL>
                    <a:lnR>
                      <a:noFill/>
                    </a:lnR>
                    <a:lnT>
                      <a:noFill/>
                    </a:lnT>
                    <a:lnB>
                      <a:noFill/>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Sub category</a:t>
                      </a:r>
                    </a:p>
                  </a:txBody>
                  <a:tcPr marL="4976" marR="4976" marT="4976" marB="0">
                    <a:lnL>
                      <a:noFill/>
                    </a:lnL>
                    <a:lnR>
                      <a:noFill/>
                    </a:lnR>
                    <a:lnT>
                      <a:noFill/>
                    </a:lnT>
                    <a:lnB>
                      <a:noFill/>
                    </a:lnB>
                    <a:solidFill>
                      <a:srgbClr val="595959"/>
                    </a:solidFill>
                  </a:tcPr>
                </a:tc>
              </a:tr>
              <a:tr h="144302">
                <a:tc>
                  <a:txBody>
                    <a:bodyPr/>
                    <a:lstStyle/>
                    <a:p>
                      <a:pPr algn="l" fontAlgn="ctr"/>
                      <a:r>
                        <a:rPr lang="en-US" sz="1400" b="0" i="0" u="none" strike="noStrike">
                          <a:solidFill>
                            <a:srgbClr val="000000"/>
                          </a:solidFill>
                          <a:effectLst/>
                          <a:latin typeface="Calibri" panose="020F0502020204030204" pitchFamily="34" charset="0"/>
                        </a:rPr>
                        <a:t>18/0412</a:t>
                      </a:r>
                    </a:p>
                  </a:txBody>
                  <a:tcPr marL="4976" marR="4976" marT="4976" marB="0" anchor="ctr">
                    <a:lnL>
                      <a:noFill/>
                    </a:lnL>
                    <a:lnR>
                      <a:noFill/>
                    </a:lnR>
                    <a:lnT>
                      <a:noFill/>
                    </a:lnT>
                    <a:lnB>
                      <a:noFill/>
                    </a:lnB>
                  </a:tcPr>
                </a:tc>
                <a:tc>
                  <a:txBody>
                    <a:bodyPr/>
                    <a:lstStyle/>
                    <a:p>
                      <a:pPr algn="l" fontAlgn="t"/>
                      <a:r>
                        <a:rPr lang="en-US" sz="1400" b="0" i="0" u="none" strike="noStrike">
                          <a:solidFill>
                            <a:srgbClr val="000000"/>
                          </a:solidFill>
                          <a:effectLst/>
                          <a:latin typeface="Calibri" panose="020F0502020204030204" pitchFamily="34" charset="0"/>
                        </a:rPr>
                        <a:t>BSSID information in FCS</a:t>
                      </a:r>
                    </a:p>
                  </a:txBody>
                  <a:tcPr marL="4976" marR="4976" marT="4976" marB="0">
                    <a:lnL>
                      <a:noFill/>
                    </a:lnL>
                    <a:lnR>
                      <a:noFill/>
                    </a:lnR>
                    <a:lnT>
                      <a:noFill/>
                    </a:lnT>
                    <a:lnB>
                      <a:noFill/>
                    </a:lnB>
                  </a:tcPr>
                </a:tc>
                <a:tc>
                  <a:txBody>
                    <a:bodyPr/>
                    <a:lstStyle/>
                    <a:p>
                      <a:pPr algn="l" fontAlgn="t"/>
                      <a:r>
                        <a:rPr lang="en-US" sz="1400" b="0" i="0" u="none" strike="noStrike">
                          <a:solidFill>
                            <a:srgbClr val="000000"/>
                          </a:solidFill>
                          <a:effectLst/>
                          <a:latin typeface="Calibri" panose="020F0502020204030204" pitchFamily="34" charset="0"/>
                        </a:rPr>
                        <a:t>Liwen Chu</a:t>
                      </a:r>
                    </a:p>
                  </a:txBody>
                  <a:tcPr marL="4976" marR="4976" marT="4976" marB="0">
                    <a:lnL>
                      <a:noFill/>
                    </a:lnL>
                    <a:lnR>
                      <a:noFill/>
                    </a:lnR>
                    <a:lnT>
                      <a:noFill/>
                    </a:lnT>
                    <a:lnB>
                      <a:noFill/>
                    </a:lnB>
                  </a:tcPr>
                </a:tc>
                <a:tc>
                  <a:txBody>
                    <a:bodyPr/>
                    <a:lstStyle/>
                    <a:p>
                      <a:pPr algn="l" fontAlgn="t"/>
                      <a:r>
                        <a:rPr lang="en-US" sz="1400" b="0" i="0" u="none" strike="noStrike">
                          <a:solidFill>
                            <a:srgbClr val="000000"/>
                          </a:solidFill>
                          <a:effectLst/>
                          <a:latin typeface="Calibri" panose="020F0502020204030204" pitchFamily="34" charset="0"/>
                        </a:rPr>
                        <a:t>Marvell</a:t>
                      </a:r>
                    </a:p>
                  </a:txBody>
                  <a:tcPr marL="4976" marR="4976" marT="4976" marB="0">
                    <a:lnL>
                      <a:noFill/>
                    </a:lnL>
                    <a:lnR>
                      <a:noFill/>
                    </a:lnR>
                    <a:lnT>
                      <a:noFill/>
                    </a:lnT>
                    <a:lnB>
                      <a:noFill/>
                    </a:lnB>
                  </a:tcPr>
                </a:tc>
                <a:tc>
                  <a:txBody>
                    <a:bodyPr/>
                    <a:lstStyle/>
                    <a:p>
                      <a:pPr algn="l" fontAlgn="t"/>
                      <a:r>
                        <a:rPr lang="en-US" sz="1400" b="0" i="0" u="none" strike="noStrike">
                          <a:solidFill>
                            <a:srgbClr val="000000"/>
                          </a:solidFill>
                          <a:effectLst/>
                          <a:latin typeface="Calibri" panose="020F0502020204030204" pitchFamily="34" charset="0"/>
                        </a:rPr>
                        <a:t>MAC</a:t>
                      </a:r>
                    </a:p>
                  </a:txBody>
                  <a:tcPr marL="4976" marR="4976" marT="4976" marB="0">
                    <a:lnL>
                      <a:noFill/>
                    </a:lnL>
                    <a:lnR>
                      <a:noFill/>
                    </a:lnR>
                    <a:lnT>
                      <a:noFill/>
                    </a:lnT>
                    <a:lnB>
                      <a:noFill/>
                    </a:lnB>
                  </a:tcPr>
                </a:tc>
                <a:tc>
                  <a:txBody>
                    <a:bodyPr/>
                    <a:lstStyle/>
                    <a:p>
                      <a:pPr algn="l" fontAlgn="t"/>
                      <a:r>
                        <a:rPr lang="en-US" sz="1400" b="0" i="0" u="none" strike="noStrike" dirty="0">
                          <a:solidFill>
                            <a:srgbClr val="000000"/>
                          </a:solidFill>
                          <a:effectLst/>
                          <a:latin typeface="Calibri" panose="020F0502020204030204" pitchFamily="34" charset="0"/>
                        </a:rPr>
                        <a:t>Frame format (BSSID)</a:t>
                      </a:r>
                    </a:p>
                  </a:txBody>
                  <a:tcPr marL="4976" marR="4976" marT="4976" marB="0">
                    <a:lnL>
                      <a:noFill/>
                    </a:lnL>
                    <a:lnR>
                      <a:noFill/>
                    </a:lnR>
                    <a:lnT>
                      <a:noFill/>
                    </a:lnT>
                    <a:lnB>
                      <a:noFill/>
                    </a:lnB>
                  </a:tcPr>
                </a:tc>
              </a:tr>
            </a:tbl>
          </a:graphicData>
        </a:graphic>
      </p:graphicFrame>
    </p:spTree>
    <p:extLst>
      <p:ext uri="{BB962C8B-B14F-4D97-AF65-F5344CB8AC3E}">
        <p14:creationId xmlns:p14="http://schemas.microsoft.com/office/powerpoint/2010/main" val="235289200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dirty="0" smtClean="0"/>
              <a:t>MAC-WUR Beacon/Duty-cycle/TSF</a:t>
            </a:r>
            <a:endParaRPr lang="en-US" altLang="en-US" dirty="0" smtClean="0"/>
          </a:p>
        </p:txBody>
      </p:sp>
      <p:sp>
        <p:nvSpPr>
          <p:cNvPr id="4" name="Date Placeholder 3"/>
          <p:cNvSpPr>
            <a:spLocks noGrp="1"/>
          </p:cNvSpPr>
          <p:nvPr>
            <p:ph type="dt" sz="quarter" idx="10"/>
          </p:nvPr>
        </p:nvSpPr>
        <p:spPr/>
        <p:txBody>
          <a:bodyPr/>
          <a:lstStyle/>
          <a:p>
            <a:pPr>
              <a:defRPr/>
            </a:pPr>
            <a:r>
              <a:rPr lang="en-US" smtClean="0"/>
              <a:t>March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638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D295712-F922-4F91-948C-57F5A89BF58F}" type="slidenum">
              <a:rPr lang="en-US" altLang="en-US" sz="1200" b="0" smtClean="0"/>
              <a:pPr>
                <a:spcBef>
                  <a:spcPct val="0"/>
                </a:spcBef>
                <a:buFontTx/>
                <a:buNone/>
              </a:pPr>
              <a:t>18</a:t>
            </a:fld>
            <a:endParaRPr lang="en-US" altLang="en-US" sz="1200" b="0" smtClean="0"/>
          </a:p>
        </p:txBody>
      </p:sp>
      <p:graphicFrame>
        <p:nvGraphicFramePr>
          <p:cNvPr id="6" name="Table 5"/>
          <p:cNvGraphicFramePr>
            <a:graphicFrameLocks noGrp="1"/>
          </p:cNvGraphicFramePr>
          <p:nvPr/>
        </p:nvGraphicFramePr>
        <p:xfrm>
          <a:off x="410710" y="2209800"/>
          <a:ext cx="8398775" cy="1513424"/>
        </p:xfrm>
        <a:graphic>
          <a:graphicData uri="http://schemas.openxmlformats.org/drawingml/2006/table">
            <a:tbl>
              <a:tblPr/>
              <a:tblGrid>
                <a:gridCol w="813227"/>
                <a:gridCol w="2856183"/>
                <a:gridCol w="1015089"/>
                <a:gridCol w="1057131"/>
                <a:gridCol w="736437"/>
                <a:gridCol w="1920708"/>
              </a:tblGrid>
              <a:tr h="144302">
                <a:tc>
                  <a:txBody>
                    <a:bodyPr/>
                    <a:lstStyle/>
                    <a:p>
                      <a:pPr algn="l" fontAlgn="ctr"/>
                      <a:r>
                        <a:rPr lang="en-US" sz="1400" b="0" i="0" u="none" strike="noStrike" dirty="0">
                          <a:solidFill>
                            <a:srgbClr val="FFFFFF"/>
                          </a:solidFill>
                          <a:effectLst/>
                          <a:latin typeface="Calibri" panose="020F0502020204030204" pitchFamily="34" charset="0"/>
                        </a:rPr>
                        <a:t>DCN</a:t>
                      </a:r>
                    </a:p>
                  </a:txBody>
                  <a:tcPr marL="4976" marR="4976" marT="4976"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Title</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Presenter</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Affiliation</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PHY/MAC</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Sub category</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r>
              <a:tr h="288604">
                <a:tc>
                  <a:txBody>
                    <a:bodyPr/>
                    <a:lstStyle/>
                    <a:p>
                      <a:pPr algn="l" fontAlgn="ctr"/>
                      <a:r>
                        <a:rPr lang="en-US" sz="1400" b="0" i="0" u="none" strike="noStrike">
                          <a:solidFill>
                            <a:srgbClr val="000000"/>
                          </a:solidFill>
                          <a:effectLst/>
                          <a:latin typeface="Calibri" panose="020F0502020204030204" pitchFamily="34" charset="0"/>
                        </a:rPr>
                        <a:t>18/0407r0</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Starting Time Indication of WUR Beacon and Duty Cycle Operation</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0000"/>
                          </a:solidFill>
                          <a:effectLst/>
                          <a:latin typeface="Calibri" panose="020F0502020204030204" pitchFamily="34" charset="0"/>
                        </a:rPr>
                        <a:t>Po-Kai Huang</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Intel Corp</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MAC</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WUR Beacon/Duty-cycle</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a:solidFill>
                            <a:srgbClr val="000000"/>
                          </a:solidFill>
                          <a:effectLst/>
                          <a:latin typeface="Calibri" panose="020F0502020204030204" pitchFamily="34" charset="0"/>
                        </a:rPr>
                        <a:t>18/440r0</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TBD clarification for TGba D0.1 (WUR Beacon)</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Suhwook Kim</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LG Electronics</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MAC</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WUR Beacon/Duty-cycle</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a:solidFill>
                            <a:srgbClr val="000000"/>
                          </a:solidFill>
                          <a:effectLst/>
                          <a:latin typeface="Calibri" panose="020F0502020204030204" pitchFamily="34" charset="0"/>
                        </a:rPr>
                        <a:t>18/380r0</a:t>
                      </a:r>
                    </a:p>
                  </a:txBody>
                  <a:tcPr marL="4976" marR="4976" marT="4976"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TBD clarification for TGba D0.1 (WUR Duty cycle)</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Suhwook Kim</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LG Electronics</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MAC</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a:solidFill>
                            <a:srgbClr val="000000"/>
                          </a:solidFill>
                          <a:effectLst/>
                          <a:latin typeface="Calibri" panose="020F0502020204030204" pitchFamily="34" charset="0"/>
                        </a:rPr>
                        <a:t>WUR Beacon/Duty-cycle</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r>
            </a:tbl>
          </a:graphicData>
        </a:graphic>
      </p:graphicFrame>
      <p:graphicFrame>
        <p:nvGraphicFramePr>
          <p:cNvPr id="3" name="Table 2"/>
          <p:cNvGraphicFramePr>
            <a:graphicFrameLocks noGrp="1"/>
          </p:cNvGraphicFramePr>
          <p:nvPr/>
        </p:nvGraphicFramePr>
        <p:xfrm>
          <a:off x="571058" y="4703872"/>
          <a:ext cx="8078081" cy="1086704"/>
        </p:xfrm>
        <a:graphic>
          <a:graphicData uri="http://schemas.openxmlformats.org/drawingml/2006/table">
            <a:tbl>
              <a:tblPr/>
              <a:tblGrid>
                <a:gridCol w="813227"/>
                <a:gridCol w="2856183"/>
                <a:gridCol w="1015089"/>
                <a:gridCol w="736437"/>
                <a:gridCol w="736437"/>
                <a:gridCol w="1920708"/>
              </a:tblGrid>
              <a:tr h="144302">
                <a:tc>
                  <a:txBody>
                    <a:bodyPr/>
                    <a:lstStyle/>
                    <a:p>
                      <a:pPr algn="l" fontAlgn="ctr"/>
                      <a:r>
                        <a:rPr lang="en-US" sz="1400" b="0" i="0" u="none" strike="noStrike" dirty="0">
                          <a:solidFill>
                            <a:srgbClr val="FFFFFF"/>
                          </a:solidFill>
                          <a:effectLst/>
                          <a:latin typeface="Calibri" panose="020F0502020204030204" pitchFamily="34" charset="0"/>
                        </a:rPr>
                        <a:t>DCN</a:t>
                      </a:r>
                    </a:p>
                  </a:txBody>
                  <a:tcPr marL="4976" marR="4976" marT="4976"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dirty="0">
                          <a:solidFill>
                            <a:srgbClr val="FFFFFF"/>
                          </a:solidFill>
                          <a:effectLst/>
                          <a:latin typeface="Calibri" panose="020F0502020204030204" pitchFamily="34" charset="0"/>
                        </a:rPr>
                        <a:t>Title</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Presenter</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Affiliation</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PHY/MAC</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Sub category</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r>
              <a:tr h="144302">
                <a:tc>
                  <a:txBody>
                    <a:bodyPr/>
                    <a:lstStyle/>
                    <a:p>
                      <a:pPr algn="l" fontAlgn="ctr"/>
                      <a:r>
                        <a:rPr lang="en-US" sz="1400" b="0" i="0" u="none" strike="noStrike">
                          <a:solidFill>
                            <a:srgbClr val="000000"/>
                          </a:solidFill>
                          <a:effectLst/>
                          <a:latin typeface="Calibri" panose="020F0502020204030204" pitchFamily="34" charset="0"/>
                        </a:rPr>
                        <a:t>18/0087r0</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Computation of TSF Update</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Po-Kai Huang</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Intel Corp</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MAC</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TSF</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a:solidFill>
                            <a:srgbClr val="000000"/>
                          </a:solidFill>
                          <a:effectLst/>
                          <a:latin typeface="Calibri" panose="020F0502020204030204" pitchFamily="34" charset="0"/>
                        </a:rPr>
                        <a:t>18-0101 </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Discussion on TSF</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Ming Gan</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Huawei</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MAC</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TSF</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a:solidFill>
                            <a:srgbClr val="000000"/>
                          </a:solidFill>
                          <a:effectLst/>
                          <a:latin typeface="Calibri" panose="020F0502020204030204" pitchFamily="34" charset="0"/>
                        </a:rPr>
                        <a:t>18/0190</a:t>
                      </a:r>
                    </a:p>
                  </a:txBody>
                  <a:tcPr marL="4976" marR="4976" marT="4976"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TSF synchronization through WUR Beacon</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Liwen Chu</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Marvell</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MAC</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a:solidFill>
                            <a:srgbClr val="000000"/>
                          </a:solidFill>
                          <a:effectLst/>
                          <a:latin typeface="Calibri" panose="020F0502020204030204" pitchFamily="34" charset="0"/>
                        </a:rPr>
                        <a:t>TSF</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r>
            </a:tbl>
          </a:graphicData>
        </a:graphic>
      </p:graphicFrame>
    </p:spTree>
    <p:extLst>
      <p:ext uri="{BB962C8B-B14F-4D97-AF65-F5344CB8AC3E}">
        <p14:creationId xmlns:p14="http://schemas.microsoft.com/office/powerpoint/2010/main" val="105279746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MAC-WUR </a:t>
            </a:r>
            <a:r>
              <a:rPr lang="en-US" altLang="en-US" dirty="0" smtClean="0"/>
              <a:t>Basic Operation</a:t>
            </a:r>
            <a:endParaRPr lang="en-US" dirty="0"/>
          </a:p>
        </p:txBody>
      </p:sp>
      <p:sp>
        <p:nvSpPr>
          <p:cNvPr id="3" name="Date Placeholder 2"/>
          <p:cNvSpPr>
            <a:spLocks noGrp="1"/>
          </p:cNvSpPr>
          <p:nvPr>
            <p:ph type="dt" sz="half" idx="10"/>
          </p:nvPr>
        </p:nvSpPr>
        <p:spPr/>
        <p:txBody>
          <a:bodyPr/>
          <a:lstStyle/>
          <a:p>
            <a:pPr>
              <a:defRPr/>
            </a:pPr>
            <a:r>
              <a:rPr lang="en-US" smtClean="0"/>
              <a:t>March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A2D159C0-1697-4662-BECF-0324D4AA669F}" type="slidenum">
              <a:rPr lang="en-US" altLang="en-US" smtClean="0"/>
              <a:pPr>
                <a:defRPr/>
              </a:pPr>
              <a:t>19</a:t>
            </a:fld>
            <a:endParaRPr lang="en-US" altLang="en-US"/>
          </a:p>
        </p:txBody>
      </p:sp>
      <p:graphicFrame>
        <p:nvGraphicFramePr>
          <p:cNvPr id="6" name="Table 5"/>
          <p:cNvGraphicFramePr>
            <a:graphicFrameLocks noGrp="1"/>
          </p:cNvGraphicFramePr>
          <p:nvPr/>
        </p:nvGraphicFramePr>
        <p:xfrm>
          <a:off x="712153" y="2800225"/>
          <a:ext cx="8078081" cy="868368"/>
        </p:xfrm>
        <a:graphic>
          <a:graphicData uri="http://schemas.openxmlformats.org/drawingml/2006/table">
            <a:tbl>
              <a:tblPr/>
              <a:tblGrid>
                <a:gridCol w="813227"/>
                <a:gridCol w="2856183"/>
                <a:gridCol w="1015089"/>
                <a:gridCol w="736437"/>
                <a:gridCol w="736437"/>
                <a:gridCol w="1920708"/>
              </a:tblGrid>
              <a:tr h="144302">
                <a:tc>
                  <a:txBody>
                    <a:bodyPr/>
                    <a:lstStyle/>
                    <a:p>
                      <a:pPr algn="l" fontAlgn="ctr"/>
                      <a:r>
                        <a:rPr lang="en-US" sz="1400" b="0" i="0" u="none" strike="noStrike" dirty="0">
                          <a:solidFill>
                            <a:srgbClr val="FFFFFF"/>
                          </a:solidFill>
                          <a:effectLst/>
                          <a:latin typeface="Calibri" panose="020F0502020204030204" pitchFamily="34" charset="0"/>
                        </a:rPr>
                        <a:t>DCN</a:t>
                      </a:r>
                    </a:p>
                  </a:txBody>
                  <a:tcPr marL="4976" marR="4976" marT="4976"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dirty="0">
                          <a:solidFill>
                            <a:srgbClr val="FFFFFF"/>
                          </a:solidFill>
                          <a:effectLst/>
                          <a:latin typeface="Calibri" panose="020F0502020204030204" pitchFamily="34" charset="0"/>
                        </a:rPr>
                        <a:t>Title</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Presenter</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Affiliation</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PHY/MAC</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Sub category</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r>
              <a:tr h="144302">
                <a:tc>
                  <a:txBody>
                    <a:bodyPr/>
                    <a:lstStyle/>
                    <a:p>
                      <a:pPr algn="l" fontAlgn="ctr"/>
                      <a:r>
                        <a:rPr lang="en-US" sz="1400" b="0" i="0" u="none" strike="noStrike">
                          <a:solidFill>
                            <a:srgbClr val="000000"/>
                          </a:solidFill>
                          <a:effectLst/>
                          <a:latin typeface="Calibri" panose="020F0502020204030204" pitchFamily="34" charset="0"/>
                        </a:rPr>
                        <a:t>18/0405r0</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Operation after Wake-up Frame transmission and Reception</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Po-Kai Huang</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Intel Corp</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MAC</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WUR basic operation</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a:solidFill>
                            <a:srgbClr val="000000"/>
                          </a:solidFill>
                          <a:effectLst/>
                          <a:latin typeface="Calibri" panose="020F0502020204030204" pitchFamily="34" charset="0"/>
                        </a:rPr>
                        <a:t>18/0176r0</a:t>
                      </a:r>
                    </a:p>
                  </a:txBody>
                  <a:tcPr marL="4976" marR="4976" marT="4976"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a:solidFill>
                            <a:srgbClr val="000000"/>
                          </a:solidFill>
                          <a:effectLst/>
                          <a:latin typeface="Calibri" panose="020F0502020204030204" pitchFamily="34" charset="0"/>
                        </a:rPr>
                        <a:t>AP operation regarding PCR schedule</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Woojin Ahn</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a:solidFill>
                            <a:srgbClr val="000000"/>
                          </a:solidFill>
                          <a:effectLst/>
                          <a:latin typeface="Calibri" panose="020F0502020204030204" pitchFamily="34" charset="0"/>
                        </a:rPr>
                        <a:t>WILUS</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MAC</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a:solidFill>
                            <a:srgbClr val="000000"/>
                          </a:solidFill>
                          <a:effectLst/>
                          <a:latin typeface="Calibri" panose="020F0502020204030204" pitchFamily="34" charset="0"/>
                        </a:rPr>
                        <a:t>WUR basic operation</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r>
            </a:tbl>
          </a:graphicData>
        </a:graphic>
      </p:graphicFrame>
    </p:spTree>
    <p:extLst>
      <p:ext uri="{BB962C8B-B14F-4D97-AF65-F5344CB8AC3E}">
        <p14:creationId xmlns:p14="http://schemas.microsoft.com/office/powerpoint/2010/main" val="4863648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719138" y="1068388"/>
            <a:ext cx="7772400" cy="1066800"/>
          </a:xfrm>
        </p:spPr>
        <p:txBody>
          <a:bodyPr/>
          <a:lstStyle/>
          <a:p>
            <a:r>
              <a:rPr lang="en-US" altLang="en-US" sz="3600" smtClean="0">
                <a:solidFill>
                  <a:srgbClr val="0000FF"/>
                </a:solidFill>
                <a:cs typeface="Times New Roman" panose="02020603050405020304" pitchFamily="18" charset="0"/>
              </a:rPr>
              <a:t>IEEE 802.11 TGba:</a:t>
            </a:r>
            <a:br>
              <a:rPr lang="en-US" altLang="en-US" sz="3600" smtClean="0">
                <a:solidFill>
                  <a:srgbClr val="0000FF"/>
                </a:solidFill>
                <a:cs typeface="Times New Roman" panose="02020603050405020304" pitchFamily="18" charset="0"/>
              </a:rPr>
            </a:br>
            <a:r>
              <a:rPr lang="en-US" altLang="en-US" sz="3600" smtClean="0">
                <a:solidFill>
                  <a:srgbClr val="0000FF"/>
                </a:solidFill>
                <a:cs typeface="Times New Roman" panose="02020603050405020304" pitchFamily="18" charset="0"/>
              </a:rPr>
              <a:t>Wake-up Radio Operation</a:t>
            </a:r>
            <a:endParaRPr lang="en-US" altLang="en-US" sz="3600" smtClean="0"/>
          </a:p>
        </p:txBody>
      </p:sp>
      <p:sp>
        <p:nvSpPr>
          <p:cNvPr id="6147" name="Content Placeholder 2"/>
          <p:cNvSpPr>
            <a:spLocks noGrp="1"/>
          </p:cNvSpPr>
          <p:nvPr>
            <p:ph idx="1"/>
          </p:nvPr>
        </p:nvSpPr>
        <p:spPr/>
        <p:txBody>
          <a:bodyPr/>
          <a:lstStyle/>
          <a:p>
            <a:pPr algn="ctr">
              <a:lnSpc>
                <a:spcPct val="90000"/>
              </a:lnSpc>
              <a:buFontTx/>
              <a:buNone/>
            </a:pPr>
            <a:endParaRPr lang="en-US" altLang="en-US" sz="3200" dirty="0" smtClean="0">
              <a:cs typeface="Times New Roman" panose="02020603050405020304" pitchFamily="18" charset="0"/>
            </a:endParaRPr>
          </a:p>
          <a:p>
            <a:pPr algn="ctr">
              <a:lnSpc>
                <a:spcPct val="90000"/>
              </a:lnSpc>
              <a:buFontTx/>
              <a:buNone/>
            </a:pPr>
            <a:endParaRPr lang="en-US" altLang="en-US" sz="3200" dirty="0" smtClean="0">
              <a:cs typeface="Times New Roman" panose="02020603050405020304" pitchFamily="18" charset="0"/>
            </a:endParaRPr>
          </a:p>
          <a:p>
            <a:pPr algn="ctr">
              <a:lnSpc>
                <a:spcPct val="90000"/>
              </a:lnSpc>
              <a:buFontTx/>
              <a:buNone/>
            </a:pPr>
            <a:r>
              <a:rPr lang="en-US" altLang="en-US" sz="3200" dirty="0" smtClean="0">
                <a:cs typeface="Times New Roman" panose="02020603050405020304" pitchFamily="18" charset="0"/>
              </a:rPr>
              <a:t> Rosemont</a:t>
            </a:r>
            <a:r>
              <a:rPr lang="en-US" altLang="en-US" sz="3200" dirty="0">
                <a:cs typeface="Times New Roman" panose="02020603050405020304" pitchFamily="18" charset="0"/>
              </a:rPr>
              <a:t>, Illinois, USA</a:t>
            </a:r>
            <a:endParaRPr lang="en-US" altLang="en-US" sz="3200" dirty="0" smtClean="0">
              <a:cs typeface="Times New Roman" panose="02020603050405020304" pitchFamily="18" charset="0"/>
            </a:endParaRPr>
          </a:p>
          <a:p>
            <a:pPr algn="ctr">
              <a:lnSpc>
                <a:spcPct val="90000"/>
              </a:lnSpc>
              <a:buFontTx/>
              <a:buNone/>
            </a:pPr>
            <a:r>
              <a:rPr lang="en-US" altLang="en-US" sz="3200" dirty="0" smtClean="0">
                <a:cs typeface="Times New Roman" panose="02020603050405020304" pitchFamily="18" charset="0"/>
              </a:rPr>
              <a:t>March 4-9, 2018</a:t>
            </a:r>
          </a:p>
          <a:p>
            <a:pPr algn="ctr">
              <a:lnSpc>
                <a:spcPct val="90000"/>
              </a:lnSpc>
              <a:buFontTx/>
              <a:buNone/>
            </a:pPr>
            <a:endParaRPr lang="en-US" altLang="en-US" sz="2000" dirty="0" smtClean="0">
              <a:cs typeface="Times New Roman" panose="02020603050405020304" pitchFamily="18" charset="0"/>
            </a:endParaRPr>
          </a:p>
          <a:p>
            <a:pPr algn="ctr">
              <a:lnSpc>
                <a:spcPct val="90000"/>
              </a:lnSpc>
              <a:buFontTx/>
              <a:buNone/>
            </a:pPr>
            <a:r>
              <a:rPr lang="en-US" altLang="en-US" sz="2000" dirty="0" smtClean="0">
                <a:cs typeface="Times New Roman" panose="02020603050405020304" pitchFamily="18" charset="0"/>
              </a:rPr>
              <a:t>Chair:  Minyoung Park (Samsung)</a:t>
            </a:r>
          </a:p>
          <a:p>
            <a:pPr algn="ctr">
              <a:lnSpc>
                <a:spcPct val="90000"/>
              </a:lnSpc>
              <a:buFontTx/>
              <a:buNone/>
            </a:pPr>
            <a:r>
              <a:rPr lang="en-US" altLang="en-US" sz="2000" dirty="0" smtClean="0">
                <a:cs typeface="Times New Roman" panose="02020603050405020304" pitchFamily="18" charset="0"/>
              </a:rPr>
              <a:t>Vice Chairs:  Yunsong Yang (Huawei), Eunsung Park (LGE)</a:t>
            </a:r>
          </a:p>
          <a:p>
            <a:pPr algn="ctr">
              <a:lnSpc>
                <a:spcPct val="90000"/>
              </a:lnSpc>
              <a:buFontTx/>
              <a:buNone/>
            </a:pPr>
            <a:r>
              <a:rPr lang="en-US" altLang="en-US" sz="2000" dirty="0" smtClean="0"/>
              <a:t>Secretary: Leif Wilhelmsson (Ericsson)</a:t>
            </a:r>
          </a:p>
          <a:p>
            <a:pPr algn="ctr">
              <a:lnSpc>
                <a:spcPct val="90000"/>
              </a:lnSpc>
              <a:buFontTx/>
              <a:buNone/>
            </a:pPr>
            <a:r>
              <a:rPr lang="en-US" altLang="en-US" sz="2000" dirty="0" smtClean="0"/>
              <a:t>Technical Editor: Po-Kai Huang (Intel)</a:t>
            </a:r>
          </a:p>
        </p:txBody>
      </p:sp>
      <p:sp>
        <p:nvSpPr>
          <p:cNvPr id="4" name="Date Placeholder 3"/>
          <p:cNvSpPr>
            <a:spLocks noGrp="1"/>
          </p:cNvSpPr>
          <p:nvPr>
            <p:ph type="dt" sz="quarter" idx="10"/>
          </p:nvPr>
        </p:nvSpPr>
        <p:spPr/>
        <p:txBody>
          <a:bodyPr/>
          <a:lstStyle/>
          <a:p>
            <a:pPr>
              <a:defRPr/>
            </a:pPr>
            <a:r>
              <a:rPr lang="en-US" smtClean="0"/>
              <a:t>March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61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33C9D1D7-C3F4-4CEF-8AC8-35E757F249F7}" type="slidenum">
              <a:rPr lang="en-US" altLang="en-US" sz="1200" b="0" smtClean="0"/>
              <a:pPr>
                <a:spcBef>
                  <a:spcPct val="0"/>
                </a:spcBef>
                <a:buFontTx/>
                <a:buNone/>
              </a:pPr>
              <a:t>2</a:t>
            </a:fld>
            <a:endParaRPr lang="en-US" altLang="en-US" sz="1200" b="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dirty="0" smtClean="0"/>
              <a:t>MAC –Other Wake-up Packet Frame Format Related Presentations</a:t>
            </a:r>
            <a:endParaRPr lang="en-US" altLang="en-US" dirty="0" smtClean="0"/>
          </a:p>
        </p:txBody>
      </p:sp>
      <p:sp>
        <p:nvSpPr>
          <p:cNvPr id="4" name="Date Placeholder 3"/>
          <p:cNvSpPr>
            <a:spLocks noGrp="1"/>
          </p:cNvSpPr>
          <p:nvPr>
            <p:ph type="dt" sz="quarter" idx="10"/>
          </p:nvPr>
        </p:nvSpPr>
        <p:spPr/>
        <p:txBody>
          <a:bodyPr/>
          <a:lstStyle/>
          <a:p>
            <a:pPr>
              <a:defRPr/>
            </a:pPr>
            <a:r>
              <a:rPr lang="en-US" smtClean="0"/>
              <a:t>March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638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D295712-F922-4F91-948C-57F5A89BF58F}" type="slidenum">
              <a:rPr lang="en-US" altLang="en-US" sz="1200" b="0" smtClean="0"/>
              <a:pPr>
                <a:spcBef>
                  <a:spcPct val="0"/>
                </a:spcBef>
                <a:buFontTx/>
                <a:buNone/>
              </a:pPr>
              <a:t>20</a:t>
            </a:fld>
            <a:endParaRPr lang="en-US" altLang="en-US" sz="1200" b="0" smtClean="0"/>
          </a:p>
        </p:txBody>
      </p:sp>
      <p:sp>
        <p:nvSpPr>
          <p:cNvPr id="7" name="TextBox 6"/>
          <p:cNvSpPr txBox="1"/>
          <p:nvPr/>
        </p:nvSpPr>
        <p:spPr>
          <a:xfrm>
            <a:off x="7391400" y="1566984"/>
            <a:ext cx="1503363" cy="1016000"/>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p:txBody>
      </p:sp>
      <p:graphicFrame>
        <p:nvGraphicFramePr>
          <p:cNvPr id="3" name="Table 2"/>
          <p:cNvGraphicFramePr>
            <a:graphicFrameLocks noGrp="1"/>
          </p:cNvGraphicFramePr>
          <p:nvPr/>
        </p:nvGraphicFramePr>
        <p:xfrm>
          <a:off x="837756" y="3048000"/>
          <a:ext cx="8013711" cy="2376816"/>
        </p:xfrm>
        <a:graphic>
          <a:graphicData uri="http://schemas.openxmlformats.org/drawingml/2006/table">
            <a:tbl>
              <a:tblPr/>
              <a:tblGrid>
                <a:gridCol w="646540"/>
                <a:gridCol w="2856183"/>
                <a:gridCol w="1015089"/>
                <a:gridCol w="838754"/>
                <a:gridCol w="736437"/>
                <a:gridCol w="1920708"/>
              </a:tblGrid>
              <a:tr h="144302">
                <a:tc>
                  <a:txBody>
                    <a:bodyPr/>
                    <a:lstStyle/>
                    <a:p>
                      <a:pPr algn="l" fontAlgn="ctr"/>
                      <a:r>
                        <a:rPr lang="en-US" sz="1400" b="0" i="0" u="none" strike="noStrike">
                          <a:solidFill>
                            <a:srgbClr val="FFFFFF"/>
                          </a:solidFill>
                          <a:effectLst/>
                          <a:latin typeface="Calibri" panose="020F0502020204030204" pitchFamily="34" charset="0"/>
                        </a:rPr>
                        <a:t>DCN</a:t>
                      </a:r>
                    </a:p>
                  </a:txBody>
                  <a:tcPr marL="4976" marR="4976" marT="4976"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Title</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Presenter</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Affiliation</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PHY/MAC</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Sub category</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r>
              <a:tr h="144302">
                <a:tc>
                  <a:txBody>
                    <a:bodyPr/>
                    <a:lstStyle/>
                    <a:p>
                      <a:pPr algn="l" fontAlgn="ctr"/>
                      <a:r>
                        <a:rPr lang="en-US" sz="1400" b="0" i="0" u="none" strike="noStrike">
                          <a:solidFill>
                            <a:srgbClr val="000000"/>
                          </a:solidFill>
                          <a:effectLst/>
                          <a:latin typeface="Calibri" panose="020F0502020204030204" pitchFamily="34" charset="0"/>
                        </a:rPr>
                        <a:t>18-419</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Classification-of-WUR-frames</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Alfred Asterjadhi</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Qualcomm</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MAC</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Frame format</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a:solidFill>
                            <a:srgbClr val="000000"/>
                          </a:solidFill>
                          <a:effectLst/>
                          <a:latin typeface="Calibri" panose="020F0502020204030204" pitchFamily="34" charset="0"/>
                        </a:rPr>
                        <a:t>18/420</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Considerations on VL WUR frames</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Alfred Asterjadhi</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Qualcomm</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MAC</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Frame format</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a:solidFill>
                            <a:srgbClr val="000000"/>
                          </a:solidFill>
                          <a:effectLst/>
                          <a:latin typeface="Calibri" panose="020F0502020204030204" pitchFamily="34" charset="0"/>
                        </a:rPr>
                        <a:t>18-0437</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BSS parameters update notification follow up</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Ming Gan</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Huawei</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MAC</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Frame format</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a:solidFill>
                            <a:srgbClr val="000000"/>
                          </a:solidFill>
                          <a:effectLst/>
                          <a:latin typeface="Calibri" panose="020F0502020204030204" pitchFamily="34" charset="0"/>
                        </a:rPr>
                        <a:t>18/471 </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TD Control field with Response Indication in WUR frame</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Kaiying Lv</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ZTE Corp.</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MAC</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Frame format</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a:solidFill>
                            <a:srgbClr val="000000"/>
                          </a:solidFill>
                          <a:effectLst/>
                          <a:latin typeface="Calibri" panose="020F0502020204030204" pitchFamily="34" charset="0"/>
                        </a:rPr>
                        <a:t>18/335</a:t>
                      </a:r>
                    </a:p>
                  </a:txBody>
                  <a:tcPr marL="4976" marR="4976" marT="4976"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fr-FR" sz="1400" b="0" i="0" u="none" strike="noStrike">
                          <a:solidFill>
                            <a:srgbClr val="000000"/>
                          </a:solidFill>
                          <a:effectLst/>
                          <a:latin typeface="Calibri" panose="020F0502020204030204" pitchFamily="34" charset="0"/>
                        </a:rPr>
                        <a:t>discussion on maximum WUR PPDU duration</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Lei Huang</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Panasonic</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MAC</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a:solidFill>
                            <a:srgbClr val="000000"/>
                          </a:solidFill>
                          <a:effectLst/>
                          <a:latin typeface="Calibri" panose="020F0502020204030204" pitchFamily="34" charset="0"/>
                        </a:rPr>
                        <a:t>Frame format</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r>
            </a:tbl>
          </a:graphicData>
        </a:graphic>
      </p:graphicFrame>
      <p:graphicFrame>
        <p:nvGraphicFramePr>
          <p:cNvPr id="2" name="Table 1"/>
          <p:cNvGraphicFramePr>
            <a:graphicFrameLocks noGrp="1"/>
          </p:cNvGraphicFramePr>
          <p:nvPr>
            <p:extLst>
              <p:ext uri="{D42A27DB-BD31-4B8C-83A1-F6EECF244321}">
                <p14:modId xmlns:p14="http://schemas.microsoft.com/office/powerpoint/2010/main" val="3053953675"/>
              </p:ext>
            </p:extLst>
          </p:nvPr>
        </p:nvGraphicFramePr>
        <p:xfrm>
          <a:off x="701726" y="5639536"/>
          <a:ext cx="8013711" cy="650032"/>
        </p:xfrm>
        <a:graphic>
          <a:graphicData uri="http://schemas.openxmlformats.org/drawingml/2006/table">
            <a:tbl>
              <a:tblPr/>
              <a:tblGrid>
                <a:gridCol w="646540"/>
                <a:gridCol w="2856183"/>
                <a:gridCol w="1015089"/>
                <a:gridCol w="838754"/>
                <a:gridCol w="736437"/>
                <a:gridCol w="1920708"/>
              </a:tblGrid>
              <a:tr h="0">
                <a:tc>
                  <a:txBody>
                    <a:bodyPr/>
                    <a:lstStyle/>
                    <a:p>
                      <a:pPr algn="l" fontAlgn="ctr"/>
                      <a:r>
                        <a:rPr lang="en-US" sz="1400" b="0" i="0" u="none" strike="noStrike">
                          <a:solidFill>
                            <a:srgbClr val="FFFFFF"/>
                          </a:solidFill>
                          <a:effectLst/>
                          <a:latin typeface="Calibri" panose="020F0502020204030204" pitchFamily="34" charset="0"/>
                        </a:rPr>
                        <a:t>DCN</a:t>
                      </a:r>
                    </a:p>
                  </a:txBody>
                  <a:tcPr marL="4976" marR="4976" marT="4976" marB="0" anchor="ctr">
                    <a:lnL>
                      <a:noFill/>
                    </a:lnL>
                    <a:lnR>
                      <a:noFill/>
                    </a:lnR>
                    <a:lnT>
                      <a:noFill/>
                    </a:lnT>
                    <a:lnB>
                      <a:noFill/>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Title</a:t>
                      </a:r>
                    </a:p>
                  </a:txBody>
                  <a:tcPr marL="4976" marR="4976" marT="4976" marB="0">
                    <a:lnL>
                      <a:noFill/>
                    </a:lnL>
                    <a:lnR>
                      <a:noFill/>
                    </a:lnR>
                    <a:lnT>
                      <a:noFill/>
                    </a:lnT>
                    <a:lnB>
                      <a:noFill/>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Presenter</a:t>
                      </a:r>
                    </a:p>
                  </a:txBody>
                  <a:tcPr marL="4976" marR="4976" marT="4976" marB="0">
                    <a:lnL>
                      <a:noFill/>
                    </a:lnL>
                    <a:lnR>
                      <a:noFill/>
                    </a:lnR>
                    <a:lnT>
                      <a:noFill/>
                    </a:lnT>
                    <a:lnB>
                      <a:noFill/>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Affiliation</a:t>
                      </a:r>
                    </a:p>
                  </a:txBody>
                  <a:tcPr marL="4976" marR="4976" marT="4976" marB="0">
                    <a:lnL>
                      <a:noFill/>
                    </a:lnL>
                    <a:lnR>
                      <a:noFill/>
                    </a:lnR>
                    <a:lnT>
                      <a:noFill/>
                    </a:lnT>
                    <a:lnB>
                      <a:noFill/>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PHY/MAC</a:t>
                      </a:r>
                    </a:p>
                  </a:txBody>
                  <a:tcPr marL="4976" marR="4976" marT="4976" marB="0">
                    <a:lnL>
                      <a:noFill/>
                    </a:lnL>
                    <a:lnR>
                      <a:noFill/>
                    </a:lnR>
                    <a:lnT>
                      <a:noFill/>
                    </a:lnT>
                    <a:lnB>
                      <a:noFill/>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Sub category</a:t>
                      </a:r>
                    </a:p>
                  </a:txBody>
                  <a:tcPr marL="4976" marR="4976" marT="4976" marB="0">
                    <a:lnL>
                      <a:noFill/>
                    </a:lnL>
                    <a:lnR>
                      <a:noFill/>
                    </a:lnR>
                    <a:lnT>
                      <a:noFill/>
                    </a:lnT>
                    <a:lnB>
                      <a:noFill/>
                    </a:lnB>
                    <a:solidFill>
                      <a:srgbClr val="595959"/>
                    </a:solidFill>
                  </a:tcPr>
                </a:tc>
              </a:tr>
              <a:tr h="144302">
                <a:tc>
                  <a:txBody>
                    <a:bodyPr/>
                    <a:lstStyle/>
                    <a:p>
                      <a:pPr algn="l" fontAlgn="ctr"/>
                      <a:r>
                        <a:rPr lang="en-US" sz="1400" b="0" i="0" u="none" strike="noStrike">
                          <a:solidFill>
                            <a:srgbClr val="000000"/>
                          </a:solidFill>
                          <a:effectLst/>
                          <a:latin typeface="Calibri" panose="020F0502020204030204" pitchFamily="34" charset="0"/>
                        </a:rPr>
                        <a:t>18-0064</a:t>
                      </a:r>
                    </a:p>
                  </a:txBody>
                  <a:tcPr marL="4976" marR="4976" marT="4976" marB="0" anchor="ctr">
                    <a:lnL>
                      <a:noFill/>
                    </a:lnL>
                    <a:lnR>
                      <a:noFill/>
                    </a:lnR>
                    <a:lnT>
                      <a:noFill/>
                    </a:lnT>
                    <a:lnB>
                      <a:noFill/>
                    </a:lnB>
                  </a:tcPr>
                </a:tc>
                <a:tc>
                  <a:txBody>
                    <a:bodyPr/>
                    <a:lstStyle/>
                    <a:p>
                      <a:pPr algn="l" fontAlgn="t"/>
                      <a:r>
                        <a:rPr lang="en-US" sz="1400" b="0" i="0" u="none" strike="noStrike">
                          <a:solidFill>
                            <a:srgbClr val="000000"/>
                          </a:solidFill>
                          <a:effectLst/>
                          <a:latin typeface="Calibri" panose="020F0502020204030204" pitchFamily="34" charset="0"/>
                        </a:rPr>
                        <a:t>Secure-WUR-frames</a:t>
                      </a:r>
                    </a:p>
                  </a:txBody>
                  <a:tcPr marL="4976" marR="4976" marT="4976" marB="0">
                    <a:lnL>
                      <a:noFill/>
                    </a:lnL>
                    <a:lnR>
                      <a:noFill/>
                    </a:lnR>
                    <a:lnT>
                      <a:noFill/>
                    </a:lnT>
                    <a:lnB>
                      <a:noFill/>
                    </a:lnB>
                  </a:tcPr>
                </a:tc>
                <a:tc>
                  <a:txBody>
                    <a:bodyPr/>
                    <a:lstStyle/>
                    <a:p>
                      <a:pPr algn="l" fontAlgn="t"/>
                      <a:r>
                        <a:rPr lang="en-US" sz="1400" b="0" i="0" u="none" strike="noStrike">
                          <a:solidFill>
                            <a:srgbClr val="000000"/>
                          </a:solidFill>
                          <a:effectLst/>
                          <a:latin typeface="Calibri" panose="020F0502020204030204" pitchFamily="34" charset="0"/>
                        </a:rPr>
                        <a:t>Alfred Asterjadhi</a:t>
                      </a:r>
                    </a:p>
                  </a:txBody>
                  <a:tcPr marL="4976" marR="4976" marT="4976" marB="0">
                    <a:lnL>
                      <a:noFill/>
                    </a:lnL>
                    <a:lnR>
                      <a:noFill/>
                    </a:lnR>
                    <a:lnT>
                      <a:noFill/>
                    </a:lnT>
                    <a:lnB>
                      <a:noFill/>
                    </a:lnB>
                  </a:tcPr>
                </a:tc>
                <a:tc>
                  <a:txBody>
                    <a:bodyPr/>
                    <a:lstStyle/>
                    <a:p>
                      <a:pPr algn="l" fontAlgn="t"/>
                      <a:r>
                        <a:rPr lang="en-US" sz="1400" b="0" i="0" u="none" strike="noStrike">
                          <a:solidFill>
                            <a:srgbClr val="000000"/>
                          </a:solidFill>
                          <a:effectLst/>
                          <a:latin typeface="Calibri" panose="020F0502020204030204" pitchFamily="34" charset="0"/>
                        </a:rPr>
                        <a:t>Qualcomm</a:t>
                      </a:r>
                    </a:p>
                  </a:txBody>
                  <a:tcPr marL="4976" marR="4976" marT="4976" marB="0">
                    <a:lnL>
                      <a:noFill/>
                    </a:lnL>
                    <a:lnR>
                      <a:noFill/>
                    </a:lnR>
                    <a:lnT>
                      <a:noFill/>
                    </a:lnT>
                    <a:lnB>
                      <a:noFill/>
                    </a:lnB>
                  </a:tcPr>
                </a:tc>
                <a:tc>
                  <a:txBody>
                    <a:bodyPr/>
                    <a:lstStyle/>
                    <a:p>
                      <a:pPr algn="l" fontAlgn="t"/>
                      <a:r>
                        <a:rPr lang="en-US" sz="1400" b="0" i="0" u="none" strike="noStrike">
                          <a:solidFill>
                            <a:srgbClr val="000000"/>
                          </a:solidFill>
                          <a:effectLst/>
                          <a:latin typeface="Calibri" panose="020F0502020204030204" pitchFamily="34" charset="0"/>
                        </a:rPr>
                        <a:t>MAC</a:t>
                      </a:r>
                    </a:p>
                  </a:txBody>
                  <a:tcPr marL="4976" marR="4976" marT="4976" marB="0">
                    <a:lnL>
                      <a:noFill/>
                    </a:lnL>
                    <a:lnR>
                      <a:noFill/>
                    </a:lnR>
                    <a:lnT>
                      <a:noFill/>
                    </a:lnT>
                    <a:lnB>
                      <a:noFill/>
                    </a:lnB>
                  </a:tcPr>
                </a:tc>
                <a:tc>
                  <a:txBody>
                    <a:bodyPr/>
                    <a:lstStyle/>
                    <a:p>
                      <a:pPr algn="l" fontAlgn="t"/>
                      <a:r>
                        <a:rPr lang="en-US" sz="1400" b="0" i="0" u="none" strike="noStrike" dirty="0">
                          <a:solidFill>
                            <a:srgbClr val="000000"/>
                          </a:solidFill>
                          <a:effectLst/>
                          <a:latin typeface="Calibri" panose="020F0502020204030204" pitchFamily="34" charset="0"/>
                        </a:rPr>
                        <a:t>Secure WUR frame</a:t>
                      </a:r>
                    </a:p>
                  </a:txBody>
                  <a:tcPr marL="4976" marR="4976" marT="4976" marB="0">
                    <a:lnL>
                      <a:noFill/>
                    </a:lnL>
                    <a:lnR>
                      <a:noFill/>
                    </a:lnR>
                    <a:lnT>
                      <a:noFill/>
                    </a:lnT>
                    <a:lnB>
                      <a:noFill/>
                    </a:lnB>
                  </a:tcPr>
                </a:tc>
              </a:tr>
            </a:tbl>
          </a:graphicData>
        </a:graphic>
      </p:graphicFrame>
    </p:spTree>
    <p:extLst>
      <p:ext uri="{BB962C8B-B14F-4D97-AF65-F5344CB8AC3E}">
        <p14:creationId xmlns:p14="http://schemas.microsoft.com/office/powerpoint/2010/main" val="308718423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MAC-Discovery Frame Format</a:t>
            </a:r>
            <a:endParaRPr lang="en-US" dirty="0"/>
          </a:p>
        </p:txBody>
      </p:sp>
      <p:sp>
        <p:nvSpPr>
          <p:cNvPr id="3" name="Date Placeholder 2"/>
          <p:cNvSpPr>
            <a:spLocks noGrp="1"/>
          </p:cNvSpPr>
          <p:nvPr>
            <p:ph type="dt" sz="half" idx="10"/>
          </p:nvPr>
        </p:nvSpPr>
        <p:spPr/>
        <p:txBody>
          <a:bodyPr/>
          <a:lstStyle/>
          <a:p>
            <a:pPr>
              <a:defRPr/>
            </a:pPr>
            <a:r>
              <a:rPr lang="en-US" smtClean="0"/>
              <a:t>March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A2D159C0-1697-4662-BECF-0324D4AA669F}" type="slidenum">
              <a:rPr lang="en-US" altLang="en-US" smtClean="0"/>
              <a:pPr>
                <a:defRPr/>
              </a:pPr>
              <a:t>21</a:t>
            </a:fld>
            <a:endParaRPr lang="en-US" altLang="en-US"/>
          </a:p>
        </p:txBody>
      </p:sp>
      <p:graphicFrame>
        <p:nvGraphicFramePr>
          <p:cNvPr id="6" name="Table 5"/>
          <p:cNvGraphicFramePr>
            <a:graphicFrameLocks noGrp="1"/>
          </p:cNvGraphicFramePr>
          <p:nvPr>
            <p:extLst>
              <p:ext uri="{D42A27DB-BD31-4B8C-83A1-F6EECF244321}">
                <p14:modId xmlns:p14="http://schemas.microsoft.com/office/powerpoint/2010/main" val="831324423"/>
              </p:ext>
            </p:extLst>
          </p:nvPr>
        </p:nvGraphicFramePr>
        <p:xfrm>
          <a:off x="533400" y="2600582"/>
          <a:ext cx="8232088" cy="1513424"/>
        </p:xfrm>
        <a:graphic>
          <a:graphicData uri="http://schemas.openxmlformats.org/drawingml/2006/table">
            <a:tbl>
              <a:tblPr/>
              <a:tblGrid>
                <a:gridCol w="646540"/>
                <a:gridCol w="2856183"/>
                <a:gridCol w="1015089"/>
                <a:gridCol w="1057131"/>
                <a:gridCol w="736437"/>
                <a:gridCol w="1920708"/>
              </a:tblGrid>
              <a:tr h="144302">
                <a:tc>
                  <a:txBody>
                    <a:bodyPr/>
                    <a:lstStyle/>
                    <a:p>
                      <a:pPr algn="l" fontAlgn="ctr"/>
                      <a:r>
                        <a:rPr lang="en-US" sz="1400" b="0" i="0" u="none" strike="noStrike" dirty="0">
                          <a:solidFill>
                            <a:srgbClr val="FFFFFF"/>
                          </a:solidFill>
                          <a:effectLst/>
                          <a:latin typeface="Calibri" panose="020F0502020204030204" pitchFamily="34" charset="0"/>
                        </a:rPr>
                        <a:t>DCN</a:t>
                      </a:r>
                    </a:p>
                  </a:txBody>
                  <a:tcPr marL="4976" marR="4976" marT="4976"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Title</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dirty="0">
                          <a:solidFill>
                            <a:srgbClr val="FFFFFF"/>
                          </a:solidFill>
                          <a:effectLst/>
                          <a:latin typeface="Calibri" panose="020F0502020204030204" pitchFamily="34" charset="0"/>
                        </a:rPr>
                        <a:t>Presenter</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Affiliation</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PHY/MAC</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Sub category</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r>
              <a:tr h="144302">
                <a:tc>
                  <a:txBody>
                    <a:bodyPr/>
                    <a:lstStyle/>
                    <a:p>
                      <a:pPr algn="l" fontAlgn="ctr"/>
                      <a:r>
                        <a:rPr lang="en-US" sz="1400" b="0" i="0" u="none" strike="noStrike">
                          <a:solidFill>
                            <a:srgbClr val="000000"/>
                          </a:solidFill>
                          <a:effectLst/>
                          <a:latin typeface="Calibri" panose="020F0502020204030204" pitchFamily="34" charset="0"/>
                        </a:rPr>
                        <a:t>18/473</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WUR Discovery Frame Format</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Guoqing Li</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Apple</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MAC</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WUR discovery frame format</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a:solidFill>
                            <a:srgbClr val="000000"/>
                          </a:solidFill>
                          <a:effectLst/>
                          <a:latin typeface="Calibri" panose="020F0502020204030204" pitchFamily="34" charset="0"/>
                        </a:rPr>
                        <a:t>18-0356</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compressed-ssid-for-wur-discovery-frame (SP only)</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Taewon Song</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LG Electronics</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MAC</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WUR discovery frame format</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a:solidFill>
                            <a:srgbClr val="000000"/>
                          </a:solidFill>
                          <a:effectLst/>
                          <a:latin typeface="Calibri" panose="020F0502020204030204" pitchFamily="34" charset="0"/>
                        </a:rPr>
                        <a:t>18-0487</a:t>
                      </a:r>
                    </a:p>
                  </a:txBody>
                  <a:tcPr marL="4976" marR="4976" marT="4976"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wur-discovery-frame-format</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Taewon Song</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LG Electronics</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MAC</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a:solidFill>
                            <a:srgbClr val="000000"/>
                          </a:solidFill>
                          <a:effectLst/>
                          <a:latin typeface="Calibri" panose="020F0502020204030204" pitchFamily="34" charset="0"/>
                        </a:rPr>
                        <a:t>WUR discovery frame format</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r>
            </a:tbl>
          </a:graphicData>
        </a:graphic>
      </p:graphicFrame>
    </p:spTree>
    <p:extLst>
      <p:ext uri="{BB962C8B-B14F-4D97-AF65-F5344CB8AC3E}">
        <p14:creationId xmlns:p14="http://schemas.microsoft.com/office/powerpoint/2010/main" val="410936445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dirty="0" smtClean="0"/>
              <a:t>MAC-Further Optimization</a:t>
            </a:r>
            <a:endParaRPr lang="en-US" altLang="en-US" dirty="0" smtClean="0"/>
          </a:p>
        </p:txBody>
      </p:sp>
      <p:sp>
        <p:nvSpPr>
          <p:cNvPr id="4" name="Date Placeholder 3"/>
          <p:cNvSpPr>
            <a:spLocks noGrp="1"/>
          </p:cNvSpPr>
          <p:nvPr>
            <p:ph type="dt" sz="quarter" idx="10"/>
          </p:nvPr>
        </p:nvSpPr>
        <p:spPr/>
        <p:txBody>
          <a:bodyPr/>
          <a:lstStyle/>
          <a:p>
            <a:pPr>
              <a:defRPr/>
            </a:pPr>
            <a:r>
              <a:rPr lang="en-US" smtClean="0"/>
              <a:t>March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638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D295712-F922-4F91-948C-57F5A89BF58F}" type="slidenum">
              <a:rPr lang="en-US" altLang="en-US" sz="1200" b="0" smtClean="0"/>
              <a:pPr>
                <a:spcBef>
                  <a:spcPct val="0"/>
                </a:spcBef>
                <a:buFontTx/>
                <a:buNone/>
              </a:pPr>
              <a:t>22</a:t>
            </a:fld>
            <a:endParaRPr lang="en-US" altLang="en-US" sz="1200" b="0" smtClean="0"/>
          </a:p>
        </p:txBody>
      </p:sp>
      <p:sp>
        <p:nvSpPr>
          <p:cNvPr id="7" name="TextBox 6"/>
          <p:cNvSpPr txBox="1"/>
          <p:nvPr/>
        </p:nvSpPr>
        <p:spPr>
          <a:xfrm>
            <a:off x="7391400" y="1566984"/>
            <a:ext cx="1503363" cy="1016000"/>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p:txBody>
      </p:sp>
      <p:graphicFrame>
        <p:nvGraphicFramePr>
          <p:cNvPr id="6" name="Table 5"/>
          <p:cNvGraphicFramePr>
            <a:graphicFrameLocks noGrp="1"/>
          </p:cNvGraphicFramePr>
          <p:nvPr>
            <p:extLst>
              <p:ext uri="{D42A27DB-BD31-4B8C-83A1-F6EECF244321}">
                <p14:modId xmlns:p14="http://schemas.microsoft.com/office/powerpoint/2010/main" val="3028750970"/>
              </p:ext>
            </p:extLst>
          </p:nvPr>
        </p:nvGraphicFramePr>
        <p:xfrm>
          <a:off x="838200" y="3048000"/>
          <a:ext cx="7925681" cy="1945120"/>
        </p:xfrm>
        <a:graphic>
          <a:graphicData uri="http://schemas.openxmlformats.org/drawingml/2006/table">
            <a:tbl>
              <a:tblPr/>
              <a:tblGrid>
                <a:gridCol w="660827"/>
                <a:gridCol w="2856183"/>
                <a:gridCol w="1015089"/>
                <a:gridCol w="736437"/>
                <a:gridCol w="736437"/>
                <a:gridCol w="1920708"/>
              </a:tblGrid>
              <a:tr h="144302">
                <a:tc>
                  <a:txBody>
                    <a:bodyPr/>
                    <a:lstStyle/>
                    <a:p>
                      <a:pPr algn="l" fontAlgn="ctr"/>
                      <a:r>
                        <a:rPr lang="en-US" sz="1400" b="0" i="0" u="none" strike="noStrike">
                          <a:solidFill>
                            <a:srgbClr val="FFFFFF"/>
                          </a:solidFill>
                          <a:effectLst/>
                          <a:latin typeface="Calibri" panose="020F0502020204030204" pitchFamily="34" charset="0"/>
                        </a:rPr>
                        <a:t>DCN</a:t>
                      </a:r>
                    </a:p>
                  </a:txBody>
                  <a:tcPr marL="4976" marR="4976" marT="4976"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Title</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Presenter</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Affiliation</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PHY/MAC</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Sub category</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r>
              <a:tr h="144302">
                <a:tc>
                  <a:txBody>
                    <a:bodyPr/>
                    <a:lstStyle/>
                    <a:p>
                      <a:pPr algn="l" fontAlgn="ctr"/>
                      <a:r>
                        <a:rPr lang="en-US" sz="1400" b="0" i="0" u="none" strike="noStrike">
                          <a:solidFill>
                            <a:srgbClr val="000000"/>
                          </a:solidFill>
                          <a:effectLst/>
                          <a:latin typeface="Calibri" panose="020F0502020204030204" pitchFamily="34" charset="0"/>
                        </a:rPr>
                        <a:t>18/0411</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Short WUR frame</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Liwen Chu</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Marvell</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MAC</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Short WUR frame (Further Optimization)</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a:solidFill>
                            <a:srgbClr val="000000"/>
                          </a:solidFill>
                          <a:effectLst/>
                          <a:latin typeface="Calibri" panose="020F0502020204030204" pitchFamily="34" charset="0"/>
                        </a:rPr>
                        <a:t>18-169</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Power Efficiency for Individual Frames Reception</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Jarkko Kneckt</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Apple</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MAC</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Power efficiency</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a:solidFill>
                            <a:srgbClr val="000000"/>
                          </a:solidFill>
                          <a:effectLst/>
                          <a:latin typeface="Calibri" panose="020F0502020204030204" pitchFamily="34" charset="0"/>
                        </a:rPr>
                        <a:t>18/482 </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Dynamically Changing WUR ID follow up</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Enrico Rantala</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Nokia</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MAC</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Further optimization</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a:solidFill>
                            <a:srgbClr val="000000"/>
                          </a:solidFill>
                          <a:effectLst/>
                          <a:latin typeface="Calibri" panose="020F0502020204030204" pitchFamily="34" charset="0"/>
                        </a:rPr>
                        <a:t>18/485</a:t>
                      </a:r>
                    </a:p>
                  </a:txBody>
                  <a:tcPr marL="4976" marR="4976" marT="4976"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Distance aware wake-up operation straw poll</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Enrico Rantala</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Nokia</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MAC</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a:solidFill>
                            <a:srgbClr val="000000"/>
                          </a:solidFill>
                          <a:effectLst/>
                          <a:latin typeface="Calibri" panose="020F0502020204030204" pitchFamily="34" charset="0"/>
                        </a:rPr>
                        <a:t>Further optimization</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2161636954"/>
              </p:ext>
            </p:extLst>
          </p:nvPr>
        </p:nvGraphicFramePr>
        <p:xfrm>
          <a:off x="771526" y="5445662"/>
          <a:ext cx="7911394" cy="436672"/>
        </p:xfrm>
        <a:graphic>
          <a:graphicData uri="http://schemas.openxmlformats.org/drawingml/2006/table">
            <a:tbl>
              <a:tblPr/>
              <a:tblGrid>
                <a:gridCol w="646540"/>
                <a:gridCol w="2856183"/>
                <a:gridCol w="1015089"/>
                <a:gridCol w="736437"/>
                <a:gridCol w="736437"/>
                <a:gridCol w="1920708"/>
              </a:tblGrid>
              <a:tr h="144302">
                <a:tc>
                  <a:txBody>
                    <a:bodyPr/>
                    <a:lstStyle/>
                    <a:p>
                      <a:pPr algn="l" fontAlgn="ctr"/>
                      <a:r>
                        <a:rPr lang="en-US" sz="1400" b="0" i="0" u="none" strike="noStrike">
                          <a:solidFill>
                            <a:srgbClr val="FFFFFF"/>
                          </a:solidFill>
                          <a:effectLst/>
                          <a:latin typeface="Calibri" panose="020F0502020204030204" pitchFamily="34" charset="0"/>
                        </a:rPr>
                        <a:t>DCN</a:t>
                      </a:r>
                    </a:p>
                  </a:txBody>
                  <a:tcPr marL="4976" marR="4976" marT="4976" marB="0" anchor="ctr">
                    <a:lnL>
                      <a:noFill/>
                    </a:lnL>
                    <a:lnR>
                      <a:noFill/>
                    </a:lnR>
                    <a:lnT>
                      <a:noFill/>
                    </a:lnT>
                    <a:lnB>
                      <a:noFill/>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Title</a:t>
                      </a:r>
                    </a:p>
                  </a:txBody>
                  <a:tcPr marL="4976" marR="4976" marT="4976" marB="0">
                    <a:lnL>
                      <a:noFill/>
                    </a:lnL>
                    <a:lnR>
                      <a:noFill/>
                    </a:lnR>
                    <a:lnT>
                      <a:noFill/>
                    </a:lnT>
                    <a:lnB>
                      <a:noFill/>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Presenter</a:t>
                      </a:r>
                    </a:p>
                  </a:txBody>
                  <a:tcPr marL="4976" marR="4976" marT="4976" marB="0">
                    <a:lnL>
                      <a:noFill/>
                    </a:lnL>
                    <a:lnR>
                      <a:noFill/>
                    </a:lnR>
                    <a:lnT>
                      <a:noFill/>
                    </a:lnT>
                    <a:lnB>
                      <a:noFill/>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Affiliation</a:t>
                      </a:r>
                    </a:p>
                  </a:txBody>
                  <a:tcPr marL="4976" marR="4976" marT="4976" marB="0">
                    <a:lnL>
                      <a:noFill/>
                    </a:lnL>
                    <a:lnR>
                      <a:noFill/>
                    </a:lnR>
                    <a:lnT>
                      <a:noFill/>
                    </a:lnT>
                    <a:lnB>
                      <a:noFill/>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PHY/MAC</a:t>
                      </a:r>
                    </a:p>
                  </a:txBody>
                  <a:tcPr marL="4976" marR="4976" marT="4976" marB="0">
                    <a:lnL>
                      <a:noFill/>
                    </a:lnL>
                    <a:lnR>
                      <a:noFill/>
                    </a:lnR>
                    <a:lnT>
                      <a:noFill/>
                    </a:lnT>
                    <a:lnB>
                      <a:noFill/>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Sub category</a:t>
                      </a:r>
                    </a:p>
                  </a:txBody>
                  <a:tcPr marL="4976" marR="4976" marT="4976" marB="0">
                    <a:lnL>
                      <a:noFill/>
                    </a:lnL>
                    <a:lnR>
                      <a:noFill/>
                    </a:lnR>
                    <a:lnT>
                      <a:noFill/>
                    </a:lnT>
                    <a:lnB>
                      <a:noFill/>
                    </a:lnB>
                    <a:solidFill>
                      <a:srgbClr val="595959"/>
                    </a:solidFill>
                  </a:tcPr>
                </a:tc>
              </a:tr>
              <a:tr h="144302">
                <a:tc>
                  <a:txBody>
                    <a:bodyPr/>
                    <a:lstStyle/>
                    <a:p>
                      <a:pPr algn="l" fontAlgn="ctr"/>
                      <a:r>
                        <a:rPr lang="en-US" sz="1400" b="0" i="0" u="none" strike="noStrike">
                          <a:solidFill>
                            <a:srgbClr val="000000"/>
                          </a:solidFill>
                          <a:effectLst/>
                          <a:latin typeface="Calibri" panose="020F0502020204030204" pitchFamily="34" charset="0"/>
                        </a:rPr>
                        <a:t>18-0434</a:t>
                      </a:r>
                    </a:p>
                  </a:txBody>
                  <a:tcPr marL="4976" marR="4976" marT="4976" marB="0" anchor="ctr">
                    <a:lnL>
                      <a:noFill/>
                    </a:lnL>
                    <a:lnR>
                      <a:noFill/>
                    </a:lnR>
                    <a:lnT>
                      <a:noFill/>
                    </a:lnT>
                    <a:lnB>
                      <a:noFill/>
                    </a:lnB>
                  </a:tcPr>
                </a:tc>
                <a:tc>
                  <a:txBody>
                    <a:bodyPr/>
                    <a:lstStyle/>
                    <a:p>
                      <a:pPr algn="l" fontAlgn="t"/>
                      <a:r>
                        <a:rPr lang="en-US" sz="1400" b="0" i="0" u="none" strike="noStrike">
                          <a:solidFill>
                            <a:srgbClr val="000000"/>
                          </a:solidFill>
                          <a:effectLst/>
                          <a:latin typeface="Calibri" panose="020F0502020204030204" pitchFamily="34" charset="0"/>
                        </a:rPr>
                        <a:t>Scheduled multicast wakeup</a:t>
                      </a:r>
                    </a:p>
                  </a:txBody>
                  <a:tcPr marL="4976" marR="4976" marT="4976" marB="0">
                    <a:lnL>
                      <a:noFill/>
                    </a:lnL>
                    <a:lnR>
                      <a:noFill/>
                    </a:lnR>
                    <a:lnT>
                      <a:noFill/>
                    </a:lnT>
                    <a:lnB>
                      <a:noFill/>
                    </a:lnB>
                  </a:tcPr>
                </a:tc>
                <a:tc>
                  <a:txBody>
                    <a:bodyPr/>
                    <a:lstStyle/>
                    <a:p>
                      <a:pPr algn="l" fontAlgn="t"/>
                      <a:r>
                        <a:rPr lang="en-US" sz="1400" b="0" i="0" u="none" strike="noStrike">
                          <a:solidFill>
                            <a:srgbClr val="000000"/>
                          </a:solidFill>
                          <a:effectLst/>
                          <a:latin typeface="Calibri" panose="020F0502020204030204" pitchFamily="34" charset="0"/>
                        </a:rPr>
                        <a:t>Lily Lyu</a:t>
                      </a:r>
                    </a:p>
                  </a:txBody>
                  <a:tcPr marL="4976" marR="4976" marT="4976" marB="0">
                    <a:lnL>
                      <a:noFill/>
                    </a:lnL>
                    <a:lnR>
                      <a:noFill/>
                    </a:lnR>
                    <a:lnT>
                      <a:noFill/>
                    </a:lnT>
                    <a:lnB>
                      <a:noFill/>
                    </a:lnB>
                  </a:tcPr>
                </a:tc>
                <a:tc>
                  <a:txBody>
                    <a:bodyPr/>
                    <a:lstStyle/>
                    <a:p>
                      <a:pPr algn="l" fontAlgn="t"/>
                      <a:r>
                        <a:rPr lang="en-US" sz="1400" b="0" i="0" u="none" strike="noStrike">
                          <a:solidFill>
                            <a:srgbClr val="000000"/>
                          </a:solidFill>
                          <a:effectLst/>
                          <a:latin typeface="Calibri" panose="020F0502020204030204" pitchFamily="34" charset="0"/>
                        </a:rPr>
                        <a:t>Huawei</a:t>
                      </a:r>
                    </a:p>
                  </a:txBody>
                  <a:tcPr marL="4976" marR="4976" marT="4976" marB="0">
                    <a:lnL>
                      <a:noFill/>
                    </a:lnL>
                    <a:lnR>
                      <a:noFill/>
                    </a:lnR>
                    <a:lnT>
                      <a:noFill/>
                    </a:lnT>
                    <a:lnB>
                      <a:noFill/>
                    </a:lnB>
                  </a:tcPr>
                </a:tc>
                <a:tc>
                  <a:txBody>
                    <a:bodyPr/>
                    <a:lstStyle/>
                    <a:p>
                      <a:pPr algn="l" fontAlgn="t"/>
                      <a:r>
                        <a:rPr lang="en-US" sz="1400" b="0" i="0" u="none" strike="noStrike">
                          <a:solidFill>
                            <a:srgbClr val="000000"/>
                          </a:solidFill>
                          <a:effectLst/>
                          <a:latin typeface="Calibri" panose="020F0502020204030204" pitchFamily="34" charset="0"/>
                        </a:rPr>
                        <a:t>MAC</a:t>
                      </a:r>
                    </a:p>
                  </a:txBody>
                  <a:tcPr marL="4976" marR="4976" marT="4976" marB="0">
                    <a:lnL>
                      <a:noFill/>
                    </a:lnL>
                    <a:lnR>
                      <a:noFill/>
                    </a:lnR>
                    <a:lnT>
                      <a:noFill/>
                    </a:lnT>
                    <a:lnB>
                      <a:noFill/>
                    </a:lnB>
                  </a:tcPr>
                </a:tc>
                <a:tc>
                  <a:txBody>
                    <a:bodyPr/>
                    <a:lstStyle/>
                    <a:p>
                      <a:pPr algn="l" fontAlgn="t"/>
                      <a:r>
                        <a:rPr lang="en-US" sz="1400" b="0" i="0" u="none" strike="noStrike" dirty="0">
                          <a:solidFill>
                            <a:srgbClr val="000000"/>
                          </a:solidFill>
                          <a:effectLst/>
                          <a:latin typeface="Calibri" panose="020F0502020204030204" pitchFamily="34" charset="0"/>
                        </a:rPr>
                        <a:t>WUR Multicast operation</a:t>
                      </a:r>
                    </a:p>
                  </a:txBody>
                  <a:tcPr marL="4976" marR="4976" marT="4976" marB="0">
                    <a:lnL>
                      <a:noFill/>
                    </a:lnL>
                    <a:lnR>
                      <a:noFill/>
                    </a:lnR>
                    <a:lnT>
                      <a:noFill/>
                    </a:lnT>
                    <a:lnB>
                      <a:noFill/>
                    </a:lnB>
                  </a:tcPr>
                </a:tc>
              </a:tr>
            </a:tbl>
          </a:graphicData>
        </a:graphic>
      </p:graphicFrame>
    </p:spTree>
    <p:extLst>
      <p:ext uri="{BB962C8B-B14F-4D97-AF65-F5344CB8AC3E}">
        <p14:creationId xmlns:p14="http://schemas.microsoft.com/office/powerpoint/2010/main" val="203534947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altLang="en-US" dirty="0" smtClean="0"/>
              <a:t>Monday TGba </a:t>
            </a:r>
            <a:r>
              <a:rPr lang="en-US" altLang="en-US" i="1" dirty="0" smtClean="0"/>
              <a:t>Ad-hoc</a:t>
            </a:r>
            <a:r>
              <a:rPr lang="en-US" altLang="en-US" dirty="0" smtClean="0"/>
              <a:t> Meeting Agenda</a:t>
            </a:r>
          </a:p>
        </p:txBody>
      </p:sp>
      <p:sp>
        <p:nvSpPr>
          <p:cNvPr id="21507" name="Content Placeholder 6"/>
          <p:cNvSpPr>
            <a:spLocks noGrp="1"/>
          </p:cNvSpPr>
          <p:nvPr>
            <p:ph idx="1"/>
          </p:nvPr>
        </p:nvSpPr>
        <p:spPr>
          <a:xfrm>
            <a:off x="685800" y="1981200"/>
            <a:ext cx="8229600" cy="4114800"/>
          </a:xfrm>
        </p:spPr>
        <p:txBody>
          <a:bodyPr/>
          <a:lstStyle/>
          <a:p>
            <a:r>
              <a:rPr lang="en-US" altLang="en-US" sz="2000" dirty="0" smtClean="0"/>
              <a:t>Monday, AM1, 8:00-10:00 (2 hours) </a:t>
            </a:r>
          </a:p>
          <a:p>
            <a:pPr lvl="1"/>
            <a:r>
              <a:rPr lang="en-US" altLang="en-US" sz="1800" dirty="0" smtClean="0"/>
              <a:t>Call Ad-hoc meeting to order</a:t>
            </a:r>
          </a:p>
          <a:p>
            <a:pPr lvl="1"/>
            <a:r>
              <a:rPr lang="en-US" altLang="en-US" sz="1800" dirty="0" smtClean="0"/>
              <a:t>TGba introduction</a:t>
            </a:r>
          </a:p>
          <a:p>
            <a:pPr lvl="1"/>
            <a:r>
              <a:rPr lang="en-US" altLang="en-US" sz="1800" dirty="0" smtClean="0"/>
              <a:t>Call for submissions</a:t>
            </a:r>
          </a:p>
          <a:p>
            <a:pPr lvl="1"/>
            <a:r>
              <a:rPr lang="en-US" altLang="en-US" sz="1800" dirty="0" smtClean="0"/>
              <a:t>Set Ad-hoc meeting agenda</a:t>
            </a:r>
          </a:p>
          <a:p>
            <a:pPr lvl="1"/>
            <a:r>
              <a:rPr lang="en-US" altLang="en-US" sz="1800" dirty="0" smtClean="0"/>
              <a:t>IEEE 802 and 802.11 IPR Policy and procedure</a:t>
            </a:r>
          </a:p>
          <a:p>
            <a:pPr lvl="1"/>
            <a:r>
              <a:rPr lang="en-US" altLang="en-US" sz="1800" dirty="0" smtClean="0"/>
              <a:t>Participation in IEEE 802 Meetings </a:t>
            </a:r>
          </a:p>
          <a:p>
            <a:pPr lvl="1"/>
            <a:r>
              <a:rPr lang="en-US" altLang="en-US" sz="1800" dirty="0" smtClean="0"/>
              <a:t>Presentations</a:t>
            </a:r>
          </a:p>
          <a:p>
            <a:pPr lvl="1"/>
            <a:r>
              <a:rPr lang="en-US" altLang="en-US" sz="1800" dirty="0" smtClean="0"/>
              <a:t>Adjourn</a:t>
            </a:r>
          </a:p>
          <a:p>
            <a:pPr lvl="1"/>
            <a:endParaRPr lang="en-US" altLang="en-US" sz="1800" dirty="0" smtClean="0"/>
          </a:p>
          <a:p>
            <a:pPr lvl="1"/>
            <a:endParaRPr lang="en-US" altLang="en-US" sz="1800" dirty="0" smtClean="0"/>
          </a:p>
        </p:txBody>
      </p:sp>
      <p:sp>
        <p:nvSpPr>
          <p:cNvPr id="4" name="Date Placeholder 3"/>
          <p:cNvSpPr>
            <a:spLocks noGrp="1"/>
          </p:cNvSpPr>
          <p:nvPr>
            <p:ph type="dt" sz="quarter" idx="10"/>
          </p:nvPr>
        </p:nvSpPr>
        <p:spPr>
          <a:xfrm>
            <a:off x="696913" y="332601"/>
            <a:ext cx="1541128" cy="276999"/>
          </a:xfrm>
        </p:spPr>
        <p:txBody>
          <a:bodyPr/>
          <a:lstStyle/>
          <a:p>
            <a:pPr>
              <a:defRPr/>
            </a:pPr>
            <a:r>
              <a:rPr lang="en-US" smtClean="0"/>
              <a:t>March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215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DB568DE-EC5A-4EFB-BEF1-598914011A8A}" type="slidenum">
              <a:rPr lang="en-US" altLang="en-US" sz="1200" b="0" smtClean="0"/>
              <a:pPr>
                <a:spcBef>
                  <a:spcPct val="0"/>
                </a:spcBef>
                <a:buFontTx/>
                <a:buNone/>
              </a:pPr>
              <a:t>23</a:t>
            </a:fld>
            <a:endParaRPr lang="en-US" altLang="en-US" sz="1200" b="0" smtClean="0"/>
          </a:p>
        </p:txBody>
      </p:sp>
    </p:spTree>
    <p:extLst>
      <p:ext uri="{BB962C8B-B14F-4D97-AF65-F5344CB8AC3E}">
        <p14:creationId xmlns:p14="http://schemas.microsoft.com/office/powerpoint/2010/main" val="409478083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685800" y="685800"/>
            <a:ext cx="7772400" cy="350838"/>
          </a:xfrm>
        </p:spPr>
        <p:txBody>
          <a:bodyPr/>
          <a:lstStyle/>
          <a:p>
            <a:r>
              <a:rPr lang="en-US" altLang="en-US" dirty="0" smtClean="0"/>
              <a:t>Agenda</a:t>
            </a:r>
          </a:p>
        </p:txBody>
      </p:sp>
      <p:sp>
        <p:nvSpPr>
          <p:cNvPr id="21507" name="Content Placeholder 6"/>
          <p:cNvSpPr>
            <a:spLocks noGrp="1"/>
          </p:cNvSpPr>
          <p:nvPr>
            <p:ph sz="half" idx="1"/>
          </p:nvPr>
        </p:nvSpPr>
        <p:spPr>
          <a:xfrm>
            <a:off x="152400" y="1524000"/>
            <a:ext cx="4722813" cy="4951413"/>
          </a:xfrm>
        </p:spPr>
        <p:txBody>
          <a:bodyPr/>
          <a:lstStyle/>
          <a:p>
            <a:r>
              <a:rPr lang="en-US" altLang="en-US" sz="1300" dirty="0" smtClean="0"/>
              <a:t>Monday: AM1 (2 hours)</a:t>
            </a:r>
          </a:p>
          <a:p>
            <a:pPr lvl="1"/>
            <a:r>
              <a:rPr lang="en-US" altLang="en-US" sz="1300" dirty="0" smtClean="0"/>
              <a:t>Call meeting to order, TGba introduction</a:t>
            </a:r>
          </a:p>
          <a:p>
            <a:pPr lvl="1"/>
            <a:r>
              <a:rPr lang="en-US" altLang="en-US" sz="1300" dirty="0" smtClean="0"/>
              <a:t>Call for submissions</a:t>
            </a:r>
          </a:p>
          <a:p>
            <a:pPr lvl="1"/>
            <a:r>
              <a:rPr lang="en-US" altLang="en-US" sz="1300" dirty="0" smtClean="0"/>
              <a:t>Review agenda and approval</a:t>
            </a:r>
          </a:p>
          <a:p>
            <a:pPr lvl="1"/>
            <a:r>
              <a:rPr lang="en-US" altLang="en-US" sz="1300" dirty="0" smtClean="0"/>
              <a:t>IEEE 802 and 802.11 IPR Policy and procedure</a:t>
            </a:r>
          </a:p>
          <a:p>
            <a:pPr lvl="1"/>
            <a:r>
              <a:rPr lang="en-US" altLang="en-US" sz="1300" dirty="0" smtClean="0"/>
              <a:t>Participation in IEEE 802 Meetings </a:t>
            </a:r>
          </a:p>
          <a:p>
            <a:pPr lvl="1"/>
            <a:r>
              <a:rPr lang="en-US" altLang="en-US" sz="1300" dirty="0" smtClean="0"/>
              <a:t>Summary from January 2018 meeting</a:t>
            </a:r>
          </a:p>
          <a:p>
            <a:pPr lvl="1"/>
            <a:r>
              <a:rPr lang="en-US" altLang="en-US" sz="1300" dirty="0" smtClean="0"/>
              <a:t>Motion: January 2018 meeting (</a:t>
            </a:r>
            <a:r>
              <a:rPr lang="en-US" altLang="en-US" sz="1300" dirty="0"/>
              <a:t>doc: IEEE </a:t>
            </a:r>
            <a:r>
              <a:rPr lang="en-US" altLang="en-US" sz="1300" dirty="0" smtClean="0"/>
              <a:t>802.11-18/270r0) and teleconference minutes (doc: IEEE </a:t>
            </a:r>
            <a:r>
              <a:rPr lang="en-US" altLang="en-US" sz="1300" dirty="0" smtClean="0"/>
              <a:t>802.11-18/322r2)</a:t>
            </a:r>
            <a:endParaRPr lang="en-US" altLang="en-US" sz="1300" dirty="0" smtClean="0"/>
          </a:p>
          <a:p>
            <a:pPr lvl="1"/>
            <a:r>
              <a:rPr lang="en-US" altLang="en-US" sz="1300" dirty="0" err="1" smtClean="0"/>
              <a:t>TGba</a:t>
            </a:r>
            <a:r>
              <a:rPr lang="en-US" altLang="en-US" sz="1300" dirty="0" smtClean="0"/>
              <a:t> Spec Framework Document review and approval</a:t>
            </a:r>
          </a:p>
          <a:p>
            <a:pPr lvl="1"/>
            <a:r>
              <a:rPr lang="en-US" altLang="en-US" sz="1300" dirty="0" err="1" smtClean="0"/>
              <a:t>TGba</a:t>
            </a:r>
            <a:r>
              <a:rPr lang="en-US" altLang="en-US" sz="1300" dirty="0" smtClean="0"/>
              <a:t> D0.1 review and approval</a:t>
            </a:r>
          </a:p>
          <a:p>
            <a:pPr lvl="1"/>
            <a:r>
              <a:rPr lang="en-US" altLang="en-US" sz="1300" dirty="0" smtClean="0"/>
              <a:t>Presentations, Recess</a:t>
            </a:r>
          </a:p>
          <a:p>
            <a:r>
              <a:rPr lang="en-US" altLang="en-US" sz="1300" dirty="0" smtClean="0"/>
              <a:t>Monday: </a:t>
            </a:r>
            <a:r>
              <a:rPr lang="en-US" altLang="en-US" sz="1300" dirty="0" smtClean="0"/>
              <a:t>PM2, EVE (4 </a:t>
            </a:r>
            <a:r>
              <a:rPr lang="en-US" altLang="en-US" sz="1300" dirty="0" smtClean="0"/>
              <a:t>hours)</a:t>
            </a:r>
          </a:p>
          <a:p>
            <a:pPr lvl="1"/>
            <a:r>
              <a:rPr lang="en-US" altLang="en-US" sz="1300" dirty="0" smtClean="0"/>
              <a:t>Call meeting to order</a:t>
            </a:r>
          </a:p>
          <a:p>
            <a:pPr lvl="1"/>
            <a:r>
              <a:rPr lang="en-US" altLang="en-US" sz="1300" dirty="0" smtClean="0"/>
              <a:t>IEEE 802 and 802.11 IPR Policy and procedure</a:t>
            </a:r>
          </a:p>
          <a:p>
            <a:pPr lvl="1"/>
            <a:r>
              <a:rPr lang="en-US" altLang="en-US" sz="1300" dirty="0" smtClean="0"/>
              <a:t>Presentations, Recess</a:t>
            </a:r>
          </a:p>
          <a:p>
            <a:r>
              <a:rPr lang="en-US" altLang="en-US" sz="1300" dirty="0" smtClean="0"/>
              <a:t>Tuesday: </a:t>
            </a:r>
            <a:r>
              <a:rPr lang="en-US" altLang="en-US" sz="1300" dirty="0" smtClean="0"/>
              <a:t>PM1 (2 </a:t>
            </a:r>
            <a:r>
              <a:rPr lang="en-US" altLang="en-US" sz="1300" dirty="0"/>
              <a:t>hours)</a:t>
            </a:r>
          </a:p>
          <a:p>
            <a:pPr lvl="1"/>
            <a:r>
              <a:rPr lang="en-US" altLang="en-US" sz="1300" dirty="0"/>
              <a:t>Call meeting to order</a:t>
            </a:r>
          </a:p>
          <a:p>
            <a:pPr lvl="1"/>
            <a:r>
              <a:rPr lang="en-US" altLang="en-US" sz="1300" dirty="0"/>
              <a:t>IEEE 802 and 802.11 IPR Policy and procedure</a:t>
            </a:r>
          </a:p>
          <a:p>
            <a:pPr lvl="1"/>
            <a:r>
              <a:rPr lang="en-US" altLang="en-US" sz="1300" dirty="0"/>
              <a:t>Presentations, Recess</a:t>
            </a:r>
          </a:p>
          <a:p>
            <a:endParaRPr lang="en-US" altLang="en-US" sz="1300" dirty="0" smtClean="0"/>
          </a:p>
          <a:p>
            <a:pPr lvl="1"/>
            <a:endParaRPr lang="en-US" altLang="en-US" sz="1300" dirty="0" smtClean="0"/>
          </a:p>
        </p:txBody>
      </p:sp>
      <p:sp>
        <p:nvSpPr>
          <p:cNvPr id="21508" name="Content Placeholder 7"/>
          <p:cNvSpPr>
            <a:spLocks noGrp="1"/>
          </p:cNvSpPr>
          <p:nvPr>
            <p:ph sz="half" idx="2"/>
          </p:nvPr>
        </p:nvSpPr>
        <p:spPr>
          <a:xfrm>
            <a:off x="4868863" y="1524000"/>
            <a:ext cx="4268787" cy="4951413"/>
          </a:xfrm>
        </p:spPr>
        <p:txBody>
          <a:bodyPr/>
          <a:lstStyle/>
          <a:p>
            <a:r>
              <a:rPr lang="en-US" altLang="en-US" sz="1300" dirty="0" smtClean="0"/>
              <a:t>Wednesday: PM1, PM2 (4 </a:t>
            </a:r>
            <a:r>
              <a:rPr lang="en-US" altLang="en-US" sz="1300" dirty="0"/>
              <a:t>hours</a:t>
            </a:r>
            <a:r>
              <a:rPr lang="en-US" altLang="en-US" sz="1300" dirty="0" smtClean="0"/>
              <a:t>)</a:t>
            </a:r>
          </a:p>
          <a:p>
            <a:pPr lvl="1"/>
            <a:r>
              <a:rPr lang="en-US" altLang="en-US" sz="1300" dirty="0">
                <a:solidFill>
                  <a:srgbClr val="000000"/>
                </a:solidFill>
              </a:rPr>
              <a:t>Call meeting to order</a:t>
            </a:r>
          </a:p>
          <a:p>
            <a:pPr lvl="1"/>
            <a:r>
              <a:rPr lang="en-US" altLang="en-US" sz="1300" dirty="0">
                <a:solidFill>
                  <a:srgbClr val="000000"/>
                </a:solidFill>
              </a:rPr>
              <a:t>IEEE 802 and 802.11 IPR Policy and procedure</a:t>
            </a:r>
          </a:p>
          <a:p>
            <a:pPr lvl="1"/>
            <a:r>
              <a:rPr lang="en-US" altLang="en-US" sz="1300" dirty="0">
                <a:solidFill>
                  <a:srgbClr val="000000"/>
                </a:solidFill>
              </a:rPr>
              <a:t>Presentations, </a:t>
            </a:r>
            <a:r>
              <a:rPr lang="en-US" altLang="en-US" sz="1300" dirty="0" smtClean="0">
                <a:solidFill>
                  <a:srgbClr val="000000"/>
                </a:solidFill>
              </a:rPr>
              <a:t>Recess</a:t>
            </a:r>
            <a:endParaRPr lang="en-US" altLang="en-US" sz="900" dirty="0" smtClean="0"/>
          </a:p>
          <a:p>
            <a:endParaRPr lang="en-US" altLang="en-US" sz="1300" dirty="0" smtClean="0"/>
          </a:p>
          <a:p>
            <a:r>
              <a:rPr lang="en-US" altLang="en-US" sz="1300" dirty="0" smtClean="0"/>
              <a:t>Thursday: AM2 </a:t>
            </a:r>
            <a:r>
              <a:rPr lang="en-US" altLang="en-US" sz="1300" dirty="0"/>
              <a:t>(2 hours</a:t>
            </a:r>
            <a:r>
              <a:rPr lang="en-US" altLang="en-US" sz="1300" dirty="0" smtClean="0"/>
              <a:t>)</a:t>
            </a:r>
            <a:endParaRPr lang="en-US" altLang="en-US" sz="1300" dirty="0"/>
          </a:p>
          <a:p>
            <a:pPr lvl="1"/>
            <a:r>
              <a:rPr lang="en-US" altLang="en-US" sz="1300" dirty="0"/>
              <a:t>Call meeting to order</a:t>
            </a:r>
          </a:p>
          <a:p>
            <a:pPr lvl="1"/>
            <a:r>
              <a:rPr lang="en-US" altLang="en-US" sz="1300" dirty="0"/>
              <a:t>IEEE 802 and 802.11 IPR Policy and </a:t>
            </a:r>
            <a:r>
              <a:rPr lang="en-US" altLang="en-US" sz="1300" dirty="0" smtClean="0"/>
              <a:t>procedure</a:t>
            </a:r>
          </a:p>
          <a:p>
            <a:pPr lvl="1"/>
            <a:r>
              <a:rPr lang="en-US" altLang="en-US" sz="1300" dirty="0" smtClean="0"/>
              <a:t>Motions</a:t>
            </a:r>
          </a:p>
          <a:p>
            <a:pPr lvl="1"/>
            <a:r>
              <a:rPr lang="en-US" altLang="en-US" sz="1300" dirty="0" smtClean="0"/>
              <a:t>Presentations, Recess</a:t>
            </a:r>
          </a:p>
          <a:p>
            <a:pPr lvl="1"/>
            <a:endParaRPr lang="en-US" altLang="en-US" sz="1300" dirty="0" smtClean="0"/>
          </a:p>
          <a:p>
            <a:r>
              <a:rPr lang="en-US" altLang="en-US" sz="1300" dirty="0" smtClean="0"/>
              <a:t>Thursday: PM2 (2 hours)</a:t>
            </a:r>
          </a:p>
          <a:p>
            <a:pPr lvl="1"/>
            <a:r>
              <a:rPr lang="en-US" altLang="en-US" sz="1300" dirty="0" smtClean="0"/>
              <a:t>Call meeting to order</a:t>
            </a:r>
          </a:p>
          <a:p>
            <a:pPr lvl="1"/>
            <a:r>
              <a:rPr lang="en-US" altLang="en-US" sz="1300" dirty="0" smtClean="0"/>
              <a:t>IEEE 802 and 802.11 IPR Policy and procedure</a:t>
            </a:r>
          </a:p>
          <a:p>
            <a:pPr lvl="1"/>
            <a:r>
              <a:rPr lang="en-US" altLang="en-US" sz="1300" dirty="0" smtClean="0"/>
              <a:t>TG timeline discussion</a:t>
            </a:r>
          </a:p>
          <a:p>
            <a:pPr lvl="1"/>
            <a:r>
              <a:rPr lang="en-US" altLang="en-US" sz="1300" dirty="0" smtClean="0"/>
              <a:t>Goal for May 2018 F2F meeting</a:t>
            </a:r>
          </a:p>
          <a:p>
            <a:pPr lvl="1"/>
            <a:r>
              <a:rPr lang="en-US" altLang="en-US" sz="1300" dirty="0" smtClean="0"/>
              <a:t>Teleconference call schedule</a:t>
            </a:r>
          </a:p>
          <a:p>
            <a:pPr lvl="1"/>
            <a:r>
              <a:rPr lang="en-US" altLang="en-US" sz="1300" dirty="0" smtClean="0"/>
              <a:t>Presentations</a:t>
            </a:r>
          </a:p>
          <a:p>
            <a:pPr lvl="1"/>
            <a:r>
              <a:rPr lang="en-US" altLang="en-US" sz="1300" dirty="0" smtClean="0"/>
              <a:t>Adjourn</a:t>
            </a:r>
          </a:p>
        </p:txBody>
      </p:sp>
      <p:sp>
        <p:nvSpPr>
          <p:cNvPr id="4" name="Date Placeholder 3"/>
          <p:cNvSpPr>
            <a:spLocks noGrp="1"/>
          </p:cNvSpPr>
          <p:nvPr>
            <p:ph type="dt" sz="quarter" idx="10"/>
          </p:nvPr>
        </p:nvSpPr>
        <p:spPr/>
        <p:txBody>
          <a:bodyPr/>
          <a:lstStyle/>
          <a:p>
            <a:pPr>
              <a:defRPr/>
            </a:pPr>
            <a:r>
              <a:rPr lang="en-US" smtClean="0"/>
              <a:t>March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2151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E6BE1DDA-DBD5-490E-96A9-C0C593249934}" type="slidenum">
              <a:rPr lang="en-US" altLang="en-US" sz="1200" b="0" smtClean="0"/>
              <a:pPr>
                <a:spcBef>
                  <a:spcPct val="0"/>
                </a:spcBef>
                <a:buFontTx/>
                <a:buNone/>
              </a:pPr>
              <a:t>24</a:t>
            </a:fld>
            <a:endParaRPr lang="en-US" altLang="en-US" sz="1200" b="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026"/>
          <p:cNvSpPr>
            <a:spLocks noGrp="1" noChangeArrowheads="1"/>
          </p:cNvSpPr>
          <p:nvPr>
            <p:ph type="title"/>
          </p:nvPr>
        </p:nvSpPr>
        <p:spPr>
          <a:xfrm>
            <a:off x="685800" y="685800"/>
            <a:ext cx="7772400" cy="533400"/>
          </a:xfrm>
        </p:spPr>
        <p:txBody>
          <a:bodyPr lIns="90487" tIns="44450" rIns="90487" bIns="44450"/>
          <a:lstStyle/>
          <a:p>
            <a:r>
              <a:rPr lang="en-US" altLang="en-US" sz="3200" u="sng" dirty="0" smtClean="0">
                <a:solidFill>
                  <a:schemeClr val="tx1"/>
                </a:solidFill>
                <a:latin typeface="Calibri" panose="020F0502020204030204" pitchFamily="34" charset="0"/>
                <a:cs typeface="Calibri" panose="020F0502020204030204" pitchFamily="34" charset="0"/>
              </a:rPr>
              <a:t>Instructions for the WG Chair</a:t>
            </a:r>
            <a:endParaRPr lang="en-US" altLang="en-US" sz="3200" u="sng" dirty="0" smtClean="0">
              <a:latin typeface="Calibri" panose="020F0502020204030204" pitchFamily="34" charset="0"/>
              <a:cs typeface="Calibri" panose="020F0502020204030204" pitchFamily="34" charset="0"/>
            </a:endParaRPr>
          </a:p>
        </p:txBody>
      </p:sp>
      <p:sp>
        <p:nvSpPr>
          <p:cNvPr id="7170" name="Rectangle 1027"/>
          <p:cNvSpPr>
            <a:spLocks noGrp="1" noChangeArrowheads="1"/>
          </p:cNvSpPr>
          <p:nvPr>
            <p:ph idx="1"/>
          </p:nvPr>
        </p:nvSpPr>
        <p:spPr>
          <a:xfrm>
            <a:off x="0" y="1219200"/>
            <a:ext cx="9144000" cy="4876800"/>
          </a:xfrm>
        </p:spPr>
        <p:txBody>
          <a:bodyPr lIns="90487" tIns="44450" rIns="90487" bIns="44450"/>
          <a:lstStyle/>
          <a:p>
            <a:pPr marL="182880">
              <a:lnSpc>
                <a:spcPct val="80000"/>
              </a:lnSpc>
              <a:spcAft>
                <a:spcPct val="30000"/>
              </a:spcAft>
              <a:buFont typeface="Monotype Sorts" pitchFamily="2" charset="2"/>
              <a:buNone/>
            </a:pPr>
            <a:r>
              <a:rPr lang="en-US" altLang="en-US" sz="1800" b="1" dirty="0" smtClean="0"/>
              <a:t>	</a:t>
            </a:r>
            <a:r>
              <a:rPr lang="en-US" altLang="en-US" sz="2000" b="1" dirty="0" smtClean="0">
                <a:solidFill>
                  <a:schemeClr val="tx1"/>
                </a:solidFill>
                <a:latin typeface="Calibri" panose="020F0502020204030204" pitchFamily="34" charset="0"/>
                <a:cs typeface="Calibri" panose="020F0502020204030204" pitchFamily="34" charset="0"/>
              </a:rPr>
              <a:t>The IEEE-SA strongly recommends that at each WG meeting the chair or a designee:</a:t>
            </a:r>
            <a:endParaRPr lang="en-US" altLang="en-US" sz="2000" dirty="0" smtClean="0">
              <a:solidFill>
                <a:schemeClr val="tx1"/>
              </a:solidFill>
              <a:latin typeface="Calibri" panose="020F0502020204030204" pitchFamily="34" charset="0"/>
              <a:cs typeface="Calibri" panose="020F0502020204030204" pitchFamily="34" charset="0"/>
            </a:endParaRPr>
          </a:p>
          <a:p>
            <a:pPr lvl="1">
              <a:lnSpc>
                <a:spcPct val="80000"/>
              </a:lnSpc>
              <a:buSzPct val="150000"/>
              <a:buFont typeface="Arial" panose="020B0604020202020204" pitchFamily="34" charset="0"/>
              <a:buChar char="•"/>
            </a:pPr>
            <a:r>
              <a:rPr lang="en-US" altLang="en-US" sz="1600" b="1" dirty="0" smtClean="0">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smtClean="0">
                <a:solidFill>
                  <a:schemeClr val="tx1"/>
                </a:solidFill>
                <a:latin typeface="Calibri" panose="020F0502020204030204" pitchFamily="34" charset="0"/>
                <a:cs typeface="Calibri" panose="020F0502020204030204" pitchFamily="34" charset="0"/>
              </a:rPr>
              <a:t>Advise the WG attendees that:</a:t>
            </a:r>
            <a:r>
              <a:rPr lang="en-US" altLang="en-US" sz="1600" dirty="0" smtClean="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dirty="0" smtClean="0">
                <a:solidFill>
                  <a:schemeClr val="tx1"/>
                </a:solidFill>
                <a:latin typeface="Calibri" panose="020F0502020204030204" pitchFamily="34" charset="0"/>
                <a:cs typeface="Calibri" panose="020F0502020204030204" pitchFamily="34" charset="0"/>
              </a:rPr>
              <a:t>IEEE-SA Standards Board Bylaws</a:t>
            </a:r>
            <a:r>
              <a:rPr lang="en-US" altLang="en-US" sz="1400" dirty="0" smtClean="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smtClean="0">
                <a:solidFill>
                  <a:schemeClr val="tx1"/>
                </a:solidFill>
                <a:latin typeface="Calibri" panose="020F0502020204030204" pitchFamily="34" charset="0"/>
                <a:cs typeface="Calibri" panose="020F0502020204030204" pitchFamily="34" charset="0"/>
              </a:rPr>
            </a:br>
            <a:endParaRPr lang="en-US" altLang="en-US" sz="1600" dirty="0" smtClean="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smtClean="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dirty="0" smtClean="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smtClean="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dirty="0" smtClean="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smtClean="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pitchFamily="2" charset="2"/>
              <a:buNone/>
            </a:pPr>
            <a:r>
              <a:rPr lang="en-US" altLang="en-US" sz="1400" dirty="0" smtClean="0">
                <a:solidFill>
                  <a:schemeClr val="tx1"/>
                </a:solidFill>
                <a:latin typeface="Calibri" panose="020F0502020204030204" pitchFamily="34" charset="0"/>
                <a:cs typeface="Calibri" panose="020F0502020204030204" pitchFamily="34" charset="0"/>
              </a:rPr>
              <a:t>	Note: </a:t>
            </a:r>
            <a:r>
              <a:rPr lang="en-US" altLang="en-US" sz="1400" b="1" dirty="0" smtClean="0">
                <a:solidFill>
                  <a:schemeClr val="tx1"/>
                </a:solidFill>
                <a:latin typeface="Calibri" panose="020F0502020204030204" pitchFamily="34" charset="0"/>
                <a:cs typeface="Calibri" panose="020F0502020204030204" pitchFamily="34" charset="0"/>
              </a:rPr>
              <a:t>WG</a:t>
            </a:r>
            <a:r>
              <a:rPr lang="en-US" altLang="en-US" sz="1400" dirty="0" smtClean="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smtClean="0">
              <a:ea typeface="+mn-ea"/>
              <a:cs typeface="Arial" panose="020B0604020202020204" pitchFamily="34"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endParaRPr lang="en-GB" altLang="en-US" sz="1800" smtClean="0">
              <a:ea typeface="+mn-ea"/>
              <a:cs typeface="Arial" panose="020B0604020202020204" pitchFamily="34" charset="0"/>
            </a:endParaRPr>
          </a:p>
        </p:txBody>
      </p:sp>
      <p:sp>
        <p:nvSpPr>
          <p:cNvPr id="7174" name="Text Box 1030"/>
          <p:cNvSpPr txBox="1">
            <a:spLocks noChangeArrowheads="1"/>
          </p:cNvSpPr>
          <p:nvPr/>
        </p:nvSpPr>
        <p:spPr bwMode="auto">
          <a:xfrm>
            <a:off x="0" y="6486525"/>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smtClean="0">
                <a:solidFill>
                  <a:srgbClr val="000000"/>
                </a:solidFill>
                <a:latin typeface="Times New Roman" panose="02020603050405020304" pitchFamily="18" charset="0"/>
                <a:ea typeface="+mn-ea"/>
                <a:cs typeface="Arial" panose="020B0604020202020204" pitchFamily="34" charset="0"/>
              </a:rPr>
              <a:t>(Optional to be shown)</a:t>
            </a:r>
          </a:p>
        </p:txBody>
      </p:sp>
      <p:sp>
        <p:nvSpPr>
          <p:cNvPr id="4" name="Date Placeholder 3"/>
          <p:cNvSpPr>
            <a:spLocks noGrp="1"/>
          </p:cNvSpPr>
          <p:nvPr>
            <p:ph type="dt" sz="half" idx="10"/>
          </p:nvPr>
        </p:nvSpPr>
        <p:spPr/>
        <p:txBody>
          <a:bodyPr/>
          <a:lstStyle/>
          <a:p>
            <a:pPr>
              <a:defRPr/>
            </a:pPr>
            <a:r>
              <a:rPr lang="en-US" smtClean="0"/>
              <a:t>March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25</a:t>
            </a:fld>
            <a:endParaRPr lang="en-US" altLang="en-US"/>
          </a:p>
        </p:txBody>
      </p:sp>
    </p:spTree>
    <p:extLst>
      <p:ext uri="{BB962C8B-B14F-4D97-AF65-F5344CB8AC3E}">
        <p14:creationId xmlns:p14="http://schemas.microsoft.com/office/powerpoint/2010/main" val="2169626175"/>
      </p:ext>
    </p:ext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sz="3200" u="sng" dirty="0" smtClean="0">
                <a:solidFill>
                  <a:schemeClr val="tx1"/>
                </a:solidFill>
                <a:latin typeface="Calibri" panose="020F0502020204030204" pitchFamily="34" charset="0"/>
                <a:cs typeface="Calibri" panose="020F0502020204030204" pitchFamily="34" charset="0"/>
              </a:rPr>
              <a:t>Participants have a duty to inform the IEEE</a:t>
            </a:r>
            <a:endParaRPr lang="en-US" altLang="en-US" sz="3200" dirty="0" smtClean="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shall</a:t>
            </a:r>
            <a:r>
              <a:rPr lang="en-US" altLang="en-US" sz="2000"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should </a:t>
            </a:r>
            <a:r>
              <a:rPr lang="en-US" altLang="en-US" sz="2000"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205581"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#1</a:t>
            </a:r>
          </a:p>
        </p:txBody>
      </p:sp>
      <p:sp>
        <p:nvSpPr>
          <p:cNvPr id="2" name="Footer Placeholder 1"/>
          <p:cNvSpPr>
            <a:spLocks noGrp="1"/>
          </p:cNvSpPr>
          <p:nvPr>
            <p:ph type="ftr" sz="quarter" idx="11"/>
          </p:nvPr>
        </p:nvSpPr>
        <p:spPr/>
        <p:txBody>
          <a:bodyPr/>
          <a:lstStyle/>
          <a:p>
            <a:pPr>
              <a:defRPr/>
            </a:pPr>
            <a:r>
              <a:rPr lang="en-US" smtClean="0"/>
              <a:t>Minyoung Park (Samsung)</a:t>
            </a:r>
            <a:endParaRPr lang="en-US"/>
          </a:p>
        </p:txBody>
      </p:sp>
      <p:sp>
        <p:nvSpPr>
          <p:cNvPr id="3" name="Slide Number Placeholder 2"/>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26</a:t>
            </a:fld>
            <a:endParaRPr lang="en-US" altLang="en-US"/>
          </a:p>
        </p:txBody>
      </p:sp>
      <p:sp>
        <p:nvSpPr>
          <p:cNvPr id="4" name="Date Placeholder 3"/>
          <p:cNvSpPr>
            <a:spLocks noGrp="1"/>
          </p:cNvSpPr>
          <p:nvPr>
            <p:ph type="dt" sz="half" idx="10"/>
          </p:nvPr>
        </p:nvSpPr>
        <p:spPr/>
        <p:txBody>
          <a:bodyPr/>
          <a:lstStyle/>
          <a:p>
            <a:pPr>
              <a:defRPr/>
            </a:pPr>
            <a:r>
              <a:rPr lang="en-US" smtClean="0"/>
              <a:t>March 2018</a:t>
            </a:r>
            <a:endParaRPr lang="en-US" dirty="0"/>
          </a:p>
        </p:txBody>
      </p:sp>
    </p:spTree>
    <p:extLst>
      <p:ext uri="{BB962C8B-B14F-4D97-AF65-F5344CB8AC3E}">
        <p14:creationId xmlns:p14="http://schemas.microsoft.com/office/powerpoint/2010/main" val="425048004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sz="3200" u="sng" smtClean="0">
                <a:solidFill>
                  <a:schemeClr val="tx1"/>
                </a:solidFill>
                <a:latin typeface="Calibri" panose="020F0502020204030204" pitchFamily="34" charset="0"/>
                <a:cs typeface="Calibri" panose="020F0502020204030204" pitchFamily="34" charset="0"/>
              </a:rPr>
              <a:t>Ways to inform IEEE</a:t>
            </a:r>
            <a:endParaRPr lang="en-US" altLang="en-US" sz="3200" u="sng" smtClean="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b="1" dirty="0" smtClean="0">
                <a:solidFill>
                  <a:schemeClr val="tx1"/>
                </a:solidFill>
                <a:latin typeface="Calibri" pitchFamily="34" charset="0"/>
                <a:cs typeface="Calibri" pitchFamily="34" charset="0"/>
              </a:rPr>
              <a:t>Cause </a:t>
            </a:r>
            <a:r>
              <a:rPr lang="en-US" altLang="en-US" sz="2000" b="1" dirty="0">
                <a:solidFill>
                  <a:schemeClr val="tx1"/>
                </a:solidFill>
                <a:latin typeface="Calibri" pitchFamily="34" charset="0"/>
                <a:cs typeface="Calibri" pitchFamily="34" charset="0"/>
              </a:rPr>
              <a:t>an LOA to be submitted to the IEEE-SA (patcom@ieee.org);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b="1" dirty="0">
              <a:solidFill>
                <a:schemeClr val="tx1"/>
              </a:solidFill>
              <a:latin typeface="Calibri" pitchFamily="34" charset="0"/>
              <a:cs typeface="Calibri" pitchFamily="34" charset="0"/>
            </a:endParaRPr>
          </a:p>
        </p:txBody>
      </p:sp>
      <p:sp>
        <p:nvSpPr>
          <p:cNvPr id="9220" name="Text Box 6"/>
          <p:cNvSpPr txBox="1">
            <a:spLocks noChangeArrowheads="1"/>
          </p:cNvSpPr>
          <p:nvPr/>
        </p:nvSpPr>
        <p:spPr bwMode="auto">
          <a:xfrm>
            <a:off x="0" y="60960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#2</a:t>
            </a:r>
            <a:endParaRPr lang="en-US" altLang="en-US" sz="2400" dirty="0" smtClean="0">
              <a:solidFill>
                <a:srgbClr val="000000"/>
              </a:solidFill>
              <a:latin typeface="Times New Roman" panose="02020603050405020304" pitchFamily="18" charset="0"/>
              <a:ea typeface="+mn-ea"/>
              <a:cs typeface="Arial" panose="020B0604020202020204" pitchFamily="34" charset="0"/>
            </a:endParaRPr>
          </a:p>
        </p:txBody>
      </p:sp>
      <p:sp>
        <p:nvSpPr>
          <p:cNvPr id="2" name="Date Placeholder 1"/>
          <p:cNvSpPr>
            <a:spLocks noGrp="1"/>
          </p:cNvSpPr>
          <p:nvPr>
            <p:ph type="dt" sz="half" idx="10"/>
          </p:nvPr>
        </p:nvSpPr>
        <p:spPr/>
        <p:txBody>
          <a:bodyPr/>
          <a:lstStyle/>
          <a:p>
            <a:pPr>
              <a:defRPr/>
            </a:pPr>
            <a:r>
              <a:rPr lang="en-US" smtClean="0"/>
              <a:t>March 2018</a:t>
            </a:r>
            <a:endParaRPr lang="en-US" dirty="0"/>
          </a:p>
        </p:txBody>
      </p:sp>
      <p:sp>
        <p:nvSpPr>
          <p:cNvPr id="3" name="Footer Placeholder 2"/>
          <p:cNvSpPr>
            <a:spLocks noGrp="1"/>
          </p:cNvSpPr>
          <p:nvPr>
            <p:ph type="ftr" sz="quarter" idx="11"/>
          </p:nvPr>
        </p:nvSpPr>
        <p:spPr/>
        <p:txBody>
          <a:bodyPr/>
          <a:lstStyle/>
          <a:p>
            <a:pPr>
              <a:defRPr/>
            </a:pPr>
            <a:r>
              <a:rPr lang="en-US" smtClean="0"/>
              <a:t>Minyoung Park (Samsung)</a:t>
            </a:r>
            <a:endParaRPr lang="en-US"/>
          </a:p>
        </p:txBody>
      </p:sp>
      <p:sp>
        <p:nvSpPr>
          <p:cNvPr id="4" name="Slide Number Placeholder 3"/>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27</a:t>
            </a:fld>
            <a:endParaRPr lang="en-US" altLang="en-US"/>
          </a:p>
        </p:txBody>
      </p:sp>
    </p:spTree>
    <p:extLst>
      <p:ext uri="{BB962C8B-B14F-4D97-AF65-F5344CB8AC3E}">
        <p14:creationId xmlns:p14="http://schemas.microsoft.com/office/powerpoint/2010/main" val="62877100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685800" y="685800"/>
            <a:ext cx="7772400" cy="680179"/>
          </a:xfrm>
        </p:spPr>
        <p:txBody>
          <a:bodyPr/>
          <a:lstStyle/>
          <a:p>
            <a:r>
              <a:rPr lang="en-US" altLang="en-US" sz="3200" u="sng" dirty="0" smtClean="0">
                <a:solidFill>
                  <a:schemeClr val="tx1"/>
                </a:solidFill>
                <a:latin typeface="Calibri" panose="020F0502020204030204" pitchFamily="34" charset="0"/>
                <a:cs typeface="Calibri" panose="020F0502020204030204" pitchFamily="34" charset="0"/>
              </a:rPr>
              <a:t>Other guidelines for IEEE WG meetings</a:t>
            </a:r>
            <a:endParaRPr lang="en-US" altLang="en-US" sz="3200" dirty="0" smtClean="0"/>
          </a:p>
        </p:txBody>
      </p:sp>
      <p:sp>
        <p:nvSpPr>
          <p:cNvPr id="10243" name="Rectangle 1027"/>
          <p:cNvSpPr>
            <a:spLocks noGrp="1" noChangeArrowheads="1"/>
          </p:cNvSpPr>
          <p:nvPr>
            <p:ph idx="1"/>
          </p:nvPr>
        </p:nvSpPr>
        <p:spPr>
          <a:xfrm>
            <a:off x="685800" y="1365980"/>
            <a:ext cx="7772400" cy="4648200"/>
          </a:xfrm>
        </p:spPr>
        <p:txBody>
          <a:bodyPr/>
          <a:lstStyle/>
          <a:p>
            <a:pPr>
              <a:lnSpc>
                <a:spcPct val="80000"/>
              </a:lnSpc>
              <a:spcAft>
                <a:spcPct val="40000"/>
              </a:spcAft>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6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6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b="1" dirty="0">
                <a:solidFill>
                  <a:schemeClr val="tx1"/>
                </a:solidFill>
                <a:latin typeface="Calibri" panose="020F0502020204030204" pitchFamily="34" charset="0"/>
                <a:cs typeface="Calibri" panose="020F0502020204030204" pitchFamily="34" charset="0"/>
              </a:rPr>
              <a:t>---------------------------------------------------------------   </a:t>
            </a:r>
            <a:endParaRPr lang="en-US" altLang="en-US" sz="1400" b="1"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b="1" dirty="0">
                <a:solidFill>
                  <a:schemeClr val="tx1"/>
                </a:solidFill>
                <a:latin typeface="Calibri" panose="020F0502020204030204" pitchFamily="34" charset="0"/>
                <a:cs typeface="Calibri" panose="020F0502020204030204" pitchFamily="34" charset="0"/>
              </a:rPr>
              <a:t>For more details, see </a:t>
            </a:r>
            <a:r>
              <a:rPr lang="en-US" altLang="en-US" sz="14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b="1" dirty="0">
                <a:solidFill>
                  <a:schemeClr val="tx1"/>
                </a:solidFill>
                <a:latin typeface="Calibri" panose="020F0502020204030204" pitchFamily="34" charset="0"/>
                <a:cs typeface="Calibri" panose="020F0502020204030204" pitchFamily="34" charset="0"/>
              </a:rPr>
              <a:t>, clause 5.3.10 </a:t>
            </a:r>
            <a:r>
              <a:rPr lang="en-US" altLang="en-US" sz="1400" b="1" dirty="0" smtClean="0">
                <a:solidFill>
                  <a:schemeClr val="tx1"/>
                </a:solidFill>
                <a:latin typeface="Calibri" panose="020F0502020204030204" pitchFamily="34" charset="0"/>
                <a:cs typeface="Calibri" panose="020F0502020204030204" pitchFamily="34" charset="0"/>
              </a:rPr>
              <a:t>and </a:t>
            </a:r>
            <a:r>
              <a:rPr lang="en-US" altLang="en-US" sz="1400" b="1" dirty="0">
                <a:solidFill>
                  <a:schemeClr val="tx1"/>
                </a:solidFill>
                <a:latin typeface="Calibri" panose="020F0502020204030204" pitchFamily="34" charset="0"/>
                <a:cs typeface="Calibri" panose="020F0502020204030204" pitchFamily="34" charset="0"/>
              </a:rPr>
              <a:t/>
            </a:r>
            <a:br>
              <a:rPr lang="en-US" altLang="en-US" sz="1400" b="1" dirty="0">
                <a:solidFill>
                  <a:schemeClr val="tx1"/>
                </a:solidFill>
                <a:latin typeface="Calibri" panose="020F0502020204030204" pitchFamily="34" charset="0"/>
                <a:cs typeface="Calibri" panose="020F0502020204030204" pitchFamily="34" charset="0"/>
              </a:rPr>
            </a:br>
            <a:r>
              <a:rPr lang="en-US" altLang="en-US" sz="14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#3</a:t>
            </a:r>
          </a:p>
        </p:txBody>
      </p:sp>
      <p:sp>
        <p:nvSpPr>
          <p:cNvPr id="2" name="Date Placeholder 1"/>
          <p:cNvSpPr>
            <a:spLocks noGrp="1"/>
          </p:cNvSpPr>
          <p:nvPr>
            <p:ph type="dt" sz="half" idx="10"/>
          </p:nvPr>
        </p:nvSpPr>
        <p:spPr/>
        <p:txBody>
          <a:bodyPr/>
          <a:lstStyle/>
          <a:p>
            <a:pPr>
              <a:defRPr/>
            </a:pPr>
            <a:r>
              <a:rPr lang="en-US" smtClean="0"/>
              <a:t>March 2018</a:t>
            </a:r>
            <a:endParaRPr lang="en-US" dirty="0"/>
          </a:p>
        </p:txBody>
      </p:sp>
      <p:sp>
        <p:nvSpPr>
          <p:cNvPr id="3" name="Footer Placeholder 2"/>
          <p:cNvSpPr>
            <a:spLocks noGrp="1"/>
          </p:cNvSpPr>
          <p:nvPr>
            <p:ph type="ftr" sz="quarter" idx="11"/>
          </p:nvPr>
        </p:nvSpPr>
        <p:spPr/>
        <p:txBody>
          <a:bodyPr/>
          <a:lstStyle/>
          <a:p>
            <a:pPr>
              <a:defRPr/>
            </a:pPr>
            <a:r>
              <a:rPr lang="en-US" smtClean="0"/>
              <a:t>Minyoung Park (Samsung)</a:t>
            </a:r>
            <a:endParaRPr lang="en-US"/>
          </a:p>
        </p:txBody>
      </p:sp>
      <p:sp>
        <p:nvSpPr>
          <p:cNvPr id="4" name="Slide Number Placeholder 3"/>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28</a:t>
            </a:fld>
            <a:endParaRPr lang="en-US" altLang="en-US"/>
          </a:p>
        </p:txBody>
      </p:sp>
    </p:spTree>
    <p:extLst>
      <p:ext uri="{BB962C8B-B14F-4D97-AF65-F5344CB8AC3E}">
        <p14:creationId xmlns:p14="http://schemas.microsoft.com/office/powerpoint/2010/main" val="25623392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85800" y="685800"/>
            <a:ext cx="7772400" cy="457200"/>
          </a:xfrm>
        </p:spPr>
        <p:txBody>
          <a:bodyPr/>
          <a:lstStyle/>
          <a:p>
            <a:r>
              <a:rPr lang="en-GB" altLang="en-US" sz="3200" u="sng" dirty="0" smtClean="0">
                <a:solidFill>
                  <a:schemeClr val="tx1"/>
                </a:solidFill>
                <a:latin typeface="Calibri" panose="020F0502020204030204" pitchFamily="34" charset="0"/>
                <a:cs typeface="Calibri" panose="020F0502020204030204" pitchFamily="34" charset="0"/>
              </a:rPr>
              <a:t>Patent-related information</a:t>
            </a:r>
            <a:endParaRPr lang="en-US" altLang="en-US" sz="3200" u="sng" dirty="0" smtClean="0"/>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smtClean="0">
              <a:latin typeface="Helvetica" panose="020B0604020202020204" pitchFamily="34" charset="0"/>
              <a:ea typeface="+mn-ea"/>
              <a:cs typeface="Arial" panose="020B0604020202020204" pitchFamily="34" charset="0"/>
            </a:endParaRPr>
          </a:p>
        </p:txBody>
      </p:sp>
      <p:sp>
        <p:nvSpPr>
          <p:cNvPr id="11268" name="Rectangle 4"/>
          <p:cNvSpPr>
            <a:spLocks noChangeArrowheads="1"/>
          </p:cNvSpPr>
          <p:nvPr/>
        </p:nvSpPr>
        <p:spPr bwMode="auto">
          <a:xfrm>
            <a:off x="304800" y="1143000"/>
            <a:ext cx="8229600"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smtClean="0">
              <a:solidFill>
                <a:srgbClr val="FF0000"/>
              </a:solidFill>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smtClean="0">
                <a:solidFill>
                  <a:srgbClr val="000000"/>
                </a:solidFill>
                <a:latin typeface="Calibri" panose="020F0502020204030204" pitchFamily="34" charset="0"/>
                <a:ea typeface="+mn-ea"/>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smtClean="0">
                <a:solidFill>
                  <a:srgbClr val="000000"/>
                </a:solidFill>
                <a:latin typeface="Calibri" panose="020F0502020204030204" pitchFamily="34" charset="0"/>
                <a:ea typeface="+mn-ea"/>
                <a:cs typeface="Calibri" panose="020F0502020204030204" pitchFamily="34" charset="0"/>
              </a:rPr>
              <a:t>IEEE-SA Standards Board Bylaws</a:t>
            </a:r>
            <a:r>
              <a:rPr lang="en-US" altLang="en-US" sz="2000" b="1" dirty="0" smtClean="0">
                <a:solidFill>
                  <a:srgbClr val="000000"/>
                </a:solidFill>
                <a:latin typeface="Calibri" panose="020F0502020204030204" pitchFamily="34" charset="0"/>
                <a:ea typeface="+mn-ea"/>
                <a:cs typeface="Calibri" panose="020F0502020204030204" pitchFamily="34" charset="0"/>
              </a:rPr>
              <a:t> </a:t>
            </a:r>
            <a:r>
              <a:rPr lang="en-US" altLang="en-US" sz="1600" b="1" dirty="0" smtClean="0">
                <a:solidFill>
                  <a:srgbClr val="000000"/>
                </a:solidFill>
                <a:latin typeface="Calibri" panose="020F0502020204030204" pitchFamily="34" charset="0"/>
                <a:ea typeface="+mn-ea"/>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smtClean="0">
                <a:solidFill>
                  <a:srgbClr val="000000"/>
                </a:solidFill>
                <a:latin typeface="Calibri" panose="020F0502020204030204" pitchFamily="34" charset="0"/>
                <a:ea typeface="+mn-ea"/>
                <a:cs typeface="Calibri" panose="020F0502020204030204" pitchFamily="34" charset="0"/>
              </a:rPr>
              <a:t>IEEE-SA Standards Board Operations Manual</a:t>
            </a:r>
            <a:r>
              <a:rPr lang="en-US" altLang="en-US" sz="2000" b="1" dirty="0" smtClean="0">
                <a:solidFill>
                  <a:srgbClr val="000000"/>
                </a:solidFill>
                <a:latin typeface="Calibri" panose="020F0502020204030204" pitchFamily="34" charset="0"/>
                <a:ea typeface="+mn-ea"/>
                <a:cs typeface="Calibri" panose="020F0502020204030204" pitchFamily="34" charset="0"/>
              </a:rPr>
              <a:t> </a:t>
            </a:r>
            <a:r>
              <a:rPr lang="en-US" altLang="en-US" sz="1600" b="1" dirty="0" smtClean="0">
                <a:solidFill>
                  <a:srgbClr val="000000"/>
                </a:solidFill>
                <a:latin typeface="Calibri" panose="020F0502020204030204" pitchFamily="34" charset="0"/>
                <a:ea typeface="+mn-ea"/>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sz="2000" dirty="0" smtClean="0">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smtClean="0">
                <a:solidFill>
                  <a:srgbClr val="000000"/>
                </a:solidFill>
                <a:latin typeface="Calibri" panose="020F0502020204030204" pitchFamily="34" charset="0"/>
                <a:ea typeface="+mn-ea"/>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sz="2000" b="1" dirty="0" smtClean="0">
                <a:solidFill>
                  <a:srgbClr val="000000"/>
                </a:solidFill>
                <a:latin typeface="Calibri" panose="020F0502020204030204" pitchFamily="34" charset="0"/>
                <a:ea typeface="+mn-ea"/>
                <a:cs typeface="Calibri" panose="020F0502020204030204" pitchFamily="34" charset="0"/>
              </a:rPr>
              <a:t>	</a:t>
            </a:r>
            <a:r>
              <a:rPr lang="en-US" altLang="en-US" sz="2000" b="1" i="1" dirty="0" smtClean="0">
                <a:solidFill>
                  <a:srgbClr val="000000"/>
                </a:solidFill>
                <a:latin typeface="Calibri" panose="020F0502020204030204" pitchFamily="34" charset="0"/>
                <a:ea typeface="+mn-ea"/>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sz="2000" b="1" i="1" dirty="0" smtClean="0">
              <a:solidFill>
                <a:srgbClr val="000000"/>
              </a:solidFill>
              <a:latin typeface="Calibri" panose="020F0502020204030204" pitchFamily="34" charset="0"/>
              <a:ea typeface="+mn-ea"/>
              <a:cs typeface="Calibri" panose="020F0502020204030204" pitchFamily="34" charset="0"/>
            </a:endParaRPr>
          </a:p>
          <a:p>
            <a:pPr lvl="1">
              <a:lnSpc>
                <a:spcPct val="90000"/>
              </a:lnSpc>
              <a:spcBef>
                <a:spcPct val="0"/>
              </a:spcBef>
              <a:buFont typeface="Monotype Sorts" pitchFamily="2" charset="2"/>
              <a:buNone/>
            </a:pPr>
            <a:endParaRPr lang="en-US" altLang="en-US" sz="3200" b="1" dirty="0" smtClean="0">
              <a:solidFill>
                <a:srgbClr val="000000"/>
              </a:solidFill>
              <a:latin typeface="Calibri" panose="020F0502020204030204" pitchFamily="34" charset="0"/>
              <a:ea typeface="+mn-ea"/>
              <a:cs typeface="Calibri" panose="020F0502020204030204" pitchFamily="34" charset="0"/>
            </a:endParaRPr>
          </a:p>
          <a:p>
            <a:pPr lvl="1" algn="ctr">
              <a:lnSpc>
                <a:spcPct val="90000"/>
              </a:lnSpc>
              <a:spcBef>
                <a:spcPct val="0"/>
              </a:spcBef>
              <a:buFont typeface="Monotype Sorts" pitchFamily="2" charset="2"/>
              <a:buNone/>
            </a:pPr>
            <a:r>
              <a:rPr lang="en-US" altLang="en-US" sz="3200" b="1" dirty="0" smtClean="0">
                <a:solidFill>
                  <a:srgbClr val="000000"/>
                </a:solidFill>
                <a:latin typeface="Calibri" panose="020F0502020204030204" pitchFamily="34" charset="0"/>
                <a:ea typeface="+mn-ea"/>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pitchFamily="2" charset="2"/>
              <a:buNone/>
            </a:pPr>
            <a:endParaRPr lang="en-US" altLang="en-US" sz="2000" b="1" i="1" dirty="0" smtClean="0">
              <a:solidFill>
                <a:srgbClr val="000000"/>
              </a:solidFill>
              <a:latin typeface="Calibri" panose="020F0502020204030204" pitchFamily="34" charset="0"/>
              <a:ea typeface="+mn-ea"/>
              <a:cs typeface="Calibri" panose="020F0502020204030204" pitchFamily="34" charset="0"/>
            </a:endParaRPr>
          </a:p>
        </p:txBody>
      </p:sp>
      <p:sp>
        <p:nvSpPr>
          <p:cNvPr id="11269" name="Text Box 7"/>
          <p:cNvSpPr txBox="1">
            <a:spLocks noChangeArrowheads="1"/>
          </p:cNvSpPr>
          <p:nvPr/>
        </p:nvSpPr>
        <p:spPr bwMode="auto">
          <a:xfrm>
            <a:off x="57150" y="60960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#4</a:t>
            </a:r>
            <a:endParaRPr lang="en-US" altLang="en-US" sz="2400" dirty="0" smtClean="0">
              <a:solidFill>
                <a:srgbClr val="000000"/>
              </a:solidFill>
              <a:latin typeface="Times New Roman" panose="02020603050405020304" pitchFamily="18" charset="0"/>
              <a:ea typeface="+mn-ea"/>
              <a:cs typeface="Arial" panose="020B0604020202020204" pitchFamily="34" charset="0"/>
            </a:endParaRPr>
          </a:p>
        </p:txBody>
      </p:sp>
      <p:sp>
        <p:nvSpPr>
          <p:cNvPr id="3" name="Date Placeholder 2"/>
          <p:cNvSpPr>
            <a:spLocks noGrp="1"/>
          </p:cNvSpPr>
          <p:nvPr>
            <p:ph type="dt" sz="half" idx="10"/>
          </p:nvPr>
        </p:nvSpPr>
        <p:spPr/>
        <p:txBody>
          <a:bodyPr/>
          <a:lstStyle/>
          <a:p>
            <a:pPr>
              <a:defRPr/>
            </a:pPr>
            <a:r>
              <a:rPr lang="en-US" smtClean="0"/>
              <a:t>March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29</a:t>
            </a:fld>
            <a:endParaRPr lang="en-US" altLang="en-US"/>
          </a:p>
        </p:txBody>
      </p:sp>
    </p:spTree>
    <p:extLst>
      <p:ext uri="{BB962C8B-B14F-4D97-AF65-F5344CB8AC3E}">
        <p14:creationId xmlns:p14="http://schemas.microsoft.com/office/powerpoint/2010/main" val="3363609574"/>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altLang="en-US" smtClean="0"/>
              <a:t>Abstract</a:t>
            </a:r>
          </a:p>
        </p:txBody>
      </p:sp>
      <p:sp>
        <p:nvSpPr>
          <p:cNvPr id="7171" name="Content Placeholder 2"/>
          <p:cNvSpPr>
            <a:spLocks noGrp="1"/>
          </p:cNvSpPr>
          <p:nvPr>
            <p:ph idx="1"/>
          </p:nvPr>
        </p:nvSpPr>
        <p:spPr/>
        <p:txBody>
          <a:bodyPr/>
          <a:lstStyle/>
          <a:p>
            <a:r>
              <a:rPr lang="en-US" altLang="en-US" dirty="0" smtClean="0"/>
              <a:t>This presentation contains the IEEE 802.11 TGba Wake-up Radio (WUR) Operation agenda for the March 2018 session</a:t>
            </a:r>
          </a:p>
        </p:txBody>
      </p:sp>
      <p:sp>
        <p:nvSpPr>
          <p:cNvPr id="4" name="Date Placeholder 3"/>
          <p:cNvSpPr>
            <a:spLocks noGrp="1"/>
          </p:cNvSpPr>
          <p:nvPr>
            <p:ph type="dt" sz="quarter" idx="10"/>
          </p:nvPr>
        </p:nvSpPr>
        <p:spPr/>
        <p:txBody>
          <a:bodyPr/>
          <a:lstStyle/>
          <a:p>
            <a:pPr>
              <a:defRPr/>
            </a:pPr>
            <a:r>
              <a:rPr lang="en-US" smtClean="0"/>
              <a:t>March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717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1D07826-354B-4CAC-A364-D4170821854F}" type="slidenum">
              <a:rPr lang="en-US" altLang="en-US" sz="1200" b="0" smtClean="0"/>
              <a:pPr>
                <a:spcBef>
                  <a:spcPct val="0"/>
                </a:spcBef>
                <a:buFontTx/>
                <a:buNone/>
              </a:pPr>
              <a:t>3</a:t>
            </a:fld>
            <a:endParaRPr lang="en-US" altLang="en-US" sz="1200" b="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4"/>
          <p:cNvSpPr>
            <a:spLocks noGrp="1"/>
          </p:cNvSpPr>
          <p:nvPr>
            <p:ph type="title"/>
          </p:nvPr>
        </p:nvSpPr>
        <p:spPr/>
        <p:txBody>
          <a:bodyPr/>
          <a:lstStyle/>
          <a:p>
            <a:r>
              <a:rPr lang="en-US" altLang="en-US" smtClean="0"/>
              <a:t>Participation in IEEE 802 Meetings</a:t>
            </a:r>
          </a:p>
        </p:txBody>
      </p:sp>
      <p:sp>
        <p:nvSpPr>
          <p:cNvPr id="6" name="Content Placeholder 5"/>
          <p:cNvSpPr>
            <a:spLocks noGrp="1"/>
          </p:cNvSpPr>
          <p:nvPr>
            <p:ph idx="1"/>
          </p:nvPr>
        </p:nvSpPr>
        <p:spPr>
          <a:xfrm>
            <a:off x="685800" y="1600200"/>
            <a:ext cx="7772400" cy="4875213"/>
          </a:xfrm>
        </p:spPr>
        <p:txBody>
          <a:bodyPr/>
          <a:lstStyle/>
          <a:p>
            <a:pPr marL="0" indent="0" defTabSz="457200" eaLnBrk="1" hangingPunct="1">
              <a:spcBef>
                <a:spcPts val="600"/>
              </a:spcBef>
              <a:buSzPct val="100000"/>
              <a:buFontTx/>
              <a:buNone/>
              <a:defRPr/>
            </a:pPr>
            <a:r>
              <a:rPr lang="en-US" altLang="en-US" sz="1600" kern="1200" dirty="0" smtClean="0">
                <a:ea typeface="MS Gothic" panose="020B0609070205080204" pitchFamily="49" charset="-128"/>
                <a:cs typeface="+mn-cs"/>
              </a:rPr>
              <a:t>Participation </a:t>
            </a:r>
            <a:r>
              <a:rPr lang="en-US" altLang="en-US" sz="1600" kern="1200" dirty="0">
                <a:ea typeface="MS Gothic" panose="020B0609070205080204" pitchFamily="49" charset="-128"/>
                <a:cs typeface="+mn-cs"/>
              </a:rPr>
              <a:t>in any IEEE 802 meeting (Sponsor, Sponsor Subgroup, Working Group, Working Group Subgroup, etc.) </a:t>
            </a:r>
            <a:r>
              <a:rPr lang="en-GB" altLang="en-US" sz="1600" kern="1200" dirty="0" smtClean="0">
                <a:ea typeface="MS Gothic" panose="020B0609070205080204" pitchFamily="49" charset="-128"/>
                <a:cs typeface="+mn-cs"/>
              </a:rPr>
              <a:t>is </a:t>
            </a:r>
            <a:r>
              <a:rPr lang="en-GB" altLang="en-US" sz="1600" kern="1200" dirty="0">
                <a:ea typeface="MS Gothic" panose="020B0609070205080204" pitchFamily="49" charset="-128"/>
                <a:cs typeface="+mn-cs"/>
              </a:rPr>
              <a:t>on an individual basis</a:t>
            </a:r>
          </a:p>
          <a:p>
            <a:pPr marL="0" indent="0" defTabSz="457200" eaLnBrk="1" hangingPunct="1">
              <a:spcBef>
                <a:spcPts val="600"/>
              </a:spcBef>
              <a:buSzPct val="100000"/>
              <a:buFontTx/>
              <a:buNone/>
              <a:defRPr/>
            </a:pPr>
            <a:r>
              <a:rPr lang="en-GB" altLang="en-US" sz="1400" i="1" kern="1200" dirty="0">
                <a:ea typeface="MS Gothic" panose="020B0609070205080204" pitchFamily="49" charset="-128"/>
                <a:cs typeface="+mn-cs"/>
              </a:rPr>
              <a:t>•     </a:t>
            </a:r>
            <a:r>
              <a:rPr lang="en-GB" altLang="en-US" sz="1400" kern="1200" dirty="0">
                <a:ea typeface="MS Gothic" panose="020B0609070205080204" pitchFamily="49" charset="-128"/>
                <a:cs typeface="+mn-cs"/>
              </a:rPr>
              <a:t>Participants in the IEEE standards development individual process shall act based on their qualifications and experience. (</a:t>
            </a:r>
            <a:r>
              <a:rPr lang="en-GB" altLang="en-US" sz="1400" u="sng" kern="1200" dirty="0">
                <a:ea typeface="MS Gothic" panose="020B0609070205080204" pitchFamily="49" charset="-128"/>
                <a:cs typeface="+mn-cs"/>
                <a:hlinkClick r:id="rId2"/>
              </a:rPr>
              <a:t>https://standards.ieee.org/develop/policies/bylaws/sb_bylaws.pdf</a:t>
            </a:r>
            <a:r>
              <a:rPr lang="en-GB" altLang="en-US" sz="1400" kern="1200" dirty="0">
                <a:ea typeface="MS Gothic" panose="020B0609070205080204" pitchFamily="49" charset="-128"/>
                <a:cs typeface="+mn-cs"/>
              </a:rPr>
              <a:t>section 5.2.1)</a:t>
            </a:r>
          </a:p>
          <a:p>
            <a:pPr marL="0" indent="0" defTabSz="457200" eaLnBrk="1" hangingPunct="1">
              <a:spcBef>
                <a:spcPts val="600"/>
              </a:spcBef>
              <a:buSzPct val="100000"/>
              <a:buFontTx/>
              <a:buNone/>
              <a:defRPr/>
            </a:pPr>
            <a:r>
              <a:rPr lang="en-GB" altLang="en-US" sz="1400" kern="1200" dirty="0">
                <a:ea typeface="MS Gothic" panose="020B0609070205080204" pitchFamily="49" charset="-128"/>
                <a:cs typeface="+mn-cs"/>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shall not direct the actions or votes of any other member of an IEEE 802 Working Group or retaliate against any other member for their actions or votes within IEEE 802 Working Group meetings, see </a:t>
            </a:r>
            <a:r>
              <a:rPr lang="en-GB" altLang="en-US" sz="1400" u="sng" kern="1200" dirty="0">
                <a:ea typeface="MS Gothic" panose="020B0609070205080204" pitchFamily="49" charset="-128"/>
                <a:cs typeface="+mn-cs"/>
                <a:hlinkClick r:id="rId3" invalidUrl="https://standards.ieee.org/develop/policies/bylaws/sb_bylaws.pdf section 5.2.1.3"/>
              </a:rPr>
              <a:t>https://standards.ieee.org/develop/policies/bylaws/sb_bylaws.pdf </a:t>
            </a:r>
            <a:r>
              <a:rPr lang="en-GB" altLang="en-US" sz="1400" kern="1200" dirty="0">
                <a:ea typeface="MS Gothic" panose="020B0609070205080204" pitchFamily="49" charset="-128"/>
                <a:cs typeface="+mn-cs"/>
              </a:rPr>
              <a:t> section 5.2.1.3 and the IEEE 802 LMSC Working Group Policies and Procedures, subclause 3.4.1 “Chair”, list item x.</a:t>
            </a:r>
          </a:p>
          <a:p>
            <a:pPr marL="0" indent="0" defTabSz="457200" eaLnBrk="1" hangingPunct="1">
              <a:spcBef>
                <a:spcPts val="600"/>
              </a:spcBef>
              <a:buSzPct val="100000"/>
              <a:buFontTx/>
              <a:buNone/>
              <a:defRPr/>
            </a:pPr>
            <a:r>
              <a:rPr lang="en-GB" altLang="en-US" sz="1600" kern="1200" dirty="0">
                <a:ea typeface="MS Gothic" panose="020B0609070205080204" pitchFamily="49" charset="-128"/>
                <a:cs typeface="+mn-cs"/>
              </a:rPr>
              <a:t>By participating in IEEE 802 meetings, you accept these requirements.  If you do not agree to these policies then you shall not participate.</a:t>
            </a:r>
          </a:p>
          <a:p>
            <a:pPr marL="0" indent="0" algn="ctr" defTabSz="457200" eaLnBrk="1" hangingPunct="1">
              <a:spcBef>
                <a:spcPts val="600"/>
              </a:spcBef>
              <a:buSzPct val="100000"/>
              <a:buFontTx/>
              <a:buNone/>
              <a:defRPr/>
            </a:pPr>
            <a:r>
              <a:rPr lang="en-GB" altLang="en-US" sz="1200" b="0" kern="1200" dirty="0" smtClean="0">
                <a:ea typeface="MS Gothic" panose="020B0609070205080204" pitchFamily="49" charset="-128"/>
                <a:cs typeface="+mn-cs"/>
              </a:rPr>
              <a:t>(Latest revision of IEEE 802 LMSC Working Group Policies and Procedures: </a:t>
            </a:r>
            <a:r>
              <a:rPr lang="en-GB" altLang="en-US" sz="1200" b="0" kern="1200" dirty="0" smtClean="0">
                <a:ea typeface="MS Gothic" panose="020B0609070205080204" pitchFamily="49" charset="-128"/>
                <a:cs typeface="+mn-cs"/>
                <a:hlinkClick r:id="rId4"/>
              </a:rPr>
              <a:t>http://www.ieee802.org/devdocs.shtml</a:t>
            </a:r>
            <a:r>
              <a:rPr lang="en-GB" altLang="en-US" sz="1200" b="0" kern="1200" dirty="0" smtClean="0">
                <a:ea typeface="MS Gothic" panose="020B0609070205080204" pitchFamily="49" charset="-128"/>
                <a:cs typeface="+mn-cs"/>
              </a:rPr>
              <a:t>)</a:t>
            </a:r>
          </a:p>
          <a:p>
            <a:pPr marL="0" indent="0" defTabSz="457200" eaLnBrk="1" hangingPunct="1">
              <a:spcBef>
                <a:spcPts val="600"/>
              </a:spcBef>
              <a:buSzPct val="100000"/>
              <a:buFontTx/>
              <a:buNone/>
              <a:defRPr/>
            </a:pPr>
            <a:endParaRPr lang="en-GB" altLang="en-US" sz="1600" kern="1200" dirty="0">
              <a:ea typeface="MS Gothic" panose="020B0609070205080204" pitchFamily="49" charset="-128"/>
              <a:cs typeface="+mn-cs"/>
            </a:endParaRPr>
          </a:p>
          <a:p>
            <a:pPr>
              <a:defRPr/>
            </a:pPr>
            <a:endParaRPr lang="en-US" dirty="0"/>
          </a:p>
        </p:txBody>
      </p:sp>
      <p:sp>
        <p:nvSpPr>
          <p:cNvPr id="2" name="Date Placeholder 1"/>
          <p:cNvSpPr>
            <a:spLocks noGrp="1"/>
          </p:cNvSpPr>
          <p:nvPr>
            <p:ph type="dt" sz="quarter" idx="10"/>
          </p:nvPr>
        </p:nvSpPr>
        <p:spPr/>
        <p:txBody>
          <a:bodyPr/>
          <a:lstStyle/>
          <a:p>
            <a:pPr>
              <a:defRPr/>
            </a:pPr>
            <a:r>
              <a:rPr lang="en-US" smtClean="0"/>
              <a:t>March 2018</a:t>
            </a:r>
            <a:endParaRPr lang="en-US" dirty="0"/>
          </a:p>
        </p:txBody>
      </p:sp>
      <p:sp>
        <p:nvSpPr>
          <p:cNvPr id="3" name="Footer Placeholder 2"/>
          <p:cNvSpPr>
            <a:spLocks noGrp="1"/>
          </p:cNvSpPr>
          <p:nvPr>
            <p:ph type="ftr" sz="quarter" idx="11"/>
          </p:nvPr>
        </p:nvSpPr>
        <p:spPr/>
        <p:txBody>
          <a:bodyPr/>
          <a:lstStyle/>
          <a:p>
            <a:pPr>
              <a:defRPr/>
            </a:pPr>
            <a:r>
              <a:rPr lang="en-US" smtClean="0"/>
              <a:t>Minyoung Park (Samsung)</a:t>
            </a:r>
            <a:endParaRPr lang="en-US"/>
          </a:p>
        </p:txBody>
      </p:sp>
      <p:sp>
        <p:nvSpPr>
          <p:cNvPr id="2765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E412B227-2146-4F8F-B087-2992DD2D4ECD}" type="slidenum">
              <a:rPr lang="en-US" altLang="en-US" sz="1200" b="0" smtClean="0"/>
              <a:pPr>
                <a:spcBef>
                  <a:spcPct val="0"/>
                </a:spcBef>
                <a:buFontTx/>
                <a:buNone/>
              </a:pPr>
              <a:t>30</a:t>
            </a:fld>
            <a:endParaRPr lang="en-US" altLang="en-US" sz="1200" b="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altLang="en-US" smtClean="0"/>
              <a:t>IEEE-SA policy documents</a:t>
            </a:r>
          </a:p>
        </p:txBody>
      </p:sp>
      <p:sp>
        <p:nvSpPr>
          <p:cNvPr id="28675" name="Content Placeholder 2"/>
          <p:cNvSpPr>
            <a:spLocks noGrp="1"/>
          </p:cNvSpPr>
          <p:nvPr>
            <p:ph idx="1"/>
          </p:nvPr>
        </p:nvSpPr>
        <p:spPr/>
        <p:txBody>
          <a:bodyPr/>
          <a:lstStyle/>
          <a:p>
            <a:r>
              <a:rPr lang="en-US" altLang="en-US" sz="1800" smtClean="0"/>
              <a:t>IEEE Code of Ethics</a:t>
            </a:r>
          </a:p>
          <a:p>
            <a:pPr lvl="1"/>
            <a:r>
              <a:rPr lang="en-US" altLang="en-US" sz="1600" smtClean="0">
                <a:hlinkClick r:id="rId2"/>
              </a:rPr>
              <a:t>http://www.ieee.org/about/corporate/governance/p7-8.html</a:t>
            </a:r>
            <a:r>
              <a:rPr lang="en-US" altLang="en-US" sz="1600" smtClean="0"/>
              <a:t> </a:t>
            </a:r>
          </a:p>
          <a:p>
            <a:r>
              <a:rPr lang="en-US" altLang="en-US" sz="1800" smtClean="0"/>
              <a:t>IEEE Standards Association (IEEE-SA) Affiliation FAQ</a:t>
            </a:r>
          </a:p>
          <a:p>
            <a:pPr lvl="1"/>
            <a:r>
              <a:rPr lang="en-US" altLang="en-US" sz="1600" smtClean="0">
                <a:hlinkClick r:id="rId3"/>
              </a:rPr>
              <a:t>http://standards.ieee.org/faqs/affiliation.html</a:t>
            </a:r>
            <a:r>
              <a:rPr lang="en-US" altLang="en-US" sz="1600" smtClean="0"/>
              <a:t> </a:t>
            </a:r>
          </a:p>
          <a:p>
            <a:r>
              <a:rPr lang="en-US" altLang="en-US" sz="1800" smtClean="0"/>
              <a:t>Antitrust and Competition Policy</a:t>
            </a:r>
          </a:p>
          <a:p>
            <a:pPr lvl="1"/>
            <a:r>
              <a:rPr lang="en-US" altLang="en-US" sz="1600" smtClean="0">
                <a:hlinkClick r:id="rId4"/>
              </a:rPr>
              <a:t>http://standards.ieee.org/resources/antitrust-guidelines.pdf</a:t>
            </a:r>
            <a:r>
              <a:rPr lang="en-US" altLang="en-US" sz="1600" smtClean="0"/>
              <a:t>  </a:t>
            </a:r>
            <a:endParaRPr lang="en-US" altLang="en-US" sz="1600" smtClean="0">
              <a:hlinkClick r:id="rId5"/>
            </a:endParaRPr>
          </a:p>
          <a:p>
            <a:r>
              <a:rPr lang="en-US" altLang="en-US" sz="1800" smtClean="0"/>
              <a:t>Letter of Assurance Form</a:t>
            </a:r>
          </a:p>
          <a:p>
            <a:pPr lvl="1"/>
            <a:r>
              <a:rPr lang="en-US" altLang="en-US" sz="1600" smtClean="0">
                <a:hlinkClick r:id="rId6"/>
              </a:rPr>
              <a:t>http://standards.ieee.org/develop/policies/bylaws/sect6-7.html#loa</a:t>
            </a:r>
            <a:r>
              <a:rPr lang="en-US" altLang="en-US" sz="1600" smtClean="0"/>
              <a:t> </a:t>
            </a:r>
          </a:p>
          <a:p>
            <a:pPr lvl="1"/>
            <a:r>
              <a:rPr lang="en-US" altLang="en-US" sz="1600" smtClean="0">
                <a:hlinkClick r:id="rId5"/>
              </a:rPr>
              <a:t>https://development.standards.ieee.org/myproject/Public//mytools/mob/loa.pdf</a:t>
            </a:r>
          </a:p>
          <a:p>
            <a:r>
              <a:rPr lang="en-US" altLang="en-US" sz="1800" smtClean="0"/>
              <a:t>IEEE-SA Patent Committee FAQ &amp; Patent slides</a:t>
            </a:r>
          </a:p>
          <a:p>
            <a:pPr lvl="1"/>
            <a:r>
              <a:rPr lang="en-US" altLang="en-US" sz="1600" smtClean="0">
                <a:hlinkClick r:id="rId7"/>
              </a:rPr>
              <a:t>http://standards.ieee.org/board/pat/faq.pdf</a:t>
            </a:r>
            <a:r>
              <a:rPr lang="en-US" altLang="en-US" sz="1600" smtClean="0"/>
              <a:t> and </a:t>
            </a:r>
            <a:r>
              <a:rPr lang="en-US" altLang="en-US" sz="1600" smtClean="0">
                <a:hlinkClick r:id="rId5"/>
              </a:rPr>
              <a:t>http://standards.ieee.org/board/pat/pat-slideset.ppt</a:t>
            </a:r>
            <a:r>
              <a:rPr lang="en-US" altLang="en-US" sz="1600" smtClean="0"/>
              <a:t> </a:t>
            </a:r>
          </a:p>
          <a:p>
            <a:endParaRPr lang="en-GB" altLang="en-US" sz="1800" smtClean="0"/>
          </a:p>
          <a:p>
            <a:endParaRPr lang="en-US" altLang="en-US" smtClean="0"/>
          </a:p>
        </p:txBody>
      </p:sp>
      <p:sp>
        <p:nvSpPr>
          <p:cNvPr id="4" name="Date Placeholder 3"/>
          <p:cNvSpPr>
            <a:spLocks noGrp="1"/>
          </p:cNvSpPr>
          <p:nvPr>
            <p:ph type="dt" sz="quarter" idx="10"/>
          </p:nvPr>
        </p:nvSpPr>
        <p:spPr/>
        <p:txBody>
          <a:bodyPr/>
          <a:lstStyle/>
          <a:p>
            <a:pPr>
              <a:defRPr/>
            </a:pPr>
            <a:r>
              <a:rPr lang="en-US" smtClean="0"/>
              <a:t>March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2867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111C748-BB34-4569-AA97-01C58406E0B3}" type="slidenum">
              <a:rPr lang="en-US" altLang="en-US" sz="1200" b="0" smtClean="0"/>
              <a:pPr>
                <a:spcBef>
                  <a:spcPct val="0"/>
                </a:spcBef>
                <a:buFontTx/>
                <a:buNone/>
              </a:pPr>
              <a:t>31</a:t>
            </a:fld>
            <a:endParaRPr lang="en-US" altLang="en-US" sz="1200" b="0"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altLang="en-US" smtClean="0"/>
              <a:t>Current IEEE-SA Rule documents</a:t>
            </a:r>
          </a:p>
        </p:txBody>
      </p:sp>
      <p:sp>
        <p:nvSpPr>
          <p:cNvPr id="29699" name="Content Placeholder 2"/>
          <p:cNvSpPr>
            <a:spLocks noGrp="1"/>
          </p:cNvSpPr>
          <p:nvPr>
            <p:ph idx="1"/>
          </p:nvPr>
        </p:nvSpPr>
        <p:spPr/>
        <p:txBody>
          <a:bodyPr/>
          <a:lstStyle/>
          <a:p>
            <a:r>
              <a:rPr lang="en-US" altLang="en-US" sz="1800" smtClean="0"/>
              <a:t>The current version of the IEEE-SA Standards Board Bylaws is available at: </a:t>
            </a:r>
          </a:p>
          <a:p>
            <a:pPr lvl="1"/>
            <a:r>
              <a:rPr lang="en-US" altLang="en-US" sz="1600" smtClean="0">
                <a:hlinkClick r:id="rId2"/>
              </a:rPr>
              <a:t>http://standards.ieee.org/develop/policies/bylaws/index.html</a:t>
            </a:r>
            <a:r>
              <a:rPr lang="en-US" altLang="en-US" sz="1600" smtClean="0"/>
              <a:t> (HTML version) </a:t>
            </a:r>
          </a:p>
          <a:p>
            <a:pPr lvl="1"/>
            <a:r>
              <a:rPr lang="en-US" altLang="en-US" sz="1600" smtClean="0">
                <a:hlinkClick r:id="rId3"/>
              </a:rPr>
              <a:t>http://standards.ieee.org/develop/policies/bylaws/sb_bylaws.pdf</a:t>
            </a:r>
            <a:r>
              <a:rPr lang="en-US" altLang="en-US" sz="1600" smtClean="0"/>
              <a:t> (PDF version) </a:t>
            </a:r>
          </a:p>
          <a:p>
            <a:endParaRPr lang="en-US" altLang="en-US" sz="1800" smtClean="0"/>
          </a:p>
          <a:p>
            <a:r>
              <a:rPr lang="en-US" altLang="en-US" sz="1800" smtClean="0"/>
              <a:t>The current version of the IEEE-SA Standards Board Operations Manual is available at: </a:t>
            </a:r>
          </a:p>
          <a:p>
            <a:pPr lvl="1"/>
            <a:r>
              <a:rPr lang="en-US" altLang="en-US" sz="1600" smtClean="0">
                <a:hlinkClick r:id="rId4"/>
              </a:rPr>
              <a:t>http://standards.ieee.org/develop/policies/opman/index.html</a:t>
            </a:r>
            <a:r>
              <a:rPr lang="en-US" altLang="en-US" sz="1600" smtClean="0"/>
              <a:t> (HTML version) </a:t>
            </a:r>
          </a:p>
          <a:p>
            <a:pPr lvl="1"/>
            <a:r>
              <a:rPr lang="en-US" altLang="en-US" sz="1600" smtClean="0">
                <a:hlinkClick r:id="rId5"/>
              </a:rPr>
              <a:t>http://standards.ieee.org/develop/policies/opman/sb_om.pdf</a:t>
            </a:r>
            <a:r>
              <a:rPr lang="en-US" altLang="en-US" sz="1600" smtClean="0"/>
              <a:t> (PDF version) </a:t>
            </a:r>
          </a:p>
          <a:p>
            <a:endParaRPr lang="en-US" altLang="en-US" smtClean="0"/>
          </a:p>
        </p:txBody>
      </p:sp>
      <p:sp>
        <p:nvSpPr>
          <p:cNvPr id="4" name="Date Placeholder 3"/>
          <p:cNvSpPr>
            <a:spLocks noGrp="1"/>
          </p:cNvSpPr>
          <p:nvPr>
            <p:ph type="dt" sz="quarter" idx="10"/>
          </p:nvPr>
        </p:nvSpPr>
        <p:spPr/>
        <p:txBody>
          <a:bodyPr/>
          <a:lstStyle/>
          <a:p>
            <a:pPr>
              <a:defRPr/>
            </a:pPr>
            <a:r>
              <a:rPr lang="en-US" smtClean="0"/>
              <a:t>March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2970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C615E78-C1C0-4857-B435-017C609339BB}" type="slidenum">
              <a:rPr lang="en-US" altLang="en-US" sz="1200" b="0" smtClean="0"/>
              <a:pPr>
                <a:spcBef>
                  <a:spcPct val="0"/>
                </a:spcBef>
                <a:buFontTx/>
                <a:buNone/>
              </a:pPr>
              <a:t>32</a:t>
            </a:fld>
            <a:endParaRPr lang="en-US" altLang="en-US" sz="1200" b="0"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altLang="en-US" smtClean="0"/>
              <a:t>Current IEEE 802, 802.11 rules documents </a:t>
            </a:r>
          </a:p>
        </p:txBody>
      </p:sp>
      <p:sp>
        <p:nvSpPr>
          <p:cNvPr id="30723" name="Content Placeholder 2"/>
          <p:cNvSpPr>
            <a:spLocks noGrp="1"/>
          </p:cNvSpPr>
          <p:nvPr>
            <p:ph idx="1"/>
          </p:nvPr>
        </p:nvSpPr>
        <p:spPr>
          <a:xfrm>
            <a:off x="650875" y="1600200"/>
            <a:ext cx="7772400" cy="4114800"/>
          </a:xfrm>
        </p:spPr>
        <p:txBody>
          <a:bodyPr/>
          <a:lstStyle/>
          <a:p>
            <a:r>
              <a:rPr lang="en-US" altLang="en-US" sz="1800" smtClean="0"/>
              <a:t>IEEE 802 Policies &amp; Procedures </a:t>
            </a:r>
          </a:p>
          <a:p>
            <a:pPr lvl="1"/>
            <a:r>
              <a:rPr lang="en-US" altLang="en-US" sz="1600" smtClean="0"/>
              <a:t>(link to AudCom, approved by IEEE-SA Standards Board June 2014) </a:t>
            </a:r>
          </a:p>
          <a:p>
            <a:pPr lvl="1"/>
            <a:r>
              <a:rPr lang="en-US" altLang="en-US" sz="1600" smtClean="0">
                <a:hlinkClick r:id="rId2"/>
              </a:rPr>
              <a:t>http://standards.ieee.org/board/aud/LMSC.pdf</a:t>
            </a:r>
            <a:endParaRPr lang="en-US" altLang="en-US" sz="1600" smtClean="0"/>
          </a:p>
          <a:p>
            <a:r>
              <a:rPr lang="en-US" altLang="en-US" sz="1800" smtClean="0"/>
              <a:t>IEEE 802 Operations Manual (13 Nov 2015)</a:t>
            </a:r>
          </a:p>
          <a:p>
            <a:pPr lvl="1"/>
            <a:r>
              <a:rPr lang="en-US" altLang="en-US" sz="1600" smtClean="0">
                <a:hlinkClick r:id="rId3"/>
              </a:rPr>
              <a:t>http://www.ieee802.org/PNP/approved/IEEE_802_OM_v18.pdf</a:t>
            </a:r>
            <a:endParaRPr lang="en-US" altLang="en-US" sz="1600" smtClean="0"/>
          </a:p>
          <a:p>
            <a:r>
              <a:rPr lang="en-US" altLang="en-US" sz="1800" smtClean="0"/>
              <a:t>IEEE 802 Working Group Policies &amp;Procedures (13 Nov 2015) </a:t>
            </a:r>
          </a:p>
          <a:p>
            <a:pPr lvl="1"/>
            <a:r>
              <a:rPr lang="en-US" altLang="en-US" sz="1600" smtClean="0">
                <a:hlinkClick r:id="rId4"/>
              </a:rPr>
              <a:t>http://www.ieee802.org/PNP/approved/IEEE_802_WG_PandP_v18.1.pdf</a:t>
            </a:r>
            <a:r>
              <a:rPr lang="en-US" altLang="en-US" sz="1600" smtClean="0"/>
              <a:t> (editor update)</a:t>
            </a:r>
          </a:p>
          <a:p>
            <a:r>
              <a:rPr lang="en-US" altLang="en-US" sz="1800" smtClean="0"/>
              <a:t>IEEE 802 LMSC Chair's Guidelines (18 Mar 2016)</a:t>
            </a:r>
            <a:endParaRPr lang="en-US" altLang="en-US" sz="1800" smtClean="0">
              <a:hlinkClick r:id="rId5"/>
            </a:endParaRPr>
          </a:p>
          <a:p>
            <a:pPr lvl="1"/>
            <a:r>
              <a:rPr lang="en-US" altLang="en-US" sz="1600" smtClean="0">
                <a:hlinkClick r:id="rId6"/>
              </a:rPr>
              <a:t>http://www.ieee802.org/PNP/approved/IEEE_802_Chairs_guidelines_v23.pdf</a:t>
            </a:r>
          </a:p>
          <a:p>
            <a:r>
              <a:rPr lang="en-US" altLang="en-US" sz="1800" smtClean="0"/>
              <a:t>IEEE 802.11 WG OM: (13 Nov 2015)</a:t>
            </a:r>
          </a:p>
          <a:p>
            <a:pPr lvl="1"/>
            <a:r>
              <a:rPr lang="en-US" altLang="en-US" sz="1600" smtClean="0">
                <a:hlinkClick r:id="rId7"/>
              </a:rPr>
              <a:t>https://mentor.ieee.org/802.11/dcn/14/11-14-0629-14-0000-802-11-operations-manual.docx</a:t>
            </a:r>
            <a:r>
              <a:rPr lang="en-US" altLang="en-US" sz="1600" smtClean="0"/>
              <a:t>   </a:t>
            </a:r>
          </a:p>
          <a:p>
            <a:r>
              <a:rPr lang="en-US" altLang="en-US" sz="1800" smtClean="0"/>
              <a:t>Policies and Procedures hierarchy</a:t>
            </a:r>
          </a:p>
          <a:p>
            <a:pPr lvl="1"/>
            <a:r>
              <a:rPr lang="en-US" altLang="en-US" sz="1600" smtClean="0">
                <a:hlinkClick r:id="rId8"/>
              </a:rPr>
              <a:t>http://www.ieee802.org/11/Rules/rules.shtml</a:t>
            </a:r>
            <a:endParaRPr lang="en-US" altLang="en-US" sz="1600" smtClean="0"/>
          </a:p>
          <a:p>
            <a:pPr lvl="1"/>
            <a:r>
              <a:rPr lang="en-US" altLang="en-US" sz="1600" smtClean="0"/>
              <a:t>IEEE 802 Procedural document website: </a:t>
            </a:r>
            <a:r>
              <a:rPr lang="en-US" altLang="en-US" sz="1600" smtClean="0">
                <a:hlinkClick r:id="rId9"/>
              </a:rPr>
              <a:t>http://www.ieee802.org/devdocs.shtml</a:t>
            </a:r>
            <a:r>
              <a:rPr lang="en-US" altLang="en-US" sz="1600" smtClean="0"/>
              <a:t> </a:t>
            </a:r>
          </a:p>
          <a:p>
            <a:endParaRPr lang="en-US" altLang="en-US" smtClean="0"/>
          </a:p>
        </p:txBody>
      </p:sp>
      <p:sp>
        <p:nvSpPr>
          <p:cNvPr id="4" name="Date Placeholder 3"/>
          <p:cNvSpPr>
            <a:spLocks noGrp="1"/>
          </p:cNvSpPr>
          <p:nvPr>
            <p:ph type="dt" sz="quarter" idx="10"/>
          </p:nvPr>
        </p:nvSpPr>
        <p:spPr/>
        <p:txBody>
          <a:bodyPr/>
          <a:lstStyle/>
          <a:p>
            <a:pPr>
              <a:defRPr/>
            </a:pPr>
            <a:r>
              <a:rPr lang="en-US" smtClean="0"/>
              <a:t>March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072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429E2FB-F1B8-4C35-AA3D-F2B419234142}" type="slidenum">
              <a:rPr lang="en-US" altLang="en-US" sz="1200" b="0" smtClean="0"/>
              <a:pPr>
                <a:spcBef>
                  <a:spcPct val="0"/>
                </a:spcBef>
                <a:buFontTx/>
                <a:buNone/>
              </a:pPr>
              <a:t>33</a:t>
            </a:fld>
            <a:endParaRPr lang="en-US" altLang="en-US" sz="1200" b="0" smtClean="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dirty="0" smtClean="0"/>
              <a:t>Summary from January 2018 Meeting and Teleconference Calls</a:t>
            </a:r>
          </a:p>
        </p:txBody>
      </p:sp>
      <p:sp>
        <p:nvSpPr>
          <p:cNvPr id="31747" name="Content Placeholder 2"/>
          <p:cNvSpPr>
            <a:spLocks noGrp="1"/>
          </p:cNvSpPr>
          <p:nvPr>
            <p:ph idx="1"/>
          </p:nvPr>
        </p:nvSpPr>
        <p:spPr>
          <a:xfrm>
            <a:off x="685800" y="1981200"/>
            <a:ext cx="8153400" cy="4494213"/>
          </a:xfrm>
        </p:spPr>
        <p:txBody>
          <a:bodyPr/>
          <a:lstStyle/>
          <a:p>
            <a:r>
              <a:rPr lang="en-US" altLang="en-US" sz="2200" dirty="0"/>
              <a:t>Approved </a:t>
            </a:r>
            <a:r>
              <a:rPr lang="en-US" altLang="en-US" sz="2200" dirty="0" err="1"/>
              <a:t>TGba</a:t>
            </a:r>
            <a:r>
              <a:rPr lang="en-US" altLang="en-US" sz="2200" dirty="0"/>
              <a:t> Spec Framework Document (SFD) </a:t>
            </a:r>
          </a:p>
          <a:p>
            <a:pPr lvl="1"/>
            <a:r>
              <a:rPr lang="en-US" altLang="en-US" sz="2200" dirty="0"/>
              <a:t>IEEE 802.11-17/575r8</a:t>
            </a:r>
          </a:p>
          <a:p>
            <a:r>
              <a:rPr lang="en-US" altLang="en-US" sz="2200" dirty="0"/>
              <a:t>Approved PHY/MAC spec text documents to create </a:t>
            </a:r>
            <a:r>
              <a:rPr lang="en-US" altLang="en-US" sz="2200" dirty="0" err="1"/>
              <a:t>TGba</a:t>
            </a:r>
            <a:r>
              <a:rPr lang="en-US" altLang="en-US" sz="2200" dirty="0"/>
              <a:t> D0.1</a:t>
            </a:r>
            <a:endParaRPr lang="en-US" altLang="en-US" dirty="0"/>
          </a:p>
          <a:p>
            <a:r>
              <a:rPr lang="en-US" altLang="en-US" sz="2200" dirty="0"/>
              <a:t>Reviewed technical presentations</a:t>
            </a:r>
          </a:p>
          <a:p>
            <a:r>
              <a:rPr lang="en-US" altLang="en-US" sz="2200" dirty="0"/>
              <a:t>Reviewed the TG timeline</a:t>
            </a:r>
          </a:p>
          <a:p>
            <a:r>
              <a:rPr lang="en-US" altLang="en-US" sz="2200" dirty="0"/>
              <a:t>Set goals for the March 2018 meeting</a:t>
            </a:r>
          </a:p>
          <a:p>
            <a:r>
              <a:rPr lang="en-US" altLang="en-US" sz="2200" dirty="0"/>
              <a:t>Agenda: see doc.: IEEE 802.11-17/1862r8</a:t>
            </a:r>
          </a:p>
        </p:txBody>
      </p:sp>
      <p:sp>
        <p:nvSpPr>
          <p:cNvPr id="4" name="Date Placeholder 3"/>
          <p:cNvSpPr>
            <a:spLocks noGrp="1"/>
          </p:cNvSpPr>
          <p:nvPr>
            <p:ph type="dt" sz="quarter" idx="10"/>
          </p:nvPr>
        </p:nvSpPr>
        <p:spPr/>
        <p:txBody>
          <a:bodyPr/>
          <a:lstStyle/>
          <a:p>
            <a:pPr>
              <a:defRPr/>
            </a:pPr>
            <a:r>
              <a:rPr lang="en-US" smtClean="0"/>
              <a:t>March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17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58FE148-240D-4C73-8973-CD4B8EF27475}" type="slidenum">
              <a:rPr lang="en-US" altLang="en-US" sz="1200" b="0" smtClean="0"/>
              <a:pPr>
                <a:spcBef>
                  <a:spcPct val="0"/>
                </a:spcBef>
                <a:buFontTx/>
                <a:buNone/>
              </a:pPr>
              <a:t>34</a:t>
            </a:fld>
            <a:endParaRPr lang="en-US" altLang="en-US" sz="1200" b="0" smtClean="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en-US" smtClean="0"/>
              <a:t>Motion - Minutes</a:t>
            </a:r>
          </a:p>
        </p:txBody>
      </p:sp>
      <p:sp>
        <p:nvSpPr>
          <p:cNvPr id="38915" name="Content Placeholder 2"/>
          <p:cNvSpPr>
            <a:spLocks noGrp="1"/>
          </p:cNvSpPr>
          <p:nvPr>
            <p:ph idx="1"/>
          </p:nvPr>
        </p:nvSpPr>
        <p:spPr/>
        <p:txBody>
          <a:bodyPr/>
          <a:lstStyle/>
          <a:p>
            <a:r>
              <a:rPr lang="en-US" altLang="en-US" dirty="0" smtClean="0"/>
              <a:t>Approve TGba minutes of January 2018 meeting [doc: IEEE 802.11-18/270r0] and teleconference calls [doc: IEEE </a:t>
            </a:r>
            <a:r>
              <a:rPr lang="en-US" altLang="en-US" dirty="0" smtClean="0"/>
              <a:t>802.11-18/322r2]</a:t>
            </a:r>
            <a:endParaRPr lang="en-US" altLang="en-US" dirty="0" smtClean="0"/>
          </a:p>
          <a:p>
            <a:endParaRPr lang="en-US" altLang="en-US" dirty="0" smtClean="0"/>
          </a:p>
          <a:p>
            <a:pPr lvl="1"/>
            <a:r>
              <a:rPr lang="en-US" altLang="en-US" dirty="0" smtClean="0"/>
              <a:t>Move:</a:t>
            </a:r>
          </a:p>
          <a:p>
            <a:pPr lvl="1"/>
            <a:r>
              <a:rPr lang="en-US" altLang="en-US" dirty="0" smtClean="0"/>
              <a:t>Second:</a:t>
            </a:r>
          </a:p>
          <a:p>
            <a:pPr lvl="1"/>
            <a:r>
              <a:rPr lang="en-US" altLang="en-US" dirty="0" smtClean="0"/>
              <a:t>Result:</a:t>
            </a:r>
          </a:p>
        </p:txBody>
      </p:sp>
      <p:sp>
        <p:nvSpPr>
          <p:cNvPr id="4" name="Date Placeholder 3"/>
          <p:cNvSpPr>
            <a:spLocks noGrp="1"/>
          </p:cNvSpPr>
          <p:nvPr>
            <p:ph type="dt" sz="quarter" idx="10"/>
          </p:nvPr>
        </p:nvSpPr>
        <p:spPr/>
        <p:txBody>
          <a:bodyPr/>
          <a:lstStyle/>
          <a:p>
            <a:pPr>
              <a:defRPr/>
            </a:pPr>
            <a:r>
              <a:rPr lang="en-US" smtClean="0"/>
              <a:t>March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89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FBCA5AE-B283-44A5-90D0-A06C9F590448}" type="slidenum">
              <a:rPr lang="en-US" altLang="en-US" sz="1200" b="0" smtClean="0"/>
              <a:pPr>
                <a:spcBef>
                  <a:spcPct val="0"/>
                </a:spcBef>
                <a:buFontTx/>
                <a:buNone/>
              </a:pPr>
              <a:t>35</a:t>
            </a:fld>
            <a:endParaRPr lang="en-US" altLang="en-US" sz="1200" b="0" smtClean="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r>
              <a:rPr lang="en-US" altLang="en-US" smtClean="0"/>
              <a:t>TGba Documents Review and Approval</a:t>
            </a:r>
          </a:p>
        </p:txBody>
      </p:sp>
      <p:sp>
        <p:nvSpPr>
          <p:cNvPr id="39939" name="Content Placeholder 2"/>
          <p:cNvSpPr>
            <a:spLocks noGrp="1"/>
          </p:cNvSpPr>
          <p:nvPr>
            <p:ph idx="1"/>
          </p:nvPr>
        </p:nvSpPr>
        <p:spPr/>
        <p:txBody>
          <a:bodyPr/>
          <a:lstStyle/>
          <a:p>
            <a:r>
              <a:rPr lang="en-US" altLang="en-US" dirty="0" smtClean="0"/>
              <a:t>TGba Spec Framework Document (Po-Kai Huang)</a:t>
            </a:r>
          </a:p>
          <a:p>
            <a:r>
              <a:rPr lang="en-US" altLang="en-US" dirty="0" err="1" smtClean="0"/>
              <a:t>TGba</a:t>
            </a:r>
            <a:r>
              <a:rPr lang="en-US" altLang="en-US" dirty="0" smtClean="0"/>
              <a:t> D0.1 (Po-Kai Huang) </a:t>
            </a:r>
          </a:p>
          <a:p>
            <a:endParaRPr lang="en-US" altLang="en-US" dirty="0" smtClean="0"/>
          </a:p>
        </p:txBody>
      </p:sp>
      <p:sp>
        <p:nvSpPr>
          <p:cNvPr id="4" name="Date Placeholder 3"/>
          <p:cNvSpPr>
            <a:spLocks noGrp="1"/>
          </p:cNvSpPr>
          <p:nvPr>
            <p:ph type="dt" sz="quarter" idx="10"/>
          </p:nvPr>
        </p:nvSpPr>
        <p:spPr/>
        <p:txBody>
          <a:bodyPr/>
          <a:lstStyle/>
          <a:p>
            <a:pPr>
              <a:defRPr/>
            </a:pPr>
            <a:r>
              <a:rPr lang="en-US" smtClean="0"/>
              <a:t>March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994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24ECCC3-D7AD-4801-A458-20E01E3620CB}" type="slidenum">
              <a:rPr lang="en-US" altLang="en-US" sz="1200" b="0" smtClean="0"/>
              <a:pPr>
                <a:spcBef>
                  <a:spcPct val="0"/>
                </a:spcBef>
                <a:buFontTx/>
                <a:buNone/>
              </a:pPr>
              <a:t>36</a:t>
            </a:fld>
            <a:endParaRPr lang="en-US" altLang="en-US" sz="1200" b="0" smtClean="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r>
              <a:rPr lang="en-US" altLang="en-US" smtClean="0"/>
              <a:t>Presentations</a:t>
            </a:r>
          </a:p>
        </p:txBody>
      </p:sp>
      <p:sp>
        <p:nvSpPr>
          <p:cNvPr id="40963" name="Content Placeholder 1"/>
          <p:cNvSpPr>
            <a:spLocks noGrp="1"/>
          </p:cNvSpPr>
          <p:nvPr>
            <p:ph idx="1"/>
          </p:nvPr>
        </p:nvSpPr>
        <p:spPr/>
        <p:txBody>
          <a:bodyPr/>
          <a:lstStyle/>
          <a:p>
            <a:endParaRPr lang="en-US" altLang="en-US" dirty="0" smtClean="0"/>
          </a:p>
        </p:txBody>
      </p:sp>
      <p:sp>
        <p:nvSpPr>
          <p:cNvPr id="3" name="Date Placeholder 2"/>
          <p:cNvSpPr>
            <a:spLocks noGrp="1"/>
          </p:cNvSpPr>
          <p:nvPr>
            <p:ph type="dt" sz="quarter" idx="10"/>
          </p:nvPr>
        </p:nvSpPr>
        <p:spPr/>
        <p:txBody>
          <a:bodyPr/>
          <a:lstStyle/>
          <a:p>
            <a:pPr>
              <a:defRPr/>
            </a:pPr>
            <a:r>
              <a:rPr lang="en-US" smtClean="0"/>
              <a:t>March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4096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20FE141-CD17-49BF-B1E6-C5C58C81D9FB}" type="slidenum">
              <a:rPr lang="en-US" altLang="en-US" sz="1200" b="0" smtClean="0"/>
              <a:pPr>
                <a:spcBef>
                  <a:spcPct val="0"/>
                </a:spcBef>
                <a:buFontTx/>
                <a:buNone/>
              </a:pPr>
              <a:t>37</a:t>
            </a:fld>
            <a:endParaRPr lang="en-US" altLang="en-US" sz="1200" b="0" smtClean="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altLang="en-US" dirty="0" smtClean="0"/>
              <a:t>Motions</a:t>
            </a:r>
          </a:p>
        </p:txBody>
      </p:sp>
      <p:sp>
        <p:nvSpPr>
          <p:cNvPr id="3" name="Date Placeholder 2"/>
          <p:cNvSpPr>
            <a:spLocks noGrp="1"/>
          </p:cNvSpPr>
          <p:nvPr>
            <p:ph type="dt" sz="quarter" idx="10"/>
          </p:nvPr>
        </p:nvSpPr>
        <p:spPr/>
        <p:txBody>
          <a:bodyPr/>
          <a:lstStyle/>
          <a:p>
            <a:pPr>
              <a:defRPr/>
            </a:pPr>
            <a:r>
              <a:rPr lang="en-US" smtClean="0"/>
              <a:t>March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04FF251-AB5B-4EFD-863D-753A5F618222}" type="slidenum">
              <a:rPr lang="en-US" altLang="en-US" sz="1200" b="0" smtClean="0"/>
              <a:pPr>
                <a:spcBef>
                  <a:spcPct val="0"/>
                </a:spcBef>
                <a:buFontTx/>
                <a:buNone/>
              </a:pPr>
              <a:t>38</a:t>
            </a:fld>
            <a:endParaRPr lang="en-US" altLang="en-US" sz="1200" b="0" smtClean="0"/>
          </a:p>
        </p:txBody>
      </p:sp>
      <p:sp>
        <p:nvSpPr>
          <p:cNvPr id="6" name="Rectangle 5"/>
          <p:cNvSpPr/>
          <p:nvPr/>
        </p:nvSpPr>
        <p:spPr>
          <a:xfrm>
            <a:off x="609600" y="1787525"/>
            <a:ext cx="7848600" cy="2062103"/>
          </a:xfrm>
          <a:prstGeom prst="rect">
            <a:avLst/>
          </a:prstGeom>
        </p:spPr>
        <p:txBody>
          <a:bodyPr wrap="square">
            <a:spAutoFit/>
          </a:bodyPr>
          <a:lstStyle/>
          <a:p>
            <a:pPr>
              <a:spcBef>
                <a:spcPts val="0"/>
              </a:spcBef>
              <a:spcAft>
                <a:spcPts val="0"/>
              </a:spcAft>
              <a:defRPr/>
            </a:pPr>
            <a:r>
              <a:rPr lang="en-US" sz="1600" b="1" u="sng" dirty="0">
                <a:latin typeface="+mj-lt"/>
                <a:ea typeface="Malgun Gothic" panose="020B0503020000020004" pitchFamily="34" charset="-127"/>
                <a:cs typeface="Times New Roman" panose="02020603050405020304" pitchFamily="18" charset="0"/>
              </a:rPr>
              <a:t>Motions (Thursday </a:t>
            </a:r>
            <a:r>
              <a:rPr lang="en-US" sz="1600" b="1" u="sng" dirty="0" smtClean="0">
                <a:latin typeface="+mj-lt"/>
                <a:ea typeface="Malgun Gothic" panose="020B0503020000020004" pitchFamily="34" charset="-127"/>
                <a:cs typeface="Times New Roman" panose="02020603050405020304" pitchFamily="18" charset="0"/>
              </a:rPr>
              <a:t>AM2)</a:t>
            </a:r>
            <a:r>
              <a:rPr lang="en-US" sz="1600" u="sng" dirty="0" smtClean="0">
                <a:latin typeface="+mj-lt"/>
                <a:ea typeface="Malgun Gothic" panose="020B0503020000020004" pitchFamily="34" charset="-127"/>
                <a:cs typeface="Times New Roman" panose="02020603050405020304" pitchFamily="18" charset="0"/>
              </a:rPr>
              <a:t>: </a:t>
            </a:r>
            <a:endParaRPr lang="en-US" sz="1600" dirty="0">
              <a:latin typeface="+mj-lt"/>
              <a:ea typeface="Malgun Gothic" panose="020B0503020000020004" pitchFamily="34" charset="-127"/>
              <a:cs typeface="Times New Roman" panose="02020603050405020304" pitchFamily="18" charset="0"/>
            </a:endParaRPr>
          </a:p>
          <a:p>
            <a:pPr marL="342900" indent="-342900">
              <a:buFont typeface="+mj-lt"/>
              <a:buAutoNum type="arabicPeriod"/>
            </a:pPr>
            <a:r>
              <a:rPr lang="en-US" sz="1600" dirty="0"/>
              <a:t/>
            </a:r>
            <a:br>
              <a:rPr lang="en-US" sz="1600" dirty="0"/>
            </a:br>
            <a:endParaRPr lang="en-US" sz="1600" dirty="0" smtClean="0"/>
          </a:p>
          <a:p>
            <a:pPr marL="342900" indent="-342900">
              <a:buFont typeface="+mj-lt"/>
              <a:buAutoNum type="arabicPeriod"/>
            </a:pPr>
            <a:endParaRPr lang="en-US" sz="1600" dirty="0"/>
          </a:p>
          <a:p>
            <a:r>
              <a:rPr lang="en-US" sz="1600" dirty="0"/>
              <a:t/>
            </a:r>
            <a:br>
              <a:rPr lang="en-US" sz="1600" dirty="0"/>
            </a:br>
            <a:r>
              <a:rPr lang="en-US" sz="1600" dirty="0"/>
              <a:t/>
            </a:r>
            <a:br>
              <a:rPr lang="en-US" sz="1600" dirty="0"/>
            </a:br>
            <a:endParaRPr lang="en-US" sz="1600" dirty="0">
              <a:latin typeface="+mj-lt"/>
              <a:ea typeface="Malgun Gothic" panose="020B0503020000020004" pitchFamily="34" charset="-127"/>
              <a:cs typeface="Times New Roman" panose="02020603050405020304" pitchFamily="18" charset="0"/>
            </a:endParaRPr>
          </a:p>
          <a:p>
            <a:pPr>
              <a:spcBef>
                <a:spcPts val="0"/>
              </a:spcBef>
              <a:spcAft>
                <a:spcPts val="0"/>
              </a:spcAft>
              <a:defRPr/>
            </a:pPr>
            <a:r>
              <a:rPr lang="en-US" sz="1600" dirty="0">
                <a:latin typeface="+mj-lt"/>
                <a:ea typeface="Malgun Gothic" panose="020B0503020000020004" pitchFamily="34" charset="-127"/>
                <a:cs typeface="Times New Roman" panose="02020603050405020304" pitchFamily="18" charset="0"/>
              </a:rPr>
              <a:t> </a:t>
            </a:r>
          </a:p>
        </p:txBody>
      </p:sp>
    </p:spTree>
    <p:extLst>
      <p:ext uri="{BB962C8B-B14F-4D97-AF65-F5344CB8AC3E}">
        <p14:creationId xmlns:p14="http://schemas.microsoft.com/office/powerpoint/2010/main" val="271563044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Content Placeholder 6"/>
          <p:cNvSpPr>
            <a:spLocks noGrp="1"/>
          </p:cNvSpPr>
          <p:nvPr>
            <p:ph idx="1"/>
          </p:nvPr>
        </p:nvSpPr>
        <p:spPr>
          <a:xfrm>
            <a:off x="685800" y="1600200"/>
            <a:ext cx="7772400" cy="4419600"/>
          </a:xfrm>
        </p:spPr>
        <p:txBody>
          <a:bodyPr/>
          <a:lstStyle/>
          <a:p>
            <a:r>
              <a:rPr lang="en-US" altLang="en-US" sz="1600" dirty="0" smtClean="0"/>
              <a:t>2017</a:t>
            </a:r>
          </a:p>
          <a:p>
            <a:pPr lvl="1"/>
            <a:r>
              <a:rPr lang="en-US" altLang="en-US" sz="1600" b="1" dirty="0" smtClean="0"/>
              <a:t>January</a:t>
            </a:r>
            <a:r>
              <a:rPr lang="en-US" altLang="en-US" sz="1600" dirty="0" smtClean="0"/>
              <a:t>: </a:t>
            </a:r>
            <a:r>
              <a:rPr lang="en-US" altLang="en-US" sz="1600" dirty="0" err="1" smtClean="0"/>
              <a:t>TGba</a:t>
            </a:r>
            <a:r>
              <a:rPr lang="en-US" altLang="en-US" sz="1600" dirty="0" smtClean="0"/>
              <a:t> formation meeting</a:t>
            </a:r>
          </a:p>
          <a:p>
            <a:r>
              <a:rPr lang="en-US" altLang="en-US" sz="1600" dirty="0" smtClean="0"/>
              <a:t>2018</a:t>
            </a:r>
          </a:p>
          <a:p>
            <a:pPr lvl="1"/>
            <a:r>
              <a:rPr lang="en-US" altLang="en-US" sz="1600" b="1" dirty="0" smtClean="0"/>
              <a:t>January</a:t>
            </a:r>
            <a:r>
              <a:rPr lang="en-US" altLang="en-US" sz="1600" dirty="0" smtClean="0"/>
              <a:t>: </a:t>
            </a:r>
            <a:r>
              <a:rPr lang="en-US" altLang="en-US" sz="1600" dirty="0" err="1"/>
              <a:t>TGba</a:t>
            </a:r>
            <a:r>
              <a:rPr lang="en-US" altLang="en-US" sz="1600" dirty="0"/>
              <a:t> Draft </a:t>
            </a:r>
            <a:r>
              <a:rPr lang="en-US" altLang="en-US" sz="1600" dirty="0" smtClean="0"/>
              <a:t>0.1</a:t>
            </a:r>
            <a:endParaRPr lang="en-US" altLang="en-US" sz="1600" b="1" dirty="0" smtClean="0"/>
          </a:p>
          <a:p>
            <a:pPr lvl="1"/>
            <a:r>
              <a:rPr lang="en-US" altLang="en-US" sz="1600" b="1" dirty="0" smtClean="0"/>
              <a:t>May</a:t>
            </a:r>
            <a:r>
              <a:rPr lang="en-US" altLang="en-US" sz="1600" dirty="0" smtClean="0"/>
              <a:t>: </a:t>
            </a:r>
            <a:r>
              <a:rPr lang="en-US" altLang="en-US" sz="1600" dirty="0" err="1" smtClean="0"/>
              <a:t>TGba</a:t>
            </a:r>
            <a:r>
              <a:rPr lang="en-US" altLang="en-US" sz="1600" dirty="0" smtClean="0"/>
              <a:t> Draft 1.0</a:t>
            </a:r>
          </a:p>
          <a:p>
            <a:pPr lvl="1"/>
            <a:r>
              <a:rPr lang="en-US" altLang="en-US" sz="1600" b="1" dirty="0" smtClean="0"/>
              <a:t>September</a:t>
            </a:r>
            <a:r>
              <a:rPr lang="en-US" altLang="en-US" sz="1600" dirty="0" smtClean="0"/>
              <a:t>: </a:t>
            </a:r>
            <a:r>
              <a:rPr lang="en-US" altLang="en-US" sz="1600" dirty="0" err="1" smtClean="0"/>
              <a:t>TGba</a:t>
            </a:r>
            <a:r>
              <a:rPr lang="en-US" altLang="en-US" sz="1600" dirty="0" smtClean="0"/>
              <a:t> Draft 2.0</a:t>
            </a:r>
          </a:p>
          <a:p>
            <a:r>
              <a:rPr lang="en-US" altLang="en-US" sz="1600" dirty="0" smtClean="0"/>
              <a:t>2019:</a:t>
            </a:r>
          </a:p>
          <a:p>
            <a:pPr lvl="1"/>
            <a:r>
              <a:rPr lang="en-US" altLang="en-US" sz="1600" b="1" dirty="0" smtClean="0"/>
              <a:t>March</a:t>
            </a:r>
            <a:r>
              <a:rPr lang="en-US" altLang="en-US" sz="1600" dirty="0" smtClean="0"/>
              <a:t>: MDR (mandatory document review)</a:t>
            </a:r>
          </a:p>
          <a:p>
            <a:pPr lvl="1"/>
            <a:r>
              <a:rPr lang="en-US" altLang="en-US" sz="1600" b="1" dirty="0" smtClean="0"/>
              <a:t>July</a:t>
            </a:r>
            <a:r>
              <a:rPr lang="en-US" altLang="en-US" sz="1600" dirty="0" smtClean="0"/>
              <a:t>: formation of sponsor ballot pool</a:t>
            </a:r>
          </a:p>
          <a:p>
            <a:pPr lvl="1"/>
            <a:r>
              <a:rPr lang="en-US" altLang="en-US" sz="1600" b="1" dirty="0" smtClean="0"/>
              <a:t>September</a:t>
            </a:r>
            <a:r>
              <a:rPr lang="en-US" altLang="en-US" sz="1600" dirty="0" smtClean="0"/>
              <a:t>: Sponsor ballot</a:t>
            </a:r>
          </a:p>
          <a:p>
            <a:r>
              <a:rPr lang="en-US" altLang="en-US" sz="1600" dirty="0" smtClean="0"/>
              <a:t>2020</a:t>
            </a:r>
          </a:p>
          <a:p>
            <a:pPr lvl="1"/>
            <a:r>
              <a:rPr lang="en-US" altLang="en-US" sz="1600" b="1" dirty="0" smtClean="0"/>
              <a:t>July</a:t>
            </a:r>
            <a:r>
              <a:rPr lang="en-US" altLang="en-US" sz="1600" dirty="0" smtClean="0"/>
              <a:t>: </a:t>
            </a:r>
            <a:r>
              <a:rPr lang="en-US" altLang="en-US" sz="1600" dirty="0" err="1" smtClean="0"/>
              <a:t>RevCom</a:t>
            </a:r>
            <a:endParaRPr lang="en-US" altLang="en-US" sz="1600" dirty="0" smtClean="0"/>
          </a:p>
        </p:txBody>
      </p:sp>
      <p:sp>
        <p:nvSpPr>
          <p:cNvPr id="41987" name="Title 1"/>
          <p:cNvSpPr>
            <a:spLocks noGrp="1"/>
          </p:cNvSpPr>
          <p:nvPr>
            <p:ph type="title"/>
          </p:nvPr>
        </p:nvSpPr>
        <p:spPr/>
        <p:txBody>
          <a:bodyPr/>
          <a:lstStyle/>
          <a:p>
            <a:r>
              <a:rPr lang="en-US" altLang="en-US" smtClean="0"/>
              <a:t>TGba Timeline</a:t>
            </a:r>
          </a:p>
        </p:txBody>
      </p:sp>
      <p:sp>
        <p:nvSpPr>
          <p:cNvPr id="4" name="Date Placeholder 3"/>
          <p:cNvSpPr>
            <a:spLocks noGrp="1"/>
          </p:cNvSpPr>
          <p:nvPr>
            <p:ph type="dt" sz="quarter" idx="10"/>
          </p:nvPr>
        </p:nvSpPr>
        <p:spPr/>
        <p:txBody>
          <a:bodyPr/>
          <a:lstStyle/>
          <a:p>
            <a:pPr>
              <a:defRPr/>
            </a:pPr>
            <a:r>
              <a:rPr lang="en-US" smtClean="0"/>
              <a:t>March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19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4FF03CB-C896-4D9C-8EF4-239AB973C5F4}" type="slidenum">
              <a:rPr lang="en-US" altLang="en-US" sz="1200" b="0" smtClean="0"/>
              <a:pPr>
                <a:spcBef>
                  <a:spcPct val="0"/>
                </a:spcBef>
                <a:buFontTx/>
                <a:buNone/>
              </a:pPr>
              <a:t>39</a:t>
            </a:fld>
            <a:endParaRPr lang="en-US" altLang="en-US" sz="1200" b="0" smtClean="0"/>
          </a:p>
        </p:txBody>
      </p:sp>
      <p:sp>
        <p:nvSpPr>
          <p:cNvPr id="32" name="TextBox 31"/>
          <p:cNvSpPr txBox="1"/>
          <p:nvPr/>
        </p:nvSpPr>
        <p:spPr>
          <a:xfrm>
            <a:off x="3176588" y="5334000"/>
            <a:ext cx="466725" cy="246063"/>
          </a:xfrm>
          <a:prstGeom prst="rect">
            <a:avLst/>
          </a:prstGeom>
          <a:noFill/>
        </p:spPr>
        <p:txBody>
          <a:bodyPr wrap="none">
            <a:spAutoFit/>
          </a:bodyPr>
          <a:lstStyle/>
          <a:p>
            <a:pPr eaLnBrk="1" fontAlgn="auto" hangingPunct="1">
              <a:spcBef>
                <a:spcPts val="0"/>
              </a:spcBef>
              <a:spcAft>
                <a:spcPts val="0"/>
              </a:spcAft>
              <a:defRPr/>
            </a:pPr>
            <a:r>
              <a:rPr lang="en-US" sz="1000" b="1" dirty="0">
                <a:latin typeface="Neo Sans Intel"/>
                <a:ea typeface="+mn-ea"/>
                <a:cs typeface="Neo Sans Intel"/>
              </a:rPr>
              <a:t>2018</a:t>
            </a:r>
          </a:p>
        </p:txBody>
      </p:sp>
      <p:sp>
        <p:nvSpPr>
          <p:cNvPr id="58" name="TextBox 57"/>
          <p:cNvSpPr txBox="1"/>
          <p:nvPr/>
        </p:nvSpPr>
        <p:spPr>
          <a:xfrm>
            <a:off x="6062663" y="5335588"/>
            <a:ext cx="466725" cy="247650"/>
          </a:xfrm>
          <a:prstGeom prst="rect">
            <a:avLst/>
          </a:prstGeom>
          <a:noFill/>
        </p:spPr>
        <p:txBody>
          <a:bodyPr wrap="none">
            <a:spAutoFit/>
          </a:bodyPr>
          <a:lstStyle/>
          <a:p>
            <a:pPr eaLnBrk="1" fontAlgn="auto" hangingPunct="1">
              <a:spcBef>
                <a:spcPts val="0"/>
              </a:spcBef>
              <a:spcAft>
                <a:spcPts val="0"/>
              </a:spcAft>
              <a:defRPr/>
            </a:pPr>
            <a:r>
              <a:rPr lang="en-US" sz="1000" b="1" dirty="0">
                <a:latin typeface="Neo Sans Intel"/>
                <a:ea typeface="+mn-ea"/>
                <a:cs typeface="Neo Sans Intel"/>
              </a:rPr>
              <a:t>2019</a:t>
            </a:r>
          </a:p>
        </p:txBody>
      </p:sp>
      <p:grpSp>
        <p:nvGrpSpPr>
          <p:cNvPr id="41993" name="Group 1"/>
          <p:cNvGrpSpPr>
            <a:grpSpLocks/>
          </p:cNvGrpSpPr>
          <p:nvPr/>
        </p:nvGrpSpPr>
        <p:grpSpPr bwMode="auto">
          <a:xfrm>
            <a:off x="3556000" y="4954558"/>
            <a:ext cx="908050" cy="523211"/>
            <a:chOff x="1001711" y="5248361"/>
            <a:chExt cx="908050" cy="411623"/>
          </a:xfrm>
        </p:grpSpPr>
        <p:sp>
          <p:nvSpPr>
            <p:cNvPr id="42037" name="Down Arrow 8"/>
            <p:cNvSpPr>
              <a:spLocks noChangeArrowheads="1"/>
            </p:cNvSpPr>
            <p:nvPr/>
          </p:nvSpPr>
          <p:spPr bwMode="auto">
            <a:xfrm>
              <a:off x="1078625" y="5431384"/>
              <a:ext cx="260350" cy="228600"/>
            </a:xfrm>
            <a:prstGeom prst="downArrow">
              <a:avLst>
                <a:gd name="adj1" fmla="val 50000"/>
                <a:gd name="adj2" fmla="val 50000"/>
              </a:avLst>
            </a:prstGeom>
            <a:solidFill>
              <a:srgbClr val="FF0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73" name="TextBox 72"/>
            <p:cNvSpPr txBox="1"/>
            <p:nvPr/>
          </p:nvSpPr>
          <p:spPr>
            <a:xfrm>
              <a:off x="1001711" y="5248361"/>
              <a:ext cx="908050" cy="246063"/>
            </a:xfrm>
            <a:prstGeom prst="rect">
              <a:avLst/>
            </a:prstGeom>
            <a:noFill/>
          </p:spPr>
          <p:txBody>
            <a:bodyPr wrap="none">
              <a:spAutoFit/>
            </a:bodyPr>
            <a:lstStyle/>
            <a:p>
              <a:pPr eaLnBrk="1" fontAlgn="auto" hangingPunct="1">
                <a:spcBef>
                  <a:spcPts val="0"/>
                </a:spcBef>
                <a:spcAft>
                  <a:spcPts val="0"/>
                </a:spcAft>
                <a:defRPr/>
              </a:pPr>
              <a:r>
                <a:rPr lang="en-US" sz="1000" b="1" dirty="0">
                  <a:solidFill>
                    <a:srgbClr val="FF0000"/>
                  </a:solidFill>
                  <a:latin typeface="Neo Sans Intel"/>
                  <a:ea typeface="+mn-ea"/>
                  <a:cs typeface="Neo Sans Intel"/>
                </a:rPr>
                <a:t>We are here</a:t>
              </a:r>
            </a:p>
          </p:txBody>
        </p:sp>
      </p:grpSp>
      <p:grpSp>
        <p:nvGrpSpPr>
          <p:cNvPr id="41994" name="Group 1"/>
          <p:cNvGrpSpPr>
            <a:grpSpLocks/>
          </p:cNvGrpSpPr>
          <p:nvPr/>
        </p:nvGrpSpPr>
        <p:grpSpPr bwMode="auto">
          <a:xfrm>
            <a:off x="76200" y="5421313"/>
            <a:ext cx="8983663" cy="979487"/>
            <a:chOff x="76200" y="5346700"/>
            <a:chExt cx="8983661" cy="979488"/>
          </a:xfrm>
        </p:grpSpPr>
        <p:sp>
          <p:nvSpPr>
            <p:cNvPr id="57" name="Rectangle 56"/>
            <p:cNvSpPr/>
            <p:nvPr/>
          </p:nvSpPr>
          <p:spPr>
            <a:xfrm>
              <a:off x="6007099" y="5608637"/>
              <a:ext cx="2355849" cy="57150"/>
            </a:xfrm>
            <a:prstGeom prst="rect">
              <a:avLst/>
            </a:prstGeom>
            <a:solidFill>
              <a:schemeClr val="tx1"/>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800" kern="0">
                <a:latin typeface="Neo Sans Intel"/>
                <a:ea typeface="+mn-ea"/>
              </a:endParaRPr>
            </a:p>
          </p:txBody>
        </p:sp>
        <p:sp>
          <p:nvSpPr>
            <p:cNvPr id="55" name="Rectangle 54"/>
            <p:cNvSpPr/>
            <p:nvPr/>
          </p:nvSpPr>
          <p:spPr>
            <a:xfrm>
              <a:off x="3136899" y="5614987"/>
              <a:ext cx="2870199" cy="50800"/>
            </a:xfrm>
            <a:prstGeom prst="rect">
              <a:avLst/>
            </a:prstGeom>
            <a:solidFill>
              <a:srgbClr val="00428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800" kern="0">
                <a:latin typeface="Neo Sans Intel"/>
                <a:ea typeface="+mn-ea"/>
              </a:endParaRPr>
            </a:p>
          </p:txBody>
        </p:sp>
        <p:sp>
          <p:nvSpPr>
            <p:cNvPr id="13" name="Rectangle 12"/>
            <p:cNvSpPr/>
            <p:nvPr/>
          </p:nvSpPr>
          <p:spPr>
            <a:xfrm>
              <a:off x="249238" y="5614987"/>
              <a:ext cx="2884486" cy="50800"/>
            </a:xfrm>
            <a:prstGeom prst="rect">
              <a:avLst/>
            </a:prstGeom>
            <a:solidFill>
              <a:srgbClr val="0071C5"/>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sp>
          <p:nvSpPr>
            <p:cNvPr id="16" name="TextBox 15"/>
            <p:cNvSpPr txBox="1"/>
            <p:nvPr/>
          </p:nvSpPr>
          <p:spPr>
            <a:xfrm>
              <a:off x="76200" y="5789612"/>
              <a:ext cx="1184275"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Jan. ‘17</a:t>
              </a:r>
            </a:p>
            <a:p>
              <a:pPr eaLnBrk="1" fontAlgn="auto" hangingPunct="1">
                <a:spcBef>
                  <a:spcPts val="0"/>
                </a:spcBef>
                <a:spcAft>
                  <a:spcPts val="0"/>
                </a:spcAft>
                <a:defRPr/>
              </a:pPr>
              <a:r>
                <a:rPr lang="en-US" sz="1000" dirty="0">
                  <a:latin typeface="Neo Sans Intel"/>
                  <a:ea typeface="+mn-ea"/>
                  <a:cs typeface="Neo Sans Intel"/>
                </a:rPr>
                <a:t>- TGba formation </a:t>
              </a:r>
            </a:p>
          </p:txBody>
        </p:sp>
        <p:sp>
          <p:nvSpPr>
            <p:cNvPr id="25" name="TextBox 24"/>
            <p:cNvSpPr txBox="1"/>
            <p:nvPr/>
          </p:nvSpPr>
          <p:spPr>
            <a:xfrm>
              <a:off x="3141663" y="5775893"/>
              <a:ext cx="838691" cy="400110"/>
            </a:xfrm>
            <a:prstGeom prst="rect">
              <a:avLst/>
            </a:prstGeom>
            <a:noFill/>
          </p:spPr>
          <p:txBody>
            <a:bodyPr wrap="none">
              <a:spAutoFit/>
            </a:bodyPr>
            <a:lstStyle/>
            <a:p>
              <a:pPr eaLnBrk="1" fontAlgn="auto" hangingPunct="1">
                <a:spcBef>
                  <a:spcPts val="0"/>
                </a:spcBef>
                <a:spcAft>
                  <a:spcPts val="0"/>
                </a:spcAft>
                <a:defRPr/>
              </a:pPr>
              <a:r>
                <a:rPr lang="en-US" sz="1000" dirty="0" smtClean="0">
                  <a:latin typeface="Neo Sans Intel"/>
                  <a:ea typeface="+mn-ea"/>
                  <a:cs typeface="Neo Sans Intel"/>
                </a:rPr>
                <a:t>Jan. </a:t>
              </a:r>
              <a:r>
                <a:rPr lang="en-US" sz="1000" dirty="0">
                  <a:latin typeface="Neo Sans Intel"/>
                  <a:ea typeface="+mn-ea"/>
                  <a:cs typeface="Neo Sans Intel"/>
                </a:rPr>
                <a:t>‘</a:t>
              </a:r>
              <a:r>
                <a:rPr lang="en-US" sz="1000" dirty="0" smtClean="0">
                  <a:latin typeface="Neo Sans Intel"/>
                  <a:ea typeface="+mn-ea"/>
                  <a:cs typeface="Neo Sans Intel"/>
                </a:rPr>
                <a:t>18</a:t>
              </a:r>
              <a:endParaRPr lang="en-US" sz="1000" dirty="0">
                <a:latin typeface="Neo Sans Intel"/>
                <a:ea typeface="+mn-ea"/>
                <a:cs typeface="Neo Sans Intel"/>
              </a:endParaRPr>
            </a:p>
            <a:p>
              <a:pPr eaLnBrk="1" fontAlgn="auto" hangingPunct="1">
                <a:spcBef>
                  <a:spcPts val="0"/>
                </a:spcBef>
                <a:spcAft>
                  <a:spcPts val="0"/>
                </a:spcAft>
                <a:defRPr/>
              </a:pPr>
              <a:r>
                <a:rPr lang="en-US" sz="1000" dirty="0">
                  <a:latin typeface="Neo Sans Intel"/>
                  <a:ea typeface="+mn-ea"/>
                  <a:cs typeface="Neo Sans Intel"/>
                </a:rPr>
                <a:t>- TGba D0.1</a:t>
              </a:r>
            </a:p>
          </p:txBody>
        </p:sp>
        <p:sp>
          <p:nvSpPr>
            <p:cNvPr id="28" name="TextBox 27"/>
            <p:cNvSpPr txBox="1"/>
            <p:nvPr/>
          </p:nvSpPr>
          <p:spPr>
            <a:xfrm>
              <a:off x="279400" y="5346700"/>
              <a:ext cx="466725" cy="247650"/>
            </a:xfrm>
            <a:prstGeom prst="rect">
              <a:avLst/>
            </a:prstGeom>
            <a:noFill/>
          </p:spPr>
          <p:txBody>
            <a:bodyPr wrap="none">
              <a:spAutoFit/>
            </a:bodyPr>
            <a:lstStyle/>
            <a:p>
              <a:pPr eaLnBrk="1" fontAlgn="auto" hangingPunct="1">
                <a:spcBef>
                  <a:spcPts val="0"/>
                </a:spcBef>
                <a:spcAft>
                  <a:spcPts val="0"/>
                </a:spcAft>
                <a:defRPr/>
              </a:pPr>
              <a:r>
                <a:rPr lang="en-US" sz="1000" b="1" dirty="0">
                  <a:latin typeface="Neo Sans Intel"/>
                  <a:ea typeface="+mn-ea"/>
                  <a:cs typeface="Neo Sans Intel"/>
                </a:rPr>
                <a:t>2017</a:t>
              </a:r>
            </a:p>
          </p:txBody>
        </p:sp>
        <p:cxnSp>
          <p:nvCxnSpPr>
            <p:cNvPr id="42002" name="Straight Connector 29"/>
            <p:cNvCxnSpPr>
              <a:cxnSpLocks noChangeShapeType="1"/>
            </p:cNvCxnSpPr>
            <p:nvPr/>
          </p:nvCxnSpPr>
          <p:spPr bwMode="auto">
            <a:xfrm flipH="1">
              <a:off x="3133725" y="5422900"/>
              <a:ext cx="0" cy="193675"/>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33" name="Diamond 32"/>
            <p:cNvSpPr/>
            <p:nvPr/>
          </p:nvSpPr>
          <p:spPr>
            <a:xfrm>
              <a:off x="4191793" y="5576951"/>
              <a:ext cx="74612" cy="152400"/>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04" name="Straight Connector 33"/>
            <p:cNvCxnSpPr>
              <a:cxnSpLocks noChangeShapeType="1"/>
            </p:cNvCxnSpPr>
            <p:nvPr/>
          </p:nvCxnSpPr>
          <p:spPr bwMode="auto">
            <a:xfrm>
              <a:off x="4229099" y="5703093"/>
              <a:ext cx="0" cy="128587"/>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35" name="TextBox 34"/>
            <p:cNvSpPr txBox="1"/>
            <p:nvPr/>
          </p:nvSpPr>
          <p:spPr>
            <a:xfrm>
              <a:off x="3961444" y="5775833"/>
              <a:ext cx="838691" cy="400110"/>
            </a:xfrm>
            <a:prstGeom prst="rect">
              <a:avLst/>
            </a:prstGeom>
            <a:noFill/>
          </p:spPr>
          <p:txBody>
            <a:bodyPr wrap="none">
              <a:spAutoFit/>
            </a:bodyPr>
            <a:lstStyle/>
            <a:p>
              <a:pPr eaLnBrk="1" fontAlgn="auto" hangingPunct="1">
                <a:spcBef>
                  <a:spcPts val="0"/>
                </a:spcBef>
                <a:spcAft>
                  <a:spcPts val="0"/>
                </a:spcAft>
                <a:defRPr/>
              </a:pPr>
              <a:r>
                <a:rPr lang="en-US" sz="1000" dirty="0" smtClean="0">
                  <a:latin typeface="Neo Sans Intel"/>
                  <a:ea typeface="+mn-ea"/>
                  <a:cs typeface="Neo Sans Intel"/>
                </a:rPr>
                <a:t>May </a:t>
              </a:r>
              <a:r>
                <a:rPr lang="en-US" sz="1000" dirty="0">
                  <a:latin typeface="Neo Sans Intel"/>
                  <a:ea typeface="+mn-ea"/>
                  <a:cs typeface="Neo Sans Intel"/>
                </a:rPr>
                <a:t>‘18</a:t>
              </a:r>
            </a:p>
            <a:p>
              <a:pPr eaLnBrk="1" fontAlgn="auto" hangingPunct="1">
                <a:spcBef>
                  <a:spcPts val="0"/>
                </a:spcBef>
                <a:spcAft>
                  <a:spcPts val="0"/>
                </a:spcAft>
                <a:defRPr/>
              </a:pPr>
              <a:r>
                <a:rPr lang="en-US" sz="1000" dirty="0">
                  <a:latin typeface="Neo Sans Intel"/>
                  <a:ea typeface="+mn-ea"/>
                  <a:cs typeface="Neo Sans Intel"/>
                </a:rPr>
                <a:t>- TGba D1.0</a:t>
              </a:r>
            </a:p>
          </p:txBody>
        </p:sp>
        <p:sp>
          <p:nvSpPr>
            <p:cNvPr id="41" name="TextBox 40"/>
            <p:cNvSpPr txBox="1"/>
            <p:nvPr/>
          </p:nvSpPr>
          <p:spPr>
            <a:xfrm>
              <a:off x="1363663" y="5572125"/>
              <a:ext cx="465137" cy="153987"/>
            </a:xfrm>
            <a:prstGeom prst="rect">
              <a:avLst/>
            </a:prstGeom>
            <a:solidFill>
              <a:srgbClr val="FFC000"/>
            </a:solidFill>
          </p:spPr>
          <p:txBody>
            <a:bodyPr lIns="0" tIns="0" rIns="0" bIns="0">
              <a:spAutoFit/>
            </a:bodyPr>
            <a:lstStyle/>
            <a:p>
              <a:pPr algn="ctr" eaLnBrk="1" fontAlgn="auto" hangingPunct="1">
                <a:spcBef>
                  <a:spcPts val="0"/>
                </a:spcBef>
                <a:spcAft>
                  <a:spcPts val="0"/>
                </a:spcAft>
                <a:defRPr/>
              </a:pPr>
              <a:r>
                <a:rPr lang="en-US" sz="1000" b="1" dirty="0">
                  <a:latin typeface="Neo Sans Intel"/>
                  <a:ea typeface="+mn-ea"/>
                </a:rPr>
                <a:t>10 mo.</a:t>
              </a:r>
            </a:p>
          </p:txBody>
        </p:sp>
        <p:sp>
          <p:nvSpPr>
            <p:cNvPr id="42" name="TextBox 41"/>
            <p:cNvSpPr txBox="1"/>
            <p:nvPr/>
          </p:nvSpPr>
          <p:spPr>
            <a:xfrm>
              <a:off x="3558687" y="5560822"/>
              <a:ext cx="341312" cy="153987"/>
            </a:xfrm>
            <a:prstGeom prst="rect">
              <a:avLst/>
            </a:prstGeom>
            <a:solidFill>
              <a:srgbClr val="FFC000"/>
            </a:solidFill>
          </p:spPr>
          <p:txBody>
            <a:bodyPr lIns="0" tIns="0" rIns="0" bIns="0">
              <a:spAutoFit/>
            </a:bodyPr>
            <a:lstStyle/>
            <a:p>
              <a:pPr algn="ctr" eaLnBrk="1" fontAlgn="auto" hangingPunct="1">
                <a:spcBef>
                  <a:spcPts val="0"/>
                </a:spcBef>
                <a:spcAft>
                  <a:spcPts val="0"/>
                </a:spcAft>
                <a:defRPr/>
              </a:pPr>
              <a:r>
                <a:rPr lang="en-US" sz="1000" b="1" dirty="0">
                  <a:latin typeface="Neo Sans Intel"/>
                  <a:ea typeface="+mn-ea"/>
                </a:rPr>
                <a:t>4 mo.</a:t>
              </a:r>
            </a:p>
          </p:txBody>
        </p:sp>
        <p:cxnSp>
          <p:nvCxnSpPr>
            <p:cNvPr id="42008" name="Straight Connector 42"/>
            <p:cNvCxnSpPr>
              <a:cxnSpLocks noChangeShapeType="1"/>
            </p:cNvCxnSpPr>
            <p:nvPr/>
          </p:nvCxnSpPr>
          <p:spPr bwMode="auto">
            <a:xfrm flipH="1">
              <a:off x="6007100" y="5462588"/>
              <a:ext cx="0" cy="193675"/>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cxnSp>
          <p:nvCxnSpPr>
            <p:cNvPr id="42009" name="Straight Connector 43"/>
            <p:cNvCxnSpPr>
              <a:cxnSpLocks noChangeShapeType="1"/>
            </p:cNvCxnSpPr>
            <p:nvPr/>
          </p:nvCxnSpPr>
          <p:spPr bwMode="auto">
            <a:xfrm flipH="1">
              <a:off x="257175" y="5468938"/>
              <a:ext cx="0" cy="192087"/>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nvGrpSpPr>
            <p:cNvPr id="42010" name="Group 44"/>
            <p:cNvGrpSpPr>
              <a:grpSpLocks/>
            </p:cNvGrpSpPr>
            <p:nvPr/>
          </p:nvGrpSpPr>
          <p:grpSpPr bwMode="auto">
            <a:xfrm>
              <a:off x="327025" y="5564188"/>
              <a:ext cx="76200" cy="265112"/>
              <a:chOff x="2335630" y="5555839"/>
              <a:chExt cx="75895" cy="264408"/>
            </a:xfrm>
          </p:grpSpPr>
          <p:sp>
            <p:nvSpPr>
              <p:cNvPr id="46" name="Diamond 45"/>
              <p:cNvSpPr/>
              <p:nvPr/>
            </p:nvSpPr>
            <p:spPr>
              <a:xfrm>
                <a:off x="2335630" y="5555838"/>
                <a:ext cx="75895" cy="151995"/>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36" name="Straight Connector 46"/>
              <p:cNvCxnSpPr>
                <a:cxnSpLocks noChangeShapeType="1"/>
              </p:cNvCxnSpPr>
              <p:nvPr/>
            </p:nvCxnSpPr>
            <p:spPr bwMode="auto">
              <a:xfrm>
                <a:off x="2373577" y="5691316"/>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grpSp>
          <p:nvGrpSpPr>
            <p:cNvPr id="42011" name="Group 47"/>
            <p:cNvGrpSpPr>
              <a:grpSpLocks/>
            </p:cNvGrpSpPr>
            <p:nvPr/>
          </p:nvGrpSpPr>
          <p:grpSpPr bwMode="auto">
            <a:xfrm>
              <a:off x="3225034" y="5552266"/>
              <a:ext cx="76200" cy="277028"/>
              <a:chOff x="2745965" y="5545485"/>
              <a:chExt cx="75895" cy="277957"/>
            </a:xfrm>
          </p:grpSpPr>
          <p:sp>
            <p:nvSpPr>
              <p:cNvPr id="49" name="Diamond 48"/>
              <p:cNvSpPr/>
              <p:nvPr/>
            </p:nvSpPr>
            <p:spPr>
              <a:xfrm>
                <a:off x="2745965" y="5545485"/>
                <a:ext cx="75895" cy="151317"/>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34" name="Straight Connector 49"/>
              <p:cNvCxnSpPr>
                <a:cxnSpLocks noChangeShapeType="1"/>
              </p:cNvCxnSpPr>
              <p:nvPr/>
            </p:nvCxnSpPr>
            <p:spPr bwMode="auto">
              <a:xfrm>
                <a:off x="2783913" y="5694511"/>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sp>
          <p:nvSpPr>
            <p:cNvPr id="51" name="Diamond 50"/>
            <p:cNvSpPr/>
            <p:nvPr/>
          </p:nvSpPr>
          <p:spPr>
            <a:xfrm>
              <a:off x="6608762" y="5562600"/>
              <a:ext cx="76200" cy="150812"/>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13" name="Straight Connector 51"/>
            <p:cNvCxnSpPr>
              <a:cxnSpLocks noChangeShapeType="1"/>
            </p:cNvCxnSpPr>
            <p:nvPr/>
          </p:nvCxnSpPr>
          <p:spPr bwMode="auto">
            <a:xfrm>
              <a:off x="6643687" y="5699125"/>
              <a:ext cx="0" cy="130175"/>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53" name="TextBox 52"/>
            <p:cNvSpPr txBox="1"/>
            <p:nvPr/>
          </p:nvSpPr>
          <p:spPr>
            <a:xfrm>
              <a:off x="6281737" y="5788025"/>
              <a:ext cx="646112"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Mar. ‘19</a:t>
              </a:r>
            </a:p>
            <a:p>
              <a:pPr eaLnBrk="1" fontAlgn="auto" hangingPunct="1">
                <a:spcBef>
                  <a:spcPts val="0"/>
                </a:spcBef>
                <a:spcAft>
                  <a:spcPts val="0"/>
                </a:spcAft>
                <a:defRPr/>
              </a:pPr>
              <a:r>
                <a:rPr lang="en-US" sz="1000" dirty="0">
                  <a:latin typeface="Neo Sans Intel"/>
                  <a:ea typeface="+mn-ea"/>
                  <a:cs typeface="Neo Sans Intel"/>
                </a:rPr>
                <a:t>- MDR</a:t>
              </a:r>
            </a:p>
          </p:txBody>
        </p:sp>
        <p:sp>
          <p:nvSpPr>
            <p:cNvPr id="54" name="TextBox 53"/>
            <p:cNvSpPr txBox="1"/>
            <p:nvPr/>
          </p:nvSpPr>
          <p:spPr>
            <a:xfrm>
              <a:off x="4419599" y="5573712"/>
              <a:ext cx="342900" cy="153988"/>
            </a:xfrm>
            <a:prstGeom prst="rect">
              <a:avLst/>
            </a:prstGeom>
            <a:solidFill>
              <a:srgbClr val="FFC000"/>
            </a:solidFill>
          </p:spPr>
          <p:txBody>
            <a:bodyPr lIns="0" tIns="0" rIns="0" bIns="0">
              <a:spAutoFit/>
            </a:bodyPr>
            <a:lstStyle/>
            <a:p>
              <a:pPr algn="ctr" eaLnBrk="1" fontAlgn="auto" hangingPunct="1">
                <a:spcBef>
                  <a:spcPts val="0"/>
                </a:spcBef>
                <a:spcAft>
                  <a:spcPts val="0"/>
                </a:spcAft>
                <a:defRPr/>
              </a:pPr>
              <a:r>
                <a:rPr lang="en-US" sz="1000" b="1" dirty="0" smtClean="0">
                  <a:latin typeface="Neo Sans Intel"/>
                  <a:ea typeface="+mn-ea"/>
                </a:rPr>
                <a:t>4 </a:t>
              </a:r>
              <a:r>
                <a:rPr lang="en-US" sz="1000" b="1" dirty="0">
                  <a:latin typeface="Neo Sans Intel"/>
                  <a:ea typeface="+mn-ea"/>
                </a:rPr>
                <a:t>mo.</a:t>
              </a:r>
            </a:p>
          </p:txBody>
        </p:sp>
        <p:sp>
          <p:nvSpPr>
            <p:cNvPr id="56" name="TextBox 55"/>
            <p:cNvSpPr txBox="1"/>
            <p:nvPr/>
          </p:nvSpPr>
          <p:spPr>
            <a:xfrm>
              <a:off x="6937373" y="5772150"/>
              <a:ext cx="717550" cy="554038"/>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Jul. ‘19</a:t>
              </a:r>
            </a:p>
            <a:p>
              <a:pPr eaLnBrk="1" fontAlgn="auto" hangingPunct="1">
                <a:spcBef>
                  <a:spcPts val="0"/>
                </a:spcBef>
                <a:spcAft>
                  <a:spcPts val="0"/>
                </a:spcAft>
                <a:defRPr/>
              </a:pPr>
              <a:r>
                <a:rPr lang="en-US" sz="1000" dirty="0">
                  <a:latin typeface="Neo Sans Intel"/>
                  <a:ea typeface="+mn-ea"/>
                  <a:cs typeface="Neo Sans Intel"/>
                </a:rPr>
                <a:t>SB pool</a:t>
              </a:r>
              <a:br>
                <a:rPr lang="en-US" sz="1000" dirty="0">
                  <a:latin typeface="Neo Sans Intel"/>
                  <a:ea typeface="+mn-ea"/>
                  <a:cs typeface="Neo Sans Intel"/>
                </a:rPr>
              </a:br>
              <a:r>
                <a:rPr lang="en-US" sz="1000" dirty="0">
                  <a:latin typeface="Neo Sans Intel"/>
                  <a:ea typeface="+mn-ea"/>
                  <a:cs typeface="Neo Sans Intel"/>
                </a:rPr>
                <a:t>formation</a:t>
              </a:r>
            </a:p>
          </p:txBody>
        </p:sp>
        <p:grpSp>
          <p:nvGrpSpPr>
            <p:cNvPr id="42017" name="Group 58"/>
            <p:cNvGrpSpPr>
              <a:grpSpLocks/>
            </p:cNvGrpSpPr>
            <p:nvPr/>
          </p:nvGrpSpPr>
          <p:grpSpPr bwMode="auto">
            <a:xfrm>
              <a:off x="7165975" y="5564188"/>
              <a:ext cx="76200" cy="265112"/>
              <a:chOff x="2335630" y="5555839"/>
              <a:chExt cx="75895" cy="264408"/>
            </a:xfrm>
          </p:grpSpPr>
          <p:sp>
            <p:nvSpPr>
              <p:cNvPr id="60" name="Diamond 59"/>
              <p:cNvSpPr/>
              <p:nvPr/>
            </p:nvSpPr>
            <p:spPr>
              <a:xfrm>
                <a:off x="2335628" y="5555838"/>
                <a:ext cx="75895" cy="151995"/>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32" name="Straight Connector 60"/>
              <p:cNvCxnSpPr>
                <a:cxnSpLocks noChangeShapeType="1"/>
              </p:cNvCxnSpPr>
              <p:nvPr/>
            </p:nvCxnSpPr>
            <p:spPr bwMode="auto">
              <a:xfrm>
                <a:off x="2373577" y="5691316"/>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grpSp>
          <p:nvGrpSpPr>
            <p:cNvPr id="42018" name="Group 61"/>
            <p:cNvGrpSpPr>
              <a:grpSpLocks/>
            </p:cNvGrpSpPr>
            <p:nvPr/>
          </p:nvGrpSpPr>
          <p:grpSpPr bwMode="auto">
            <a:xfrm>
              <a:off x="7623175" y="5564188"/>
              <a:ext cx="76200" cy="265112"/>
              <a:chOff x="2335630" y="5555839"/>
              <a:chExt cx="75895" cy="264408"/>
            </a:xfrm>
          </p:grpSpPr>
          <p:sp>
            <p:nvSpPr>
              <p:cNvPr id="63" name="Diamond 62"/>
              <p:cNvSpPr/>
              <p:nvPr/>
            </p:nvSpPr>
            <p:spPr>
              <a:xfrm>
                <a:off x="2335628" y="5555838"/>
                <a:ext cx="75895" cy="151995"/>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30" name="Straight Connector 63"/>
              <p:cNvCxnSpPr>
                <a:cxnSpLocks noChangeShapeType="1"/>
              </p:cNvCxnSpPr>
              <p:nvPr/>
            </p:nvCxnSpPr>
            <p:spPr bwMode="auto">
              <a:xfrm>
                <a:off x="2373577" y="5691316"/>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sp>
          <p:nvSpPr>
            <p:cNvPr id="65" name="TextBox 64"/>
            <p:cNvSpPr txBox="1"/>
            <p:nvPr/>
          </p:nvSpPr>
          <p:spPr>
            <a:xfrm>
              <a:off x="7497761" y="5767387"/>
              <a:ext cx="650875"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Sep. ‘19</a:t>
              </a:r>
            </a:p>
            <a:p>
              <a:pPr eaLnBrk="1" fontAlgn="auto" hangingPunct="1">
                <a:spcBef>
                  <a:spcPts val="0"/>
                </a:spcBef>
                <a:spcAft>
                  <a:spcPts val="0"/>
                </a:spcAft>
                <a:defRPr/>
              </a:pPr>
              <a:r>
                <a:rPr lang="en-US" sz="1000" dirty="0">
                  <a:latin typeface="Neo Sans Intel"/>
                  <a:ea typeface="+mn-ea"/>
                  <a:cs typeface="Neo Sans Intel"/>
                </a:rPr>
                <a:t>SB</a:t>
              </a:r>
            </a:p>
          </p:txBody>
        </p:sp>
        <p:sp>
          <p:nvSpPr>
            <p:cNvPr id="59" name="Diamond 58"/>
            <p:cNvSpPr/>
            <p:nvPr/>
          </p:nvSpPr>
          <p:spPr>
            <a:xfrm>
              <a:off x="5124449" y="5557837"/>
              <a:ext cx="74613" cy="152400"/>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21" name="Straight Connector 33"/>
            <p:cNvCxnSpPr>
              <a:cxnSpLocks noChangeShapeType="1"/>
            </p:cNvCxnSpPr>
            <p:nvPr/>
          </p:nvCxnSpPr>
          <p:spPr bwMode="auto">
            <a:xfrm>
              <a:off x="5161594" y="5694270"/>
              <a:ext cx="0" cy="128587"/>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62" name="TextBox 61"/>
            <p:cNvSpPr txBox="1"/>
            <p:nvPr/>
          </p:nvSpPr>
          <p:spPr>
            <a:xfrm>
              <a:off x="4903787" y="5784850"/>
              <a:ext cx="887412"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Sep. ‘18</a:t>
              </a:r>
            </a:p>
            <a:p>
              <a:pPr eaLnBrk="1" fontAlgn="auto" hangingPunct="1">
                <a:spcBef>
                  <a:spcPts val="0"/>
                </a:spcBef>
                <a:spcAft>
                  <a:spcPts val="0"/>
                </a:spcAft>
                <a:defRPr/>
              </a:pPr>
              <a:r>
                <a:rPr lang="en-US" sz="1000" dirty="0">
                  <a:latin typeface="Neo Sans Intel"/>
                  <a:ea typeface="+mn-ea"/>
                  <a:cs typeface="Neo Sans Intel"/>
                </a:rPr>
                <a:t>- TGba D2.0</a:t>
              </a:r>
            </a:p>
          </p:txBody>
        </p:sp>
        <p:cxnSp>
          <p:nvCxnSpPr>
            <p:cNvPr id="42023" name="Straight Connector 42"/>
            <p:cNvCxnSpPr>
              <a:cxnSpLocks noChangeShapeType="1"/>
            </p:cNvCxnSpPr>
            <p:nvPr/>
          </p:nvCxnSpPr>
          <p:spPr bwMode="auto">
            <a:xfrm flipH="1">
              <a:off x="8077690" y="5468470"/>
              <a:ext cx="0" cy="193675"/>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66" name="Rectangle 65"/>
            <p:cNvSpPr/>
            <p:nvPr/>
          </p:nvSpPr>
          <p:spPr>
            <a:xfrm>
              <a:off x="8077198" y="5611812"/>
              <a:ext cx="982663" cy="53975"/>
            </a:xfrm>
            <a:prstGeom prst="rect">
              <a:avLst/>
            </a:prstGeom>
            <a:solidFill>
              <a:srgbClr val="0071C5"/>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grpSp>
          <p:nvGrpSpPr>
            <p:cNvPr id="42025" name="Group 65"/>
            <p:cNvGrpSpPr>
              <a:grpSpLocks/>
            </p:cNvGrpSpPr>
            <p:nvPr/>
          </p:nvGrpSpPr>
          <p:grpSpPr bwMode="auto">
            <a:xfrm>
              <a:off x="8629020" y="5564188"/>
              <a:ext cx="76200" cy="265112"/>
              <a:chOff x="2335630" y="5555839"/>
              <a:chExt cx="75895" cy="264408"/>
            </a:xfrm>
          </p:grpSpPr>
          <p:sp>
            <p:nvSpPr>
              <p:cNvPr id="67" name="Diamond 66"/>
              <p:cNvSpPr/>
              <p:nvPr/>
            </p:nvSpPr>
            <p:spPr>
              <a:xfrm>
                <a:off x="2336255" y="5555838"/>
                <a:ext cx="75895" cy="151995"/>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28" name="Straight Connector 67"/>
              <p:cNvCxnSpPr>
                <a:cxnSpLocks noChangeShapeType="1"/>
              </p:cNvCxnSpPr>
              <p:nvPr/>
            </p:nvCxnSpPr>
            <p:spPr bwMode="auto">
              <a:xfrm>
                <a:off x="2373577" y="5691316"/>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sp>
          <p:nvSpPr>
            <p:cNvPr id="69" name="TextBox 68"/>
            <p:cNvSpPr txBox="1"/>
            <p:nvPr/>
          </p:nvSpPr>
          <p:spPr>
            <a:xfrm>
              <a:off x="8172448" y="5767387"/>
              <a:ext cx="682625"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Jul. ‘20</a:t>
              </a:r>
            </a:p>
            <a:p>
              <a:pPr eaLnBrk="1" fontAlgn="auto" hangingPunct="1">
                <a:spcBef>
                  <a:spcPts val="0"/>
                </a:spcBef>
                <a:spcAft>
                  <a:spcPts val="0"/>
                </a:spcAft>
                <a:defRPr/>
              </a:pPr>
              <a:r>
                <a:rPr lang="en-US" sz="1000" dirty="0" err="1">
                  <a:latin typeface="Neo Sans Intel"/>
                  <a:ea typeface="+mn-ea"/>
                  <a:cs typeface="Neo Sans Intel"/>
                </a:rPr>
                <a:t>RevCom</a:t>
              </a:r>
              <a:endParaRPr lang="en-US" sz="1000" dirty="0">
                <a:latin typeface="Neo Sans Intel"/>
                <a:ea typeface="+mn-ea"/>
                <a:cs typeface="Neo Sans Intel"/>
              </a:endParaRPr>
            </a:p>
          </p:txBody>
        </p:sp>
      </p:grpSp>
      <p:sp>
        <p:nvSpPr>
          <p:cNvPr id="68" name="TextBox 67"/>
          <p:cNvSpPr txBox="1"/>
          <p:nvPr/>
        </p:nvSpPr>
        <p:spPr>
          <a:xfrm>
            <a:off x="8170863" y="5334000"/>
            <a:ext cx="466725" cy="246063"/>
          </a:xfrm>
          <a:prstGeom prst="rect">
            <a:avLst/>
          </a:prstGeom>
          <a:noFill/>
        </p:spPr>
        <p:txBody>
          <a:bodyPr wrap="none">
            <a:spAutoFit/>
          </a:bodyPr>
          <a:lstStyle/>
          <a:p>
            <a:pPr eaLnBrk="1" fontAlgn="auto" hangingPunct="1">
              <a:spcBef>
                <a:spcPts val="0"/>
              </a:spcBef>
              <a:spcAft>
                <a:spcPts val="0"/>
              </a:spcAft>
              <a:defRPr/>
            </a:pPr>
            <a:r>
              <a:rPr lang="en-US" sz="1000" b="1" dirty="0">
                <a:latin typeface="Neo Sans Intel"/>
                <a:ea typeface="+mn-ea"/>
                <a:cs typeface="Neo Sans Intel"/>
              </a:rPr>
              <a:t>2020</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smtClean="0"/>
              <a:t>Meeting Protocol</a:t>
            </a:r>
          </a:p>
        </p:txBody>
      </p:sp>
      <p:sp>
        <p:nvSpPr>
          <p:cNvPr id="8195" name="Content Placeholder 2"/>
          <p:cNvSpPr>
            <a:spLocks noGrp="1"/>
          </p:cNvSpPr>
          <p:nvPr>
            <p:ph idx="1"/>
          </p:nvPr>
        </p:nvSpPr>
        <p:spPr/>
        <p:txBody>
          <a:bodyPr/>
          <a:lstStyle/>
          <a:p>
            <a:r>
              <a:rPr lang="en-US" altLang="zh-CN" smtClean="0"/>
              <a:t>Please announce your </a:t>
            </a:r>
            <a:r>
              <a:rPr lang="en-US" altLang="zh-CN" u="sng" smtClean="0"/>
              <a:t>name</a:t>
            </a:r>
            <a:r>
              <a:rPr lang="en-US" altLang="zh-CN" smtClean="0"/>
              <a:t> and </a:t>
            </a:r>
            <a:r>
              <a:rPr lang="en-US" altLang="zh-CN" u="sng" smtClean="0"/>
              <a:t>affiliation</a:t>
            </a:r>
            <a:r>
              <a:rPr lang="en-US" altLang="zh-CN" smtClean="0"/>
              <a:t> when you first address the group during a meeting slot</a:t>
            </a:r>
          </a:p>
          <a:p>
            <a:endParaRPr lang="en-US" altLang="en-US" smtClean="0"/>
          </a:p>
        </p:txBody>
      </p:sp>
      <p:sp>
        <p:nvSpPr>
          <p:cNvPr id="4" name="Date Placeholder 3"/>
          <p:cNvSpPr>
            <a:spLocks noGrp="1"/>
          </p:cNvSpPr>
          <p:nvPr>
            <p:ph type="dt" sz="quarter" idx="10"/>
          </p:nvPr>
        </p:nvSpPr>
        <p:spPr/>
        <p:txBody>
          <a:bodyPr/>
          <a:lstStyle/>
          <a:p>
            <a:pPr>
              <a:defRPr/>
            </a:pPr>
            <a:r>
              <a:rPr lang="en-US" smtClean="0"/>
              <a:t>March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819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1786542-6B9C-4A56-8B17-DC4883078DD8}" type="slidenum">
              <a:rPr lang="en-US" altLang="en-US" sz="1200" b="0" smtClean="0"/>
              <a:pPr>
                <a:spcBef>
                  <a:spcPct val="0"/>
                </a:spcBef>
                <a:buFontTx/>
                <a:buNone/>
              </a:pPr>
              <a:t>4</a:t>
            </a:fld>
            <a:endParaRPr lang="en-US" altLang="en-US" sz="1200" b="0" smtClean="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7"/>
          <p:cNvSpPr>
            <a:spLocks noGrp="1"/>
          </p:cNvSpPr>
          <p:nvPr>
            <p:ph type="title"/>
          </p:nvPr>
        </p:nvSpPr>
        <p:spPr/>
        <p:txBody>
          <a:bodyPr/>
          <a:lstStyle/>
          <a:p>
            <a:r>
              <a:rPr lang="en-US" altLang="en-US" dirty="0" smtClean="0"/>
              <a:t>Goal for May 2018</a:t>
            </a:r>
          </a:p>
        </p:txBody>
      </p:sp>
      <p:sp>
        <p:nvSpPr>
          <p:cNvPr id="33795" name="Content Placeholder 8"/>
          <p:cNvSpPr>
            <a:spLocks noGrp="1"/>
          </p:cNvSpPr>
          <p:nvPr>
            <p:ph idx="1"/>
          </p:nvPr>
        </p:nvSpPr>
        <p:spPr>
          <a:xfrm>
            <a:off x="685800" y="2133600"/>
            <a:ext cx="8001000" cy="4114800"/>
          </a:xfrm>
        </p:spPr>
        <p:txBody>
          <a:bodyPr/>
          <a:lstStyle/>
          <a:p>
            <a:pPr>
              <a:defRPr/>
            </a:pPr>
            <a:r>
              <a:rPr lang="en-US" altLang="en-US" dirty="0" smtClean="0"/>
              <a:t>TBD</a:t>
            </a:r>
          </a:p>
          <a:p>
            <a:pPr>
              <a:defRPr/>
            </a:pPr>
            <a:r>
              <a:rPr lang="en-US" altLang="en-US" dirty="0" smtClean="0"/>
              <a:t>Review </a:t>
            </a:r>
            <a:r>
              <a:rPr lang="en-US" altLang="en-US" dirty="0"/>
              <a:t>technical presentations</a:t>
            </a:r>
          </a:p>
          <a:p>
            <a:pPr>
              <a:defRPr/>
            </a:pPr>
            <a:r>
              <a:rPr lang="en-US" altLang="en-US" dirty="0" smtClean="0"/>
              <a:t>Review draft text for </a:t>
            </a:r>
            <a:r>
              <a:rPr lang="en-US" altLang="en-US" dirty="0" err="1" smtClean="0"/>
              <a:t>TGba</a:t>
            </a:r>
            <a:r>
              <a:rPr lang="en-US" altLang="en-US" dirty="0" smtClean="0"/>
              <a:t> D0.x</a:t>
            </a:r>
          </a:p>
          <a:p>
            <a:pPr>
              <a:defRPr/>
            </a:pPr>
            <a:r>
              <a:rPr lang="en-US" altLang="en-US" dirty="0" smtClean="0"/>
              <a:t>Work </a:t>
            </a:r>
            <a:r>
              <a:rPr lang="en-US" altLang="en-US" dirty="0"/>
              <a:t>on </a:t>
            </a:r>
            <a:r>
              <a:rPr lang="en-US" altLang="en-US" dirty="0" err="1"/>
              <a:t>TGba</a:t>
            </a:r>
            <a:r>
              <a:rPr lang="en-US" altLang="en-US" dirty="0"/>
              <a:t> task group documents</a:t>
            </a:r>
          </a:p>
          <a:p>
            <a:pPr>
              <a:defRPr/>
            </a:pPr>
            <a:r>
              <a:rPr lang="en-US" altLang="en-US" dirty="0"/>
              <a:t>Review TG timeline</a:t>
            </a:r>
          </a:p>
          <a:p>
            <a:pPr>
              <a:defRPr/>
            </a:pPr>
            <a:endParaRPr lang="en-US" altLang="en-US" dirty="0"/>
          </a:p>
          <a:p>
            <a:pPr>
              <a:defRPr/>
            </a:pPr>
            <a:endParaRPr lang="en-US" altLang="en-US" dirty="0"/>
          </a:p>
          <a:p>
            <a:pPr>
              <a:defRPr/>
            </a:pPr>
            <a:endParaRPr lang="en-US" altLang="en-US" dirty="0"/>
          </a:p>
          <a:p>
            <a:pPr>
              <a:defRPr/>
            </a:pPr>
            <a:endParaRPr lang="en-US" altLang="en-US" dirty="0" smtClean="0"/>
          </a:p>
          <a:p>
            <a:pPr marL="0" indent="0">
              <a:buFontTx/>
              <a:buNone/>
              <a:defRPr/>
            </a:pPr>
            <a:endParaRPr lang="en-US" altLang="en-US" dirty="0" smtClean="0"/>
          </a:p>
          <a:p>
            <a:pPr>
              <a:defRPr/>
            </a:pPr>
            <a:endParaRPr lang="en-US" altLang="en-US" dirty="0" smtClean="0"/>
          </a:p>
        </p:txBody>
      </p:sp>
      <p:sp>
        <p:nvSpPr>
          <p:cNvPr id="5" name="Date Placeholder 4"/>
          <p:cNvSpPr>
            <a:spLocks noGrp="1"/>
          </p:cNvSpPr>
          <p:nvPr>
            <p:ph type="dt" sz="quarter" idx="10"/>
          </p:nvPr>
        </p:nvSpPr>
        <p:spPr/>
        <p:txBody>
          <a:bodyPr/>
          <a:lstStyle/>
          <a:p>
            <a:pPr>
              <a:defRPr/>
            </a:pPr>
            <a:r>
              <a:rPr lang="en-US" smtClean="0"/>
              <a:t>March 2018</a:t>
            </a:r>
            <a:endParaRPr lang="en-US"/>
          </a:p>
        </p:txBody>
      </p:sp>
      <p:sp>
        <p:nvSpPr>
          <p:cNvPr id="6" name="Footer Placeholder 5"/>
          <p:cNvSpPr>
            <a:spLocks noGrp="1"/>
          </p:cNvSpPr>
          <p:nvPr>
            <p:ph type="ftr" sz="quarter" idx="11"/>
          </p:nvPr>
        </p:nvSpPr>
        <p:spPr/>
        <p:txBody>
          <a:bodyPr/>
          <a:lstStyle/>
          <a:p>
            <a:pPr>
              <a:defRPr/>
            </a:pPr>
            <a:r>
              <a:rPr lang="en-US" smtClean="0"/>
              <a:t>Minyoung Park (Samsung)</a:t>
            </a:r>
            <a:endParaRPr lang="en-US"/>
          </a:p>
        </p:txBody>
      </p:sp>
      <p:sp>
        <p:nvSpPr>
          <p:cNvPr id="43014"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9C08EAE7-1D40-41D7-9B52-6E64E0A4FB7D}" type="slidenum">
              <a:rPr lang="en-US" altLang="en-US" sz="1200" b="0" smtClean="0"/>
              <a:pPr>
                <a:spcBef>
                  <a:spcPct val="0"/>
                </a:spcBef>
                <a:buFontTx/>
                <a:buNone/>
              </a:pPr>
              <a:t>40</a:t>
            </a:fld>
            <a:endParaRPr lang="en-US" altLang="en-US" sz="1200" b="0" smtClean="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en-US" altLang="en-US" smtClean="0"/>
              <a:t>Teleconference Call Schedule</a:t>
            </a:r>
          </a:p>
        </p:txBody>
      </p:sp>
      <p:sp>
        <p:nvSpPr>
          <p:cNvPr id="45059" name="Content Placeholder 2"/>
          <p:cNvSpPr>
            <a:spLocks noGrp="1"/>
          </p:cNvSpPr>
          <p:nvPr>
            <p:ph idx="1"/>
          </p:nvPr>
        </p:nvSpPr>
        <p:spPr>
          <a:xfrm>
            <a:off x="696912" y="1981200"/>
            <a:ext cx="7761288" cy="4114800"/>
          </a:xfrm>
        </p:spPr>
        <p:txBody>
          <a:bodyPr/>
          <a:lstStyle/>
          <a:p>
            <a:pPr marL="342900" lvl="1" indent="-342900">
              <a:buFontTx/>
              <a:buChar char="•"/>
              <a:defRPr/>
            </a:pPr>
            <a:r>
              <a:rPr lang="en-US" altLang="en-US" sz="2800" b="1" dirty="0" smtClean="0"/>
              <a:t>Proposed schedule (Mondays, 1 hour each)</a:t>
            </a:r>
          </a:p>
          <a:p>
            <a:pPr marL="685800" lvl="2" indent="-342900">
              <a:defRPr/>
            </a:pPr>
            <a:r>
              <a:rPr lang="en-US" altLang="en-US" sz="2400" b="1" dirty="0" smtClean="0"/>
              <a:t>TBD</a:t>
            </a:r>
          </a:p>
          <a:p>
            <a:pPr marL="685800" lvl="2" indent="-342900">
              <a:defRPr/>
            </a:pPr>
            <a:endParaRPr lang="en-US" altLang="en-US" sz="2400" b="1" dirty="0" smtClean="0"/>
          </a:p>
          <a:p>
            <a:pPr marL="685800" lvl="2" indent="-342900">
              <a:defRPr/>
            </a:pPr>
            <a:endParaRPr lang="en-US" altLang="en-US" sz="2400" b="1" dirty="0"/>
          </a:p>
          <a:p>
            <a:pPr marL="0" lvl="1" indent="0">
              <a:buFontTx/>
              <a:buNone/>
              <a:defRPr/>
            </a:pPr>
            <a:endParaRPr lang="en-US" altLang="en-US" sz="2800" b="1" dirty="0" smtClean="0"/>
          </a:p>
          <a:p>
            <a:pPr marL="685800" lvl="2" indent="-342900">
              <a:defRPr/>
            </a:pPr>
            <a:endParaRPr lang="en-US" altLang="en-US" sz="2400" b="1" dirty="0" smtClean="0"/>
          </a:p>
          <a:p>
            <a:pPr marL="342900" lvl="2" indent="0">
              <a:buFontTx/>
              <a:buNone/>
              <a:defRPr/>
            </a:pPr>
            <a:endParaRPr lang="en-US" altLang="en-US" sz="2400" b="1" dirty="0" smtClean="0"/>
          </a:p>
          <a:p>
            <a:pPr marL="685800" lvl="2" indent="-342900">
              <a:defRPr/>
            </a:pPr>
            <a:endParaRPr lang="en-US" altLang="en-US" sz="2400" dirty="0" smtClean="0"/>
          </a:p>
          <a:p>
            <a:pPr>
              <a:defRPr/>
            </a:pPr>
            <a:endParaRPr lang="en-US" altLang="en-US" sz="2800" dirty="0" smtClean="0"/>
          </a:p>
        </p:txBody>
      </p:sp>
      <p:sp>
        <p:nvSpPr>
          <p:cNvPr id="4" name="Date Placeholder 3"/>
          <p:cNvSpPr>
            <a:spLocks noGrp="1"/>
          </p:cNvSpPr>
          <p:nvPr>
            <p:ph type="dt" sz="quarter" idx="10"/>
          </p:nvPr>
        </p:nvSpPr>
        <p:spPr/>
        <p:txBody>
          <a:bodyPr/>
          <a:lstStyle/>
          <a:p>
            <a:pPr>
              <a:defRPr/>
            </a:pPr>
            <a:r>
              <a:rPr lang="en-US" smtClean="0"/>
              <a:t>March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40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96DE5F-04F6-4F73-9507-E002E5E77515}" type="slidenum">
              <a:rPr lang="en-US" altLang="en-US" sz="1200" b="0" smtClean="0"/>
              <a:pPr>
                <a:spcBef>
                  <a:spcPct val="0"/>
                </a:spcBef>
                <a:buFontTx/>
                <a:buNone/>
              </a:pPr>
              <a:t>41</a:t>
            </a:fld>
            <a:endParaRPr lang="en-US" altLang="en-US" sz="1200" b="0" smtClean="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r>
              <a:rPr lang="en-US" altLang="en-US" smtClean="0"/>
              <a:t>Backup Slides</a:t>
            </a:r>
          </a:p>
        </p:txBody>
      </p:sp>
      <p:sp>
        <p:nvSpPr>
          <p:cNvPr id="4" name="Date Placeholder 3"/>
          <p:cNvSpPr>
            <a:spLocks noGrp="1"/>
          </p:cNvSpPr>
          <p:nvPr>
            <p:ph type="dt" sz="quarter" idx="10"/>
          </p:nvPr>
        </p:nvSpPr>
        <p:spPr/>
        <p:txBody>
          <a:bodyPr/>
          <a:lstStyle/>
          <a:p>
            <a:pPr>
              <a:defRPr/>
            </a:pPr>
            <a:r>
              <a:rPr lang="en-US" smtClean="0"/>
              <a:t>March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710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83018CA-7B52-4439-8DDB-3820FF6E9ED4}" type="slidenum">
              <a:rPr lang="en-US" altLang="en-US" sz="1200" b="0" smtClean="0"/>
              <a:pPr>
                <a:spcBef>
                  <a:spcPct val="0"/>
                </a:spcBef>
                <a:buFontTx/>
                <a:buNone/>
              </a:pPr>
              <a:t>42</a:t>
            </a:fld>
            <a:endParaRPr lang="en-US" altLang="en-US" sz="1200" b="0" smtClean="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8130" name="Straight Arrow Connector 74"/>
          <p:cNvCxnSpPr>
            <a:cxnSpLocks noChangeShapeType="1"/>
          </p:cNvCxnSpPr>
          <p:nvPr/>
        </p:nvCxnSpPr>
        <p:spPr bwMode="auto">
          <a:xfrm>
            <a:off x="6019800" y="4525963"/>
            <a:ext cx="533400"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1" name="TextBox 63"/>
          <p:cNvSpPr txBox="1">
            <a:spLocks noChangeArrowheads="1"/>
          </p:cNvSpPr>
          <p:nvPr/>
        </p:nvSpPr>
        <p:spPr bwMode="auto">
          <a:xfrm>
            <a:off x="4770438" y="4237038"/>
            <a:ext cx="5349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a:t>
            </a:r>
          </a:p>
        </p:txBody>
      </p:sp>
      <p:cxnSp>
        <p:nvCxnSpPr>
          <p:cNvPr id="48132" name="Straight Arrow Connector 26"/>
          <p:cNvCxnSpPr>
            <a:cxnSpLocks noChangeShapeType="1"/>
          </p:cNvCxnSpPr>
          <p:nvPr/>
        </p:nvCxnSpPr>
        <p:spPr bwMode="auto">
          <a:xfrm>
            <a:off x="1096963" y="2614613"/>
            <a:ext cx="350837" cy="657225"/>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33" name="Straight Arrow Connector 24"/>
          <p:cNvCxnSpPr>
            <a:cxnSpLocks noChangeShapeType="1"/>
            <a:endCxn id="48139" idx="0"/>
          </p:cNvCxnSpPr>
          <p:nvPr/>
        </p:nvCxnSpPr>
        <p:spPr bwMode="auto">
          <a:xfrm>
            <a:off x="1562100" y="2854325"/>
            <a:ext cx="0" cy="4175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4" name="Title 1"/>
          <p:cNvSpPr>
            <a:spLocks noGrp="1"/>
          </p:cNvSpPr>
          <p:nvPr>
            <p:ph type="title"/>
          </p:nvPr>
        </p:nvSpPr>
        <p:spPr/>
        <p:txBody>
          <a:bodyPr/>
          <a:lstStyle/>
          <a:p>
            <a:r>
              <a:rPr lang="en-US" altLang="en-US" smtClean="0"/>
              <a:t>Proposed TGba Spec Development Process</a:t>
            </a:r>
          </a:p>
        </p:txBody>
      </p:sp>
      <p:sp>
        <p:nvSpPr>
          <p:cNvPr id="4" name="Date Placeholder 3"/>
          <p:cNvSpPr>
            <a:spLocks noGrp="1"/>
          </p:cNvSpPr>
          <p:nvPr>
            <p:ph type="dt" sz="quarter" idx="10"/>
          </p:nvPr>
        </p:nvSpPr>
        <p:spPr/>
        <p:txBody>
          <a:bodyPr/>
          <a:lstStyle/>
          <a:p>
            <a:pPr>
              <a:defRPr/>
            </a:pPr>
            <a:r>
              <a:rPr lang="en-US" smtClean="0"/>
              <a:t>March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813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EC835E8-722F-4746-945F-29194E29C236}" type="slidenum">
              <a:rPr lang="en-US" altLang="en-US" sz="1200" b="0" smtClean="0"/>
              <a:pPr>
                <a:spcBef>
                  <a:spcPct val="0"/>
                </a:spcBef>
                <a:buFontTx/>
                <a:buNone/>
              </a:pPr>
              <a:t>43</a:t>
            </a:fld>
            <a:endParaRPr lang="en-US" altLang="en-US" sz="1200" b="0" smtClean="0"/>
          </a:p>
        </p:txBody>
      </p:sp>
      <p:sp>
        <p:nvSpPr>
          <p:cNvPr id="48138" name="TextBox 12"/>
          <p:cNvSpPr txBox="1">
            <a:spLocks noChangeArrowheads="1"/>
          </p:cNvSpPr>
          <p:nvPr/>
        </p:nvSpPr>
        <p:spPr bwMode="auto">
          <a:xfrm rot="2214236">
            <a:off x="808038" y="2609850"/>
            <a:ext cx="338137"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39" name="Diamond 15"/>
          <p:cNvSpPr>
            <a:spLocks noChangeArrowheads="1"/>
          </p:cNvSpPr>
          <p:nvPr/>
        </p:nvSpPr>
        <p:spPr bwMode="auto">
          <a:xfrm>
            <a:off x="903288" y="3271838"/>
            <a:ext cx="1317625" cy="568325"/>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40" name="TextBox 16"/>
          <p:cNvSpPr txBox="1">
            <a:spLocks noChangeArrowheads="1"/>
          </p:cNvSpPr>
          <p:nvPr/>
        </p:nvSpPr>
        <p:spPr bwMode="auto">
          <a:xfrm>
            <a:off x="1081088" y="3429000"/>
            <a:ext cx="103663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Consensus?</a:t>
            </a:r>
          </a:p>
        </p:txBody>
      </p:sp>
      <p:cxnSp>
        <p:nvCxnSpPr>
          <p:cNvPr id="48141" name="Straight Arrow Connector 18"/>
          <p:cNvCxnSpPr>
            <a:cxnSpLocks noChangeShapeType="1"/>
            <a:stCxn id="48139" idx="2"/>
          </p:cNvCxnSpPr>
          <p:nvPr/>
        </p:nvCxnSpPr>
        <p:spPr bwMode="auto">
          <a:xfrm>
            <a:off x="1562100" y="3840163"/>
            <a:ext cx="0" cy="2857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2" name="Straight Arrow Connector 22"/>
          <p:cNvCxnSpPr>
            <a:cxnSpLocks noChangeShapeType="1"/>
          </p:cNvCxnSpPr>
          <p:nvPr/>
        </p:nvCxnSpPr>
        <p:spPr bwMode="auto">
          <a:xfrm flipH="1">
            <a:off x="1647825" y="2955925"/>
            <a:ext cx="180975" cy="3159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43" name="TextBox 27"/>
          <p:cNvSpPr txBox="1">
            <a:spLocks noChangeArrowheads="1"/>
          </p:cNvSpPr>
          <p:nvPr/>
        </p:nvSpPr>
        <p:spPr bwMode="auto">
          <a:xfrm>
            <a:off x="1308100" y="2894013"/>
            <a:ext cx="3381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44" name="TextBox 28"/>
          <p:cNvSpPr txBox="1">
            <a:spLocks noChangeArrowheads="1"/>
          </p:cNvSpPr>
          <p:nvPr/>
        </p:nvSpPr>
        <p:spPr bwMode="auto">
          <a:xfrm>
            <a:off x="1538288" y="3776663"/>
            <a:ext cx="17160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(TG approval)</a:t>
            </a:r>
          </a:p>
        </p:txBody>
      </p:sp>
      <p:sp>
        <p:nvSpPr>
          <p:cNvPr id="48145" name="TextBox 41"/>
          <p:cNvSpPr txBox="1">
            <a:spLocks noChangeArrowheads="1"/>
          </p:cNvSpPr>
          <p:nvPr/>
        </p:nvSpPr>
        <p:spPr bwMode="auto">
          <a:xfrm>
            <a:off x="549275" y="3554413"/>
            <a:ext cx="4349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cxnSp>
        <p:nvCxnSpPr>
          <p:cNvPr id="48146" name="Straight Arrow Connector 43"/>
          <p:cNvCxnSpPr>
            <a:cxnSpLocks noChangeShapeType="1"/>
          </p:cNvCxnSpPr>
          <p:nvPr/>
        </p:nvCxnSpPr>
        <p:spPr bwMode="auto">
          <a:xfrm>
            <a:off x="179388" y="2543175"/>
            <a:ext cx="369887"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7" name="Elbow Connector 45"/>
          <p:cNvCxnSpPr>
            <a:cxnSpLocks noChangeShapeType="1"/>
            <a:stCxn id="48139" idx="1"/>
          </p:cNvCxnSpPr>
          <p:nvPr/>
        </p:nvCxnSpPr>
        <p:spPr bwMode="auto">
          <a:xfrm rot="10800000">
            <a:off x="152400" y="2552700"/>
            <a:ext cx="750888" cy="1003300"/>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48148" name="Flowchart: Document 52"/>
          <p:cNvSpPr>
            <a:spLocks noChangeArrowheads="1"/>
          </p:cNvSpPr>
          <p:nvPr/>
        </p:nvSpPr>
        <p:spPr bwMode="auto">
          <a:xfrm>
            <a:off x="557213" y="201453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49" name="Flowchart: Document 53"/>
          <p:cNvSpPr>
            <a:spLocks noChangeArrowheads="1"/>
          </p:cNvSpPr>
          <p:nvPr/>
        </p:nvSpPr>
        <p:spPr bwMode="auto">
          <a:xfrm>
            <a:off x="700088" y="2112963"/>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0" name="Flowchart: Document 54"/>
          <p:cNvSpPr>
            <a:spLocks noChangeArrowheads="1"/>
          </p:cNvSpPr>
          <p:nvPr/>
        </p:nvSpPr>
        <p:spPr bwMode="auto">
          <a:xfrm>
            <a:off x="1109663" y="224948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1" name="Flowchart: Document 55"/>
          <p:cNvSpPr>
            <a:spLocks noChangeArrowheads="1"/>
          </p:cNvSpPr>
          <p:nvPr/>
        </p:nvSpPr>
        <p:spPr bwMode="auto">
          <a:xfrm>
            <a:off x="1350963" y="2381250"/>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grpSp>
        <p:nvGrpSpPr>
          <p:cNvPr id="48152" name="Group 61"/>
          <p:cNvGrpSpPr>
            <a:grpSpLocks/>
          </p:cNvGrpSpPr>
          <p:nvPr/>
        </p:nvGrpSpPr>
        <p:grpSpPr bwMode="auto">
          <a:xfrm>
            <a:off x="2743200" y="4086225"/>
            <a:ext cx="2057400" cy="889000"/>
            <a:chOff x="3429000" y="4114558"/>
            <a:chExt cx="2057400" cy="888909"/>
          </a:xfrm>
        </p:grpSpPr>
        <p:sp>
          <p:nvSpPr>
            <p:cNvPr id="48163" name="Diamond 57"/>
            <p:cNvSpPr>
              <a:spLocks noChangeArrowheads="1"/>
            </p:cNvSpPr>
            <p:nvPr/>
          </p:nvSpPr>
          <p:spPr bwMode="auto">
            <a:xfrm>
              <a:off x="3429000" y="4114558"/>
              <a:ext cx="2057400" cy="888909"/>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64" name="TextBox 58"/>
            <p:cNvSpPr txBox="1">
              <a:spLocks noChangeArrowheads="1"/>
            </p:cNvSpPr>
            <p:nvPr/>
          </p:nvSpPr>
          <p:spPr bwMode="auto">
            <a:xfrm>
              <a:off x="3548554" y="4264803"/>
              <a:ext cx="1842107"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SFD has enough</a:t>
              </a:r>
              <a:br>
                <a:rPr lang="en-US" altLang="en-US" sz="1400" b="0"/>
              </a:br>
              <a:r>
                <a:rPr lang="en-US" altLang="en-US" sz="1400" b="0"/>
                <a:t> details for TGba Spec </a:t>
              </a:r>
            </a:p>
            <a:p>
              <a:pPr algn="ctr">
                <a:spcBef>
                  <a:spcPct val="0"/>
                </a:spcBef>
                <a:buFontTx/>
                <a:buNone/>
              </a:pPr>
              <a:r>
                <a:rPr lang="en-US" altLang="en-US" sz="1400" b="0"/>
                <a:t>D0.1?</a:t>
              </a:r>
            </a:p>
          </p:txBody>
        </p:sp>
      </p:grpSp>
      <p:cxnSp>
        <p:nvCxnSpPr>
          <p:cNvPr id="48153" name="Straight Arrow Connector 60"/>
          <p:cNvCxnSpPr>
            <a:cxnSpLocks noChangeShapeType="1"/>
            <a:endCxn id="48163" idx="1"/>
          </p:cNvCxnSpPr>
          <p:nvPr/>
        </p:nvCxnSpPr>
        <p:spPr bwMode="auto">
          <a:xfrm>
            <a:off x="2209800" y="4525963"/>
            <a:ext cx="533400" cy="4762"/>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4" name="Straight Arrow Connector 62"/>
          <p:cNvCxnSpPr>
            <a:cxnSpLocks noChangeShapeType="1"/>
          </p:cNvCxnSpPr>
          <p:nvPr/>
        </p:nvCxnSpPr>
        <p:spPr bwMode="auto">
          <a:xfrm>
            <a:off x="4800600" y="4525963"/>
            <a:ext cx="474663"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5" name="Elbow Connector 65"/>
          <p:cNvCxnSpPr>
            <a:cxnSpLocks noChangeShapeType="1"/>
            <a:stCxn id="48163" idx="2"/>
          </p:cNvCxnSpPr>
          <p:nvPr/>
        </p:nvCxnSpPr>
        <p:spPr bwMode="auto">
          <a:xfrm rot="5400000">
            <a:off x="2372519" y="4163219"/>
            <a:ext cx="587375" cy="2211387"/>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48156" name="Straight Arrow Connector 67"/>
          <p:cNvCxnSpPr>
            <a:cxnSpLocks noChangeShapeType="1"/>
          </p:cNvCxnSpPr>
          <p:nvPr/>
        </p:nvCxnSpPr>
        <p:spPr bwMode="auto">
          <a:xfrm flipV="1">
            <a:off x="1560513" y="5302250"/>
            <a:ext cx="1587" cy="2603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57" name="TextBox 68"/>
          <p:cNvSpPr txBox="1">
            <a:spLocks noChangeArrowheads="1"/>
          </p:cNvSpPr>
          <p:nvPr/>
        </p:nvSpPr>
        <p:spPr bwMode="auto">
          <a:xfrm>
            <a:off x="3771900" y="4940300"/>
            <a:ext cx="43497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sp>
        <p:nvSpPr>
          <p:cNvPr id="48158" name="Flowchart: Document 69"/>
          <p:cNvSpPr>
            <a:spLocks noChangeArrowheads="1"/>
          </p:cNvSpPr>
          <p:nvPr/>
        </p:nvSpPr>
        <p:spPr bwMode="auto">
          <a:xfrm>
            <a:off x="957263" y="4137025"/>
            <a:ext cx="1252537" cy="1141413"/>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Spec Framework Document (SFD)</a:t>
            </a:r>
          </a:p>
        </p:txBody>
      </p:sp>
      <p:sp>
        <p:nvSpPr>
          <p:cNvPr id="48159" name="Flowchart: Document 72"/>
          <p:cNvSpPr>
            <a:spLocks noChangeArrowheads="1"/>
          </p:cNvSpPr>
          <p:nvPr/>
        </p:nvSpPr>
        <p:spPr bwMode="auto">
          <a:xfrm>
            <a:off x="5257800" y="4135438"/>
            <a:ext cx="1023938" cy="941387"/>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0.1</a:t>
            </a:r>
          </a:p>
        </p:txBody>
      </p:sp>
      <p:cxnSp>
        <p:nvCxnSpPr>
          <p:cNvPr id="48160" name="Straight Arrow Connector 79"/>
          <p:cNvCxnSpPr>
            <a:cxnSpLocks noChangeShapeType="1"/>
          </p:cNvCxnSpPr>
          <p:nvPr/>
        </p:nvCxnSpPr>
        <p:spPr bwMode="auto">
          <a:xfrm>
            <a:off x="7358063" y="4505325"/>
            <a:ext cx="474662"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61" name="Flowchart: Document 80"/>
          <p:cNvSpPr>
            <a:spLocks noChangeArrowheads="1"/>
          </p:cNvSpPr>
          <p:nvPr/>
        </p:nvSpPr>
        <p:spPr bwMode="auto">
          <a:xfrm>
            <a:off x="7815263" y="4114800"/>
            <a:ext cx="1023937" cy="939800"/>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1.0</a:t>
            </a:r>
          </a:p>
        </p:txBody>
      </p:sp>
      <p:sp>
        <p:nvSpPr>
          <p:cNvPr id="48162" name="Rectangle 75"/>
          <p:cNvSpPr>
            <a:spLocks noChangeArrowheads="1"/>
          </p:cNvSpPr>
          <p:nvPr/>
        </p:nvSpPr>
        <p:spPr bwMode="auto">
          <a:xfrm>
            <a:off x="6553200" y="4135438"/>
            <a:ext cx="990600" cy="804862"/>
          </a:xfrm>
          <a:prstGeom prst="rect">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b="0"/>
              <a:t>Comment collection/</a:t>
            </a:r>
          </a:p>
          <a:p>
            <a:pPr>
              <a:spcBef>
                <a:spcPct val="0"/>
              </a:spcBef>
              <a:buFontTx/>
              <a:buNone/>
            </a:pPr>
            <a:r>
              <a:rPr lang="en-US" altLang="en-US" sz="1400" b="0"/>
              <a:t>Resolution</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zh-CN" smtClean="0"/>
              <a:t>Attendance</a:t>
            </a:r>
            <a:endParaRPr lang="en-US" altLang="en-US" smtClean="0"/>
          </a:p>
        </p:txBody>
      </p:sp>
      <p:sp>
        <p:nvSpPr>
          <p:cNvPr id="3" name="Content Placeholder 2"/>
          <p:cNvSpPr>
            <a:spLocks noGrp="1"/>
          </p:cNvSpPr>
          <p:nvPr>
            <p:ph idx="1"/>
          </p:nvPr>
        </p:nvSpPr>
        <p:spPr/>
        <p:txBody>
          <a:bodyPr/>
          <a:lstStyle/>
          <a:p>
            <a:pPr>
              <a:defRPr/>
            </a:pPr>
            <a:r>
              <a:rPr lang="en-US" altLang="zh-CN" dirty="0" smtClean="0">
                <a:hlinkClick r:id="rId2"/>
              </a:rPr>
              <a:t>http://newton.meeting.verilan.com</a:t>
            </a:r>
            <a:endParaRPr lang="en-US" altLang="zh-CN" dirty="0" smtClean="0"/>
          </a:p>
          <a:p>
            <a:pPr>
              <a:defRPr/>
            </a:pPr>
            <a:endParaRPr lang="en-US" altLang="zh-CN" dirty="0" smtClean="0"/>
          </a:p>
          <a:p>
            <a:pPr marL="457200" indent="-457200">
              <a:buFontTx/>
              <a:buAutoNum type="arabicPeriod"/>
              <a:defRPr/>
            </a:pPr>
            <a:r>
              <a:rPr lang="en-US" altLang="zh-CN" dirty="0" smtClean="0"/>
              <a:t>Register</a:t>
            </a:r>
          </a:p>
          <a:p>
            <a:pPr marL="457200" indent="-457200">
              <a:buFontTx/>
              <a:buAutoNum type="arabicPeriod"/>
              <a:defRPr/>
            </a:pPr>
            <a:r>
              <a:rPr lang="en-US" altLang="zh-CN" dirty="0" smtClean="0"/>
              <a:t>Indicate attendance</a:t>
            </a:r>
          </a:p>
          <a:p>
            <a:pPr>
              <a:defRPr/>
            </a:pPr>
            <a:endParaRPr lang="en-US" dirty="0"/>
          </a:p>
        </p:txBody>
      </p:sp>
      <p:sp>
        <p:nvSpPr>
          <p:cNvPr id="4" name="Date Placeholder 3"/>
          <p:cNvSpPr>
            <a:spLocks noGrp="1"/>
          </p:cNvSpPr>
          <p:nvPr>
            <p:ph type="dt" sz="quarter" idx="10"/>
          </p:nvPr>
        </p:nvSpPr>
        <p:spPr/>
        <p:txBody>
          <a:bodyPr/>
          <a:lstStyle/>
          <a:p>
            <a:pPr>
              <a:defRPr/>
            </a:pPr>
            <a:r>
              <a:rPr lang="en-US" smtClean="0"/>
              <a:t>March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922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EA93470-B795-4BC8-B7E4-942636225AF8}" type="slidenum">
              <a:rPr lang="en-US" altLang="en-US" sz="1200" b="0" smtClean="0"/>
              <a:pPr>
                <a:spcBef>
                  <a:spcPct val="0"/>
                </a:spcBef>
                <a:buFontTx/>
                <a:buNone/>
              </a:pPr>
              <a:t>5</a:t>
            </a:fld>
            <a:endParaRPr lang="en-US" altLang="en-US" sz="1200" b="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altLang="zh-CN" smtClean="0"/>
              <a:t>Attendance, Voting &amp; Document Status</a:t>
            </a:r>
            <a:endParaRPr lang="en-US" altLang="en-US" smtClean="0"/>
          </a:p>
        </p:txBody>
      </p:sp>
      <p:sp>
        <p:nvSpPr>
          <p:cNvPr id="10243" name="Content Placeholder 2"/>
          <p:cNvSpPr>
            <a:spLocks noGrp="1"/>
          </p:cNvSpPr>
          <p:nvPr>
            <p:ph idx="1"/>
          </p:nvPr>
        </p:nvSpPr>
        <p:spPr/>
        <p:txBody>
          <a:bodyPr/>
          <a:lstStyle/>
          <a:p>
            <a:r>
              <a:rPr lang="en-US" altLang="zh-CN" smtClean="0"/>
              <a:t>Make sure your badges are correct </a:t>
            </a:r>
          </a:p>
          <a:p>
            <a:endParaRPr lang="en-US" altLang="zh-CN" smtClean="0"/>
          </a:p>
          <a:p>
            <a:r>
              <a:rPr lang="en-US" altLang="zh-CN" smtClean="0"/>
              <a:t>If you plan to make a submission be sure it does not contain company logos or advertising</a:t>
            </a:r>
          </a:p>
          <a:p>
            <a:endParaRPr lang="en-US" altLang="zh-CN" smtClean="0"/>
          </a:p>
          <a:p>
            <a:r>
              <a:rPr lang="en-US" altLang="zh-CN" smtClean="0"/>
              <a:t>Questions on Voting status, Ballot pool, Access to Reflector, Documentation,  member</a:t>
            </a:r>
            <a:r>
              <a:rPr lang="ja-JP" altLang="en-US" smtClean="0"/>
              <a:t>’</a:t>
            </a:r>
            <a:r>
              <a:rPr lang="en-US" altLang="ja-JP" smtClean="0"/>
              <a:t>s area</a:t>
            </a:r>
          </a:p>
          <a:p>
            <a:pPr lvl="1"/>
            <a:r>
              <a:rPr lang="en-US" altLang="zh-CN" smtClean="0"/>
              <a:t>see Jon Rosdahl –  </a:t>
            </a:r>
            <a:r>
              <a:rPr lang="en-US" altLang="zh-CN" smtClean="0">
                <a:hlinkClick r:id="rId2"/>
              </a:rPr>
              <a:t>jrosdahl@ieee.org</a:t>
            </a:r>
            <a:endParaRPr lang="en-US" altLang="zh-CN" smtClean="0"/>
          </a:p>
          <a:p>
            <a:pPr lvl="1"/>
            <a:endParaRPr lang="en-US" altLang="zh-CN" smtClean="0"/>
          </a:p>
          <a:p>
            <a:r>
              <a:rPr lang="en-US" altLang="zh-CN" smtClean="0"/>
              <a:t>Cell Phones Silent or Off</a:t>
            </a:r>
          </a:p>
          <a:p>
            <a:endParaRPr lang="en-US" altLang="en-US" smtClean="0"/>
          </a:p>
        </p:txBody>
      </p:sp>
      <p:sp>
        <p:nvSpPr>
          <p:cNvPr id="4" name="Date Placeholder 3"/>
          <p:cNvSpPr>
            <a:spLocks noGrp="1"/>
          </p:cNvSpPr>
          <p:nvPr>
            <p:ph type="dt" sz="quarter" idx="10"/>
          </p:nvPr>
        </p:nvSpPr>
        <p:spPr/>
        <p:txBody>
          <a:bodyPr/>
          <a:lstStyle/>
          <a:p>
            <a:pPr>
              <a:defRPr/>
            </a:pPr>
            <a:r>
              <a:rPr lang="en-US" smtClean="0"/>
              <a:t>March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024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05ED895-A1BC-46F9-8DC0-8704ED42B469}" type="slidenum">
              <a:rPr lang="en-US" altLang="en-US" sz="1200" b="0" smtClean="0"/>
              <a:pPr>
                <a:spcBef>
                  <a:spcPct val="0"/>
                </a:spcBef>
                <a:buFontTx/>
                <a:buNone/>
              </a:pPr>
              <a:t>6</a:t>
            </a:fld>
            <a:endParaRPr lang="en-US" altLang="en-US" sz="1200" b="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altLang="en-US" smtClean="0"/>
              <a:t>TGba Schedule for the Week</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104820981"/>
              </p:ext>
            </p:extLst>
          </p:nvPr>
        </p:nvGraphicFramePr>
        <p:xfrm>
          <a:off x="685800" y="1981200"/>
          <a:ext cx="7772400" cy="2378076"/>
        </p:xfrm>
        <a:graphic>
          <a:graphicData uri="http://schemas.openxmlformats.org/drawingml/2006/table">
            <a:tbl>
              <a:tblPr firstRow="1" bandRow="1">
                <a:tableStyleId>{073A0DAA-6AF3-43AB-8588-CEC1D06C72B9}</a:tableStyleId>
              </a:tblPr>
              <a:tblGrid>
                <a:gridCol w="1554480"/>
                <a:gridCol w="1554480"/>
                <a:gridCol w="1554480"/>
                <a:gridCol w="1554480"/>
                <a:gridCol w="1554480"/>
              </a:tblGrid>
              <a:tr h="396346">
                <a:tc>
                  <a:txBody>
                    <a:bodyPr/>
                    <a:lstStyle/>
                    <a:p>
                      <a:pPr algn="ctr"/>
                      <a:endParaRPr lang="en-US" sz="2000" dirty="0"/>
                    </a:p>
                  </a:txBody>
                  <a:tcPr marT="45742" marB="45742"/>
                </a:tc>
                <a:tc>
                  <a:txBody>
                    <a:bodyPr/>
                    <a:lstStyle/>
                    <a:p>
                      <a:pPr algn="ctr"/>
                      <a:r>
                        <a:rPr lang="en-US" sz="2000" dirty="0" smtClean="0"/>
                        <a:t>Monday</a:t>
                      </a:r>
                      <a:endParaRPr lang="en-US" sz="2000" dirty="0"/>
                    </a:p>
                  </a:txBody>
                  <a:tcPr marT="45742" marB="45742"/>
                </a:tc>
                <a:tc>
                  <a:txBody>
                    <a:bodyPr/>
                    <a:lstStyle/>
                    <a:p>
                      <a:pPr algn="ctr"/>
                      <a:r>
                        <a:rPr lang="en-US" sz="2000" dirty="0" smtClean="0"/>
                        <a:t>Tuesday</a:t>
                      </a:r>
                      <a:endParaRPr lang="en-US" sz="2000" dirty="0"/>
                    </a:p>
                  </a:txBody>
                  <a:tcPr marT="45742" marB="45742"/>
                </a:tc>
                <a:tc>
                  <a:txBody>
                    <a:bodyPr/>
                    <a:lstStyle/>
                    <a:p>
                      <a:pPr algn="ctr"/>
                      <a:r>
                        <a:rPr lang="en-US" sz="2000" dirty="0" smtClean="0"/>
                        <a:t>Wednesday</a:t>
                      </a:r>
                      <a:endParaRPr lang="en-US" sz="2000" dirty="0"/>
                    </a:p>
                  </a:txBody>
                  <a:tcPr marT="45742" marB="45742"/>
                </a:tc>
                <a:tc>
                  <a:txBody>
                    <a:bodyPr/>
                    <a:lstStyle/>
                    <a:p>
                      <a:pPr algn="ctr"/>
                      <a:r>
                        <a:rPr lang="en-US" sz="2000" dirty="0" smtClean="0"/>
                        <a:t>Thursday</a:t>
                      </a:r>
                      <a:endParaRPr lang="en-US" sz="2000" dirty="0"/>
                    </a:p>
                  </a:txBody>
                  <a:tcPr marT="45742" marB="45742"/>
                </a:tc>
              </a:tr>
              <a:tr h="396346">
                <a:tc>
                  <a:txBody>
                    <a:bodyPr/>
                    <a:lstStyle/>
                    <a:p>
                      <a:pPr algn="ctr"/>
                      <a:r>
                        <a:rPr lang="en-US" sz="2000" dirty="0" smtClean="0"/>
                        <a:t>AM1</a:t>
                      </a:r>
                    </a:p>
                  </a:txBody>
                  <a:tcPr marT="45742" marB="4574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err="1" smtClean="0"/>
                        <a:t>TGba</a:t>
                      </a:r>
                      <a:endParaRPr lang="en-US" sz="2000" b="1" dirty="0"/>
                    </a:p>
                  </a:txBody>
                  <a:tcPr marT="45742" marB="45742"/>
                </a:tc>
                <a:tc>
                  <a:txBody>
                    <a:bodyPr/>
                    <a:lstStyle/>
                    <a:p>
                      <a:pPr algn="ctr"/>
                      <a:endParaRPr lang="en-US" sz="2000" b="1" dirty="0"/>
                    </a:p>
                  </a:txBody>
                  <a:tcPr marT="45742" marB="4574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000" b="1" dirty="0" smtClean="0">
                        <a:solidFill>
                          <a:schemeClr val="tx1"/>
                        </a:solidFill>
                      </a:endParaRPr>
                    </a:p>
                  </a:txBody>
                  <a:tcPr marT="45742" marB="4574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000" b="1" dirty="0" smtClean="0">
                        <a:solidFill>
                          <a:schemeClr val="tx1"/>
                        </a:solidFill>
                      </a:endParaRPr>
                    </a:p>
                  </a:txBody>
                  <a:tcPr marT="45742" marB="45742"/>
                </a:tc>
              </a:tr>
              <a:tr h="396346">
                <a:tc>
                  <a:txBody>
                    <a:bodyPr/>
                    <a:lstStyle/>
                    <a:p>
                      <a:pPr algn="ctr"/>
                      <a:r>
                        <a:rPr lang="en-US" sz="2000" dirty="0" smtClean="0"/>
                        <a:t>AM2</a:t>
                      </a:r>
                      <a:endParaRPr lang="en-US" sz="2000" dirty="0"/>
                    </a:p>
                  </a:txBody>
                  <a:tcPr marT="45742" marB="45742"/>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2000" b="1" dirty="0" smtClean="0"/>
                    </a:p>
                  </a:txBody>
                  <a:tcPr marT="45742" marB="45742"/>
                </a:tc>
                <a:tc>
                  <a:txBody>
                    <a:bodyPr/>
                    <a:lstStyle/>
                    <a:p>
                      <a:pPr algn="ctr"/>
                      <a:endParaRPr lang="en-US" sz="2000" b="1" dirty="0"/>
                    </a:p>
                  </a:txBody>
                  <a:tcPr marT="45742" marB="45742"/>
                </a:tc>
                <a:tc>
                  <a:txBody>
                    <a:bodyPr/>
                    <a:lstStyle/>
                    <a:p>
                      <a:pPr algn="ctr"/>
                      <a:endParaRPr lang="en-US" sz="2000" b="1"/>
                    </a:p>
                  </a:txBody>
                  <a:tcPr marT="45742" marB="4574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err="1" smtClean="0">
                          <a:solidFill>
                            <a:schemeClr val="tx1"/>
                          </a:solidFill>
                        </a:rPr>
                        <a:t>TGba</a:t>
                      </a:r>
                      <a:endParaRPr lang="en-US" sz="2000" b="1" dirty="0" smtClean="0">
                        <a:solidFill>
                          <a:schemeClr val="tx1"/>
                        </a:solidFill>
                      </a:endParaRPr>
                    </a:p>
                  </a:txBody>
                  <a:tcPr marT="45742" marB="45742"/>
                </a:tc>
              </a:tr>
              <a:tr h="396346">
                <a:tc>
                  <a:txBody>
                    <a:bodyPr/>
                    <a:lstStyle/>
                    <a:p>
                      <a:pPr algn="ctr"/>
                      <a:r>
                        <a:rPr lang="en-US" sz="2000" dirty="0" smtClean="0"/>
                        <a:t>PM1</a:t>
                      </a:r>
                      <a:endParaRPr lang="en-US" sz="2000" dirty="0"/>
                    </a:p>
                  </a:txBody>
                  <a:tcPr marT="45742" marB="4574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000" b="1" dirty="0" smtClean="0"/>
                    </a:p>
                  </a:txBody>
                  <a:tcPr marT="45742" marB="4574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smtClean="0"/>
                        <a:t>TGba</a:t>
                      </a:r>
                    </a:p>
                  </a:txBody>
                  <a:tcPr marT="45742" marB="45742"/>
                </a:tc>
                <a:tc>
                  <a:txBody>
                    <a:bodyPr/>
                    <a:lstStyle/>
                    <a:p>
                      <a:pPr algn="ctr"/>
                      <a:r>
                        <a:rPr lang="en-US" sz="2000" b="1" dirty="0" err="1" smtClean="0">
                          <a:solidFill>
                            <a:schemeClr val="tx1"/>
                          </a:solidFill>
                        </a:rPr>
                        <a:t>TGba</a:t>
                      </a:r>
                      <a:endParaRPr lang="en-US" sz="2000" b="1" dirty="0"/>
                    </a:p>
                  </a:txBody>
                  <a:tcPr marT="45742" marB="45742"/>
                </a:tc>
                <a:tc>
                  <a:txBody>
                    <a:bodyPr/>
                    <a:lstStyle/>
                    <a:p>
                      <a:pPr algn="ctr"/>
                      <a:endParaRPr lang="en-US" sz="2000" b="1" dirty="0">
                        <a:solidFill>
                          <a:schemeClr val="tx1"/>
                        </a:solidFill>
                      </a:endParaRPr>
                    </a:p>
                  </a:txBody>
                  <a:tcPr marT="45742" marB="45742"/>
                </a:tc>
              </a:tr>
              <a:tr h="396346">
                <a:tc>
                  <a:txBody>
                    <a:bodyPr/>
                    <a:lstStyle/>
                    <a:p>
                      <a:pPr algn="ctr"/>
                      <a:r>
                        <a:rPr lang="en-US" sz="2000" dirty="0" smtClean="0"/>
                        <a:t>PM2</a:t>
                      </a:r>
                      <a:endParaRPr lang="en-US" sz="2000" dirty="0"/>
                    </a:p>
                  </a:txBody>
                  <a:tcPr marT="45742" marB="45742"/>
                </a:tc>
                <a:tc>
                  <a:txBody>
                    <a:bodyPr/>
                    <a:lstStyle/>
                    <a:p>
                      <a:pPr algn="ctr"/>
                      <a:r>
                        <a:rPr lang="en-US" sz="2000" b="1" dirty="0" err="1" smtClean="0"/>
                        <a:t>TGba</a:t>
                      </a:r>
                      <a:endParaRPr lang="en-US" sz="2000" b="1" dirty="0"/>
                    </a:p>
                  </a:txBody>
                  <a:tcPr marT="45742" marB="45742"/>
                </a:tc>
                <a:tc>
                  <a:txBody>
                    <a:bodyPr/>
                    <a:lstStyle/>
                    <a:p>
                      <a:pPr algn="ctr"/>
                      <a:endParaRPr lang="en-US" sz="2000" b="1" dirty="0"/>
                    </a:p>
                  </a:txBody>
                  <a:tcPr marT="45742" marB="45742"/>
                </a:tc>
                <a:tc>
                  <a:txBody>
                    <a:bodyPr/>
                    <a:lstStyle/>
                    <a:p>
                      <a:pPr algn="ctr"/>
                      <a:r>
                        <a:rPr lang="en-US" sz="2000" b="1" dirty="0" err="1" smtClean="0">
                          <a:solidFill>
                            <a:schemeClr val="tx1"/>
                          </a:solidFill>
                        </a:rPr>
                        <a:t>TGba</a:t>
                      </a:r>
                      <a:endParaRPr lang="en-US" sz="2000" b="1" dirty="0">
                        <a:solidFill>
                          <a:schemeClr val="tx1"/>
                        </a:solidFill>
                      </a:endParaRPr>
                    </a:p>
                  </a:txBody>
                  <a:tcPr marT="45742" marB="45742"/>
                </a:tc>
                <a:tc>
                  <a:txBody>
                    <a:bodyPr/>
                    <a:lstStyle/>
                    <a:p>
                      <a:pPr algn="ctr"/>
                      <a:r>
                        <a:rPr lang="en-US" sz="2000" b="1" dirty="0" err="1" smtClean="0">
                          <a:solidFill>
                            <a:schemeClr val="tx1"/>
                          </a:solidFill>
                        </a:rPr>
                        <a:t>TGba</a:t>
                      </a:r>
                      <a:endParaRPr lang="en-US" sz="2000" b="1" dirty="0"/>
                    </a:p>
                  </a:txBody>
                  <a:tcPr marT="45742" marB="45742"/>
                </a:tc>
              </a:tr>
              <a:tr h="396346">
                <a:tc>
                  <a:txBody>
                    <a:bodyPr/>
                    <a:lstStyle/>
                    <a:p>
                      <a:pPr algn="ctr"/>
                      <a:r>
                        <a:rPr lang="en-US" sz="2000" dirty="0" smtClean="0"/>
                        <a:t>EVE</a:t>
                      </a:r>
                      <a:endParaRPr lang="en-US" sz="2000" dirty="0"/>
                    </a:p>
                  </a:txBody>
                  <a:tcPr marT="45742" marB="45742"/>
                </a:tc>
                <a:tc>
                  <a:txBody>
                    <a:bodyPr/>
                    <a:lstStyle/>
                    <a:p>
                      <a:pPr algn="ctr"/>
                      <a:r>
                        <a:rPr lang="en-US" sz="2000" b="1" dirty="0" err="1" smtClean="0"/>
                        <a:t>TGba</a:t>
                      </a:r>
                      <a:endParaRPr lang="en-US" sz="2000" b="1" dirty="0"/>
                    </a:p>
                  </a:txBody>
                  <a:tcPr marT="45742" marB="45742"/>
                </a:tc>
                <a:tc>
                  <a:txBody>
                    <a:bodyPr/>
                    <a:lstStyle/>
                    <a:p>
                      <a:pPr algn="ctr"/>
                      <a:endParaRPr lang="en-US" sz="2000" b="1" dirty="0"/>
                    </a:p>
                  </a:txBody>
                  <a:tcPr marT="45742" marB="45742"/>
                </a:tc>
                <a:tc>
                  <a:txBody>
                    <a:bodyPr/>
                    <a:lstStyle/>
                    <a:p>
                      <a:pPr algn="ctr"/>
                      <a:endParaRPr lang="en-US" sz="2000" b="1" dirty="0">
                        <a:solidFill>
                          <a:srgbClr val="FF0000"/>
                        </a:solidFill>
                      </a:endParaRPr>
                    </a:p>
                  </a:txBody>
                  <a:tcPr marT="45742" marB="45742"/>
                </a:tc>
                <a:tc>
                  <a:txBody>
                    <a:bodyPr/>
                    <a:lstStyle/>
                    <a:p>
                      <a:pPr algn="ctr"/>
                      <a:endParaRPr lang="en-US" sz="2000" b="1" dirty="0"/>
                    </a:p>
                  </a:txBody>
                  <a:tcPr marT="45742" marB="45742"/>
                </a:tc>
              </a:tr>
            </a:tbl>
          </a:graphicData>
        </a:graphic>
      </p:graphicFrame>
      <p:sp>
        <p:nvSpPr>
          <p:cNvPr id="4" name="Date Placeholder 3"/>
          <p:cNvSpPr>
            <a:spLocks noGrp="1"/>
          </p:cNvSpPr>
          <p:nvPr>
            <p:ph type="dt" sz="quarter" idx="10"/>
          </p:nvPr>
        </p:nvSpPr>
        <p:spPr/>
        <p:txBody>
          <a:bodyPr/>
          <a:lstStyle/>
          <a:p>
            <a:pPr>
              <a:defRPr/>
            </a:pPr>
            <a:r>
              <a:rPr lang="en-US" smtClean="0"/>
              <a:t>March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131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820D640C-C722-4D77-8FC8-47D537D1240F}" type="slidenum">
              <a:rPr lang="en-US" altLang="en-US" sz="1200" b="0" smtClean="0"/>
              <a:pPr>
                <a:spcBef>
                  <a:spcPct val="0"/>
                </a:spcBef>
                <a:buFontTx/>
                <a:buNone/>
              </a:pPr>
              <a:t>7</a:t>
            </a:fld>
            <a:endParaRPr lang="en-US" altLang="en-US" sz="1200" b="0" smtClean="0"/>
          </a:p>
        </p:txBody>
      </p:sp>
      <p:graphicFrame>
        <p:nvGraphicFramePr>
          <p:cNvPr id="2" name="Table 1"/>
          <p:cNvGraphicFramePr>
            <a:graphicFrameLocks noGrp="1"/>
          </p:cNvGraphicFramePr>
          <p:nvPr/>
        </p:nvGraphicFramePr>
        <p:xfrm>
          <a:off x="715963" y="4724400"/>
          <a:ext cx="3629025" cy="1362075"/>
        </p:xfrm>
        <a:graphic>
          <a:graphicData uri="http://schemas.openxmlformats.org/drawingml/2006/table">
            <a:tbl>
              <a:tblPr/>
              <a:tblGrid>
                <a:gridCol w="625541"/>
                <a:gridCol w="1197844"/>
                <a:gridCol w="598922"/>
                <a:gridCol w="603359"/>
                <a:gridCol w="603359"/>
              </a:tblGrid>
              <a:tr h="161925">
                <a:tc gridSpan="3">
                  <a:txBody>
                    <a:bodyPr/>
                    <a:lstStyle/>
                    <a:p>
                      <a:pPr algn="l" fontAlgn="b"/>
                      <a:r>
                        <a:rPr lang="en-US" sz="1200" b="1" i="0" u="none" strike="noStrike" dirty="0">
                          <a:effectLst/>
                          <a:latin typeface="Arial" panose="020B0604020202020204" pitchFamily="34" charset="0"/>
                        </a:rPr>
                        <a:t>Nominal </a:t>
                      </a:r>
                      <a:r>
                        <a:rPr lang="en-US" sz="1200" b="1" i="0" u="none" strike="noStrike" dirty="0" err="1">
                          <a:effectLst/>
                          <a:latin typeface="Arial" panose="020B0604020202020204" pitchFamily="34" charset="0"/>
                        </a:rPr>
                        <a:t>Timeblocks</a:t>
                      </a:r>
                      <a:r>
                        <a:rPr lang="en-US" sz="1200" b="1" i="0" u="none" strike="noStrike" dirty="0">
                          <a:effectLst/>
                          <a:latin typeface="Arial" panose="020B0604020202020204" pitchFamily="34" charset="0"/>
                        </a:rPr>
                        <a:t>:</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ctr"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ctr"/>
                      <a:endParaRPr lang="en-US" sz="1200" b="0" i="0" u="none" strike="noStrike">
                        <a:effectLst/>
                        <a:latin typeface="Arial" panose="020B0604020202020204" pitchFamily="34" charset="0"/>
                      </a:endParaRPr>
                    </a:p>
                  </a:txBody>
                  <a:tcPr marL="9525" marR="9525" marT="9525" marB="0" anchor="ctr">
                    <a:lnL>
                      <a:noFill/>
                    </a:lnL>
                    <a:lnR>
                      <a:noFill/>
                    </a:lnR>
                    <a:lnT>
                      <a:noFill/>
                    </a:lnT>
                    <a:lnB>
                      <a:noFill/>
                    </a:lnB>
                  </a:tcPr>
                </a:tc>
              </a:tr>
              <a:tr h="190500">
                <a:tc>
                  <a:txBody>
                    <a:bodyPr/>
                    <a:lstStyle/>
                    <a:p>
                      <a:pPr algn="l" fontAlgn="b"/>
                      <a:r>
                        <a:rPr lang="en-US" sz="1200" b="1" i="0" u="none" strike="noStrike">
                          <a:effectLst/>
                          <a:latin typeface="Arial" panose="020B0604020202020204" pitchFamily="34" charset="0"/>
                        </a:rPr>
                        <a:t>AM0</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7am to 8am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0700 to 0800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AM1</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8am to 10am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0800 to 1000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dirty="0">
                          <a:effectLst/>
                          <a:latin typeface="Arial" panose="020B0604020202020204" pitchFamily="34" charset="0"/>
                        </a:rPr>
                        <a:t>AM2</a:t>
                      </a: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10:30am to 12:30pm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a:effectLst/>
                          <a:latin typeface="Arial" panose="020B0604020202020204" pitchFamily="34" charset="0"/>
                        </a:rPr>
                        <a:t>1030 to 1230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PM1</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1:30pm to 3:30pm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a:effectLst/>
                          <a:latin typeface="Arial" panose="020B0604020202020204" pitchFamily="34" charset="0"/>
                        </a:rPr>
                        <a:t>1330 to 1530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PM2</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4pm to 6pm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1600 to 1800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EVE</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7:30pm-9:30pm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dirty="0">
                          <a:effectLst/>
                          <a:latin typeface="Arial" panose="020B0604020202020204" pitchFamily="34" charset="0"/>
                        </a:rPr>
                        <a:t>1930 to 2130</a:t>
                      </a:r>
                    </a:p>
                  </a:txBody>
                  <a:tcPr marL="9525" marR="9525" marT="9525" marB="0" anchor="b">
                    <a:lnL>
                      <a:noFill/>
                    </a:lnL>
                    <a:lnR>
                      <a:noFill/>
                    </a:lnR>
                    <a:lnT>
                      <a:noFill/>
                    </a:lnT>
                    <a:lnB>
                      <a:noFill/>
                    </a:lnB>
                  </a:tcPr>
                </a:tc>
                <a:tc hMerge="1">
                  <a:txBody>
                    <a:bodyPr/>
                    <a:lstStyle/>
                    <a:p>
                      <a:endParaRPr lang="en-US"/>
                    </a:p>
                  </a:txBody>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en-US" smtClean="0"/>
              <a:t>Main Agenda Items for the Week</a:t>
            </a:r>
          </a:p>
        </p:txBody>
      </p:sp>
      <p:sp>
        <p:nvSpPr>
          <p:cNvPr id="12291" name="Content Placeholder 2"/>
          <p:cNvSpPr>
            <a:spLocks noGrp="1"/>
          </p:cNvSpPr>
          <p:nvPr>
            <p:ph idx="1"/>
          </p:nvPr>
        </p:nvSpPr>
        <p:spPr>
          <a:xfrm>
            <a:off x="685800" y="1676400"/>
            <a:ext cx="7924800" cy="4722813"/>
          </a:xfrm>
        </p:spPr>
        <p:txBody>
          <a:bodyPr/>
          <a:lstStyle/>
          <a:p>
            <a:pPr>
              <a:defRPr/>
            </a:pPr>
            <a:r>
              <a:rPr lang="en-US" altLang="en-US" dirty="0"/>
              <a:t>Review and approve </a:t>
            </a:r>
            <a:r>
              <a:rPr lang="en-US" altLang="en-US" dirty="0" err="1"/>
              <a:t>TGba</a:t>
            </a:r>
            <a:r>
              <a:rPr lang="en-US" altLang="en-US" dirty="0"/>
              <a:t> SFD and </a:t>
            </a:r>
            <a:r>
              <a:rPr lang="en-US" altLang="en-US" dirty="0" err="1"/>
              <a:t>TGba</a:t>
            </a:r>
            <a:r>
              <a:rPr lang="en-US" altLang="en-US" dirty="0"/>
              <a:t> D0.1</a:t>
            </a:r>
          </a:p>
          <a:p>
            <a:pPr>
              <a:defRPr/>
            </a:pPr>
            <a:r>
              <a:rPr lang="en-US" altLang="en-US" dirty="0"/>
              <a:t>Review spec text documents for </a:t>
            </a:r>
            <a:r>
              <a:rPr lang="en-US" altLang="en-US" dirty="0" err="1"/>
              <a:t>TGba</a:t>
            </a:r>
            <a:r>
              <a:rPr lang="en-US" altLang="en-US" dirty="0"/>
              <a:t> D0.2</a:t>
            </a:r>
          </a:p>
          <a:p>
            <a:pPr>
              <a:defRPr/>
            </a:pPr>
            <a:r>
              <a:rPr lang="en-US" altLang="en-US" dirty="0"/>
              <a:t>Review technical presentations</a:t>
            </a:r>
          </a:p>
          <a:p>
            <a:pPr>
              <a:defRPr/>
            </a:pPr>
            <a:r>
              <a:rPr lang="en-US" altLang="en-US" dirty="0"/>
              <a:t>Work on </a:t>
            </a:r>
            <a:r>
              <a:rPr lang="en-US" altLang="en-US" dirty="0" err="1"/>
              <a:t>TGba</a:t>
            </a:r>
            <a:r>
              <a:rPr lang="en-US" altLang="en-US" dirty="0"/>
              <a:t> task group documents</a:t>
            </a:r>
          </a:p>
          <a:p>
            <a:pPr>
              <a:defRPr/>
            </a:pPr>
            <a:r>
              <a:rPr lang="en-US" altLang="en-US" dirty="0"/>
              <a:t>Review TG timeline</a:t>
            </a:r>
            <a:endParaRPr lang="en-US" altLang="en-US" sz="2000" dirty="0" smtClean="0"/>
          </a:p>
          <a:p>
            <a:endParaRPr lang="en-US" altLang="en-US" sz="2000" dirty="0" smtClean="0"/>
          </a:p>
        </p:txBody>
      </p:sp>
      <p:sp>
        <p:nvSpPr>
          <p:cNvPr id="4" name="Date Placeholder 3"/>
          <p:cNvSpPr>
            <a:spLocks noGrp="1"/>
          </p:cNvSpPr>
          <p:nvPr>
            <p:ph type="dt" sz="quarter" idx="10"/>
          </p:nvPr>
        </p:nvSpPr>
        <p:spPr/>
        <p:txBody>
          <a:bodyPr/>
          <a:lstStyle/>
          <a:p>
            <a:pPr>
              <a:defRPr/>
            </a:pPr>
            <a:r>
              <a:rPr lang="en-US" smtClean="0"/>
              <a:t>March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229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DA0A6492-A455-4AD2-A19D-A4E84B1CCB2D}" type="slidenum">
              <a:rPr lang="en-US" altLang="en-US" sz="1200" b="0" smtClean="0"/>
              <a:pPr>
                <a:spcBef>
                  <a:spcPct val="0"/>
                </a:spcBef>
                <a:buFontTx/>
                <a:buNone/>
              </a:pPr>
              <a:t>8</a:t>
            </a:fld>
            <a:endParaRPr lang="en-US" altLang="en-US" sz="1200" b="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685800" y="685800"/>
            <a:ext cx="7772400" cy="534988"/>
          </a:xfrm>
        </p:spPr>
        <p:txBody>
          <a:bodyPr/>
          <a:lstStyle/>
          <a:p>
            <a:r>
              <a:rPr lang="en-US" altLang="en-US" dirty="0" smtClean="0"/>
              <a:t>Call for Submissions</a:t>
            </a:r>
          </a:p>
        </p:txBody>
      </p:sp>
      <p:sp>
        <p:nvSpPr>
          <p:cNvPr id="6" name="Content Placeholder 5"/>
          <p:cNvSpPr>
            <a:spLocks noGrp="1"/>
          </p:cNvSpPr>
          <p:nvPr>
            <p:ph idx="1"/>
          </p:nvPr>
        </p:nvSpPr>
        <p:spPr>
          <a:xfrm>
            <a:off x="685800" y="1524000"/>
            <a:ext cx="7772400" cy="4951413"/>
          </a:xfrm>
        </p:spPr>
        <p:txBody>
          <a:bodyPr/>
          <a:lstStyle/>
          <a:p>
            <a:pPr>
              <a:defRPr/>
            </a:pPr>
            <a:r>
              <a:rPr lang="en-US" dirty="0" smtClean="0"/>
              <a:t>Call for submissions sent out on </a:t>
            </a:r>
            <a:r>
              <a:rPr lang="en-US" dirty="0" smtClean="0"/>
              <a:t>Feb. 27th: </a:t>
            </a:r>
            <a:endParaRPr lang="en-US" dirty="0" smtClean="0"/>
          </a:p>
          <a:p>
            <a:pPr lvl="1">
              <a:defRPr/>
            </a:pPr>
            <a:r>
              <a:rPr lang="en-US" b="0" dirty="0" smtClean="0"/>
              <a:t>Received </a:t>
            </a:r>
            <a:r>
              <a:rPr lang="en-US" dirty="0" smtClean="0"/>
              <a:t>51 </a:t>
            </a:r>
            <a:r>
              <a:rPr lang="en-US" b="0" dirty="0" smtClean="0"/>
              <a:t>submissions</a:t>
            </a:r>
          </a:p>
          <a:p>
            <a:pPr>
              <a:defRPr/>
            </a:pPr>
            <a:r>
              <a:rPr lang="en-US" dirty="0" smtClean="0"/>
              <a:t>Grouped based on topics and </a:t>
            </a:r>
            <a:r>
              <a:rPr lang="en-US" dirty="0" smtClean="0"/>
              <a:t>priority in the following slides</a:t>
            </a:r>
            <a:endParaRPr lang="en-US" sz="2800" dirty="0" smtClean="0"/>
          </a:p>
          <a:p>
            <a:pPr lvl="1"/>
            <a:r>
              <a:rPr lang="en-US" dirty="0" smtClean="0"/>
              <a:t>Within </a:t>
            </a:r>
            <a:r>
              <a:rPr lang="en-US" dirty="0" smtClean="0"/>
              <a:t>a category, a submission uploaded to the 802.11 mentor server </a:t>
            </a:r>
            <a:r>
              <a:rPr lang="en-US" dirty="0" smtClean="0">
                <a:solidFill>
                  <a:srgbClr val="FF0000"/>
                </a:solidFill>
              </a:rPr>
              <a:t>earlier</a:t>
            </a:r>
            <a:r>
              <a:rPr lang="en-US" dirty="0" smtClean="0"/>
              <a:t> will get </a:t>
            </a:r>
            <a:r>
              <a:rPr lang="en-US" dirty="0" smtClean="0">
                <a:solidFill>
                  <a:srgbClr val="FF0000"/>
                </a:solidFill>
              </a:rPr>
              <a:t>higher priority </a:t>
            </a:r>
            <a:r>
              <a:rPr lang="en-US" dirty="0" smtClean="0"/>
              <a:t>for presentation</a:t>
            </a:r>
            <a:endParaRPr lang="en-US" dirty="0"/>
          </a:p>
          <a:p>
            <a:pPr marL="1200150" lvl="2" indent="-342900">
              <a:buFont typeface="+mj-lt"/>
              <a:buAutoNum type="arabicPeriod"/>
            </a:pPr>
            <a:endParaRPr lang="en-US" sz="2000" dirty="0"/>
          </a:p>
        </p:txBody>
      </p:sp>
      <p:sp>
        <p:nvSpPr>
          <p:cNvPr id="4" name="Date Placeholder 3"/>
          <p:cNvSpPr>
            <a:spLocks noGrp="1"/>
          </p:cNvSpPr>
          <p:nvPr>
            <p:ph type="dt" sz="quarter" idx="10"/>
          </p:nvPr>
        </p:nvSpPr>
        <p:spPr/>
        <p:txBody>
          <a:bodyPr/>
          <a:lstStyle/>
          <a:p>
            <a:pPr>
              <a:defRPr/>
            </a:pPr>
            <a:r>
              <a:rPr lang="en-US" smtClean="0"/>
              <a:t>March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33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DF0D70E5-9AF7-4A30-B6FF-66C7C50BAA31}" type="slidenum">
              <a:rPr lang="en-US" altLang="en-US" sz="1200" b="0" smtClean="0"/>
              <a:pPr>
                <a:spcBef>
                  <a:spcPct val="0"/>
                </a:spcBef>
                <a:buFontTx/>
                <a:buNone/>
              </a:pPr>
              <a:t>9</a:t>
            </a:fld>
            <a:endParaRPr lang="en-US" altLang="en-US" sz="1200" b="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80591</TotalTime>
  <Words>2872</Words>
  <Application>Microsoft Office PowerPoint</Application>
  <PresentationFormat>On-screen Show (4:3)</PresentationFormat>
  <Paragraphs>955</Paragraphs>
  <Slides>43</Slides>
  <Notes>6</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43</vt:i4>
      </vt:variant>
    </vt:vector>
  </HeadingPairs>
  <TitlesOfParts>
    <vt:vector size="54" baseType="lpstr">
      <vt:lpstr>Malgun Gothic</vt:lpstr>
      <vt:lpstr>Monotype Sorts</vt:lpstr>
      <vt:lpstr>MS Gothic</vt:lpstr>
      <vt:lpstr>MS PGothic</vt:lpstr>
      <vt:lpstr>Neo Sans Intel</vt:lpstr>
      <vt:lpstr>Arial</vt:lpstr>
      <vt:lpstr>Calibri</vt:lpstr>
      <vt:lpstr>Helvetica</vt:lpstr>
      <vt:lpstr>Times New Roman</vt:lpstr>
      <vt:lpstr>802-11-Submission</vt:lpstr>
      <vt:lpstr>Document</vt:lpstr>
      <vt:lpstr>March 2018  TGba Agenda</vt:lpstr>
      <vt:lpstr>IEEE 802.11 TGba: Wake-up Radio Operation</vt:lpstr>
      <vt:lpstr>Abstract</vt:lpstr>
      <vt:lpstr>Meeting Protocol</vt:lpstr>
      <vt:lpstr>Attendance</vt:lpstr>
      <vt:lpstr>Attendance, Voting &amp; Document Status</vt:lpstr>
      <vt:lpstr>TGba Schedule for the Week</vt:lpstr>
      <vt:lpstr>Main Agenda Items for the Week</vt:lpstr>
      <vt:lpstr>Call for Submissions</vt:lpstr>
      <vt:lpstr>PHY – WUR SYNC</vt:lpstr>
      <vt:lpstr>PHY – OOK waveform</vt:lpstr>
      <vt:lpstr>PHY - Requirements</vt:lpstr>
      <vt:lpstr>PHY – WUR Tx with Multiple Antenna</vt:lpstr>
      <vt:lpstr>PHY – WUR Signal Multiplexing</vt:lpstr>
      <vt:lpstr>MAC-Spec Text</vt:lpstr>
      <vt:lpstr>MAC-Frame Format (Address)</vt:lpstr>
      <vt:lpstr>MAC-Frame Format (Length, FCS, BSSID)</vt:lpstr>
      <vt:lpstr>MAC-WUR Beacon/Duty-cycle/TSF</vt:lpstr>
      <vt:lpstr>MAC-WUR Basic Operation</vt:lpstr>
      <vt:lpstr>MAC –Other Wake-up Packet Frame Format Related Presentations</vt:lpstr>
      <vt:lpstr>MAC-Discovery Frame Format</vt:lpstr>
      <vt:lpstr>MAC-Further Optimization</vt:lpstr>
      <vt:lpstr>Monday TGba Ad-hoc Meeting Agenda</vt:lpstr>
      <vt:lpstr>Agenda</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IEEE-SA policy documents</vt:lpstr>
      <vt:lpstr>Current IEEE-SA Rule documents</vt:lpstr>
      <vt:lpstr>Current IEEE 802, 802.11 rules documents </vt:lpstr>
      <vt:lpstr>Summary from January 2018 Meeting and Teleconference Calls</vt:lpstr>
      <vt:lpstr>Motion - Minutes</vt:lpstr>
      <vt:lpstr>TGba Documents Review and Approval</vt:lpstr>
      <vt:lpstr>Presentations</vt:lpstr>
      <vt:lpstr>Motions</vt:lpstr>
      <vt:lpstr>TGba Timeline</vt:lpstr>
      <vt:lpstr>Goal for May 2018</vt:lpstr>
      <vt:lpstr>Teleconference Call Schedule</vt:lpstr>
      <vt:lpstr>Backup Slides</vt:lpstr>
      <vt:lpstr>Proposed TGba Spec Development Process</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11-16/1080r1</dc:title>
  <dc:subject>Task Group AY November 2015 Meeting Agenda</dc:subject>
  <dc:creator>minyoung.park@intel.com</dc:creator>
  <cp:keywords>January 2017</cp:keywords>
  <dc:description/>
  <cp:lastModifiedBy>Minyoung Park</cp:lastModifiedBy>
  <cp:revision>4031</cp:revision>
  <cp:lastPrinted>2014-11-04T15:04:57Z</cp:lastPrinted>
  <dcterms:created xsi:type="dcterms:W3CDTF">2007-04-17T18:10:23Z</dcterms:created>
  <dcterms:modified xsi:type="dcterms:W3CDTF">2018-03-05T04:12:27Z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NSCPROP_SA">
    <vt:lpwstr>C:\Users\minyoung.p\Documents\IEEE 802.11 WG\TGba\2017\November\11-17-1223-09-00ba-september-2017-tgba-agenda.pptx</vt:lpwstr>
  </property>
</Properties>
</file>