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708" r:id="rId2"/>
    <p:sldId id="678" r:id="rId3"/>
    <p:sldId id="679" r:id="rId4"/>
    <p:sldId id="656" r:id="rId5"/>
    <p:sldId id="665" r:id="rId6"/>
    <p:sldId id="666" r:id="rId7"/>
    <p:sldId id="710" r:id="rId8"/>
    <p:sldId id="711" r:id="rId9"/>
    <p:sldId id="715" r:id="rId10"/>
    <p:sldId id="762" r:id="rId11"/>
    <p:sldId id="747" r:id="rId12"/>
    <p:sldId id="777" r:id="rId13"/>
    <p:sldId id="750" r:id="rId14"/>
    <p:sldId id="778" r:id="rId15"/>
    <p:sldId id="779" r:id="rId16"/>
    <p:sldId id="780" r:id="rId17"/>
    <p:sldId id="781" r:id="rId18"/>
    <p:sldId id="782" r:id="rId19"/>
    <p:sldId id="727" r:id="rId20"/>
    <p:sldId id="704" r:id="rId21"/>
    <p:sldId id="705" r:id="rId22"/>
    <p:sldId id="707" r:id="rId23"/>
    <p:sldId id="719" r:id="rId24"/>
    <p:sldId id="721" r:id="rId25"/>
    <p:sldId id="761" r:id="rId26"/>
    <p:sldId id="726" r:id="rId27"/>
    <p:sldId id="776" r:id="rId28"/>
    <p:sldId id="760" r:id="rId29"/>
    <p:sldId id="694" r:id="rId30"/>
    <p:sldId id="695" r:id="rId31"/>
    <p:sldId id="740" r:id="rId32"/>
    <p:sldId id="741"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89" autoAdjust="0"/>
    <p:restoredTop sz="94095" autoAdjust="0"/>
  </p:normalViewPr>
  <p:slideViewPr>
    <p:cSldViewPr>
      <p:cViewPr varScale="1">
        <p:scale>
          <a:sx n="66" d="100"/>
          <a:sy n="66" d="100"/>
        </p:scale>
        <p:origin x="1220" y="40"/>
      </p:cViewPr>
      <p:guideLst>
        <p:guide orient="horz" pos="2160"/>
        <p:guide pos="2880"/>
      </p:guideLst>
    </p:cSldViewPr>
  </p:slideViewPr>
  <p:outlineViewPr>
    <p:cViewPr>
      <p:scale>
        <a:sx n="50" d="100"/>
        <a:sy n="50" d="100"/>
      </p:scale>
      <p:origin x="0" y="-15236"/>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14</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18</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30</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March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802.11-18/0313r0</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377517842"/>
              </p:ext>
            </p:extLst>
          </p:nvPr>
        </p:nvGraphicFramePr>
        <p:xfrm>
          <a:off x="776288" y="3062288"/>
          <a:ext cx="7358062" cy="2689225"/>
        </p:xfrm>
        <a:graphic>
          <a:graphicData uri="http://schemas.openxmlformats.org/presentationml/2006/ole">
            <mc:AlternateContent xmlns:mc="http://schemas.openxmlformats.org/markup-compatibility/2006">
              <mc:Choice xmlns:v="urn:schemas-microsoft-com:vml" Requires="v">
                <p:oleObj spid="_x0000_s4538" name="Document" r:id="rId4" imgW="8254533" imgH="3012459" progId="Word.Document.8">
                  <p:embed/>
                </p:oleObj>
              </mc:Choice>
              <mc:Fallback>
                <p:oleObj name="Document" r:id="rId4" imgW="8254533" imgH="3012459" progId="Word.Document.8">
                  <p:embed/>
                  <p:pic>
                    <p:nvPicPr>
                      <p:cNvPr id="0" name=""/>
                      <p:cNvPicPr>
                        <a:picLocks noChangeAspect="1" noChangeArrowheads="1"/>
                      </p:cNvPicPr>
                      <p:nvPr/>
                    </p:nvPicPr>
                    <p:blipFill>
                      <a:blip r:embed="rId5"/>
                      <a:srcRect/>
                      <a:stretch>
                        <a:fillRect/>
                      </a:stretch>
                    </p:blipFill>
                    <p:spPr bwMode="auto">
                      <a:xfrm>
                        <a:off x="776288" y="3062288"/>
                        <a:ext cx="7358062" cy="26892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March </a:t>
            </a:r>
            <a:r>
              <a:rPr lang="en-US" altLang="en-US" dirty="0" smtClean="0"/>
              <a:t>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2018-1-28</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937182871"/>
              </p:ext>
            </p:extLst>
          </p:nvPr>
        </p:nvGraphicFramePr>
        <p:xfrm>
          <a:off x="152399" y="2402086"/>
          <a:ext cx="8853766" cy="1749944"/>
        </p:xfrm>
        <a:graphic>
          <a:graphicData uri="http://schemas.openxmlformats.org/drawingml/2006/table">
            <a:tbl>
              <a:tblPr/>
              <a:tblGrid>
                <a:gridCol w="733498"/>
                <a:gridCol w="733498"/>
                <a:gridCol w="3159468"/>
                <a:gridCol w="1023800"/>
                <a:gridCol w="814636"/>
                <a:gridCol w="814636"/>
                <a:gridCol w="1574230"/>
              </a:tblGrid>
              <a:tr h="156094">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156094">
                <a:tc>
                  <a:txBody>
                    <a:bodyPr/>
                    <a:lstStyle/>
                    <a:p>
                      <a:pPr algn="ctr"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FFC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r>
              <a:tr h="156094">
                <a:tc>
                  <a:txBody>
                    <a:bodyPr/>
                    <a:lstStyle/>
                    <a:p>
                      <a:pPr algn="ctr"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FFC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r>
              <a:tr h="156094">
                <a:tc>
                  <a:txBody>
                    <a:bodyPr/>
                    <a:lstStyle/>
                    <a:p>
                      <a:pPr algn="ctr"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r>
              <a:tr h="156094">
                <a:tc>
                  <a:txBody>
                    <a:bodyPr/>
                    <a:lstStyle/>
                    <a:p>
                      <a:pPr algn="ctr"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FFC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r>
              <a:tr h="156094">
                <a:tc>
                  <a:txBody>
                    <a:bodyPr/>
                    <a:lstStyle/>
                    <a:p>
                      <a:pPr algn="ctr"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r>
              <a:tr h="156094">
                <a:tc>
                  <a:txBody>
                    <a:bodyPr/>
                    <a:lstStyle/>
                    <a:p>
                      <a:pPr algn="ctr"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r>
              <a:tr h="156094">
                <a:tc>
                  <a:txBody>
                    <a:bodyPr/>
                    <a:lstStyle/>
                    <a:p>
                      <a:pPr algn="ctr"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11</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2905480023"/>
              </p:ext>
            </p:extLst>
          </p:nvPr>
        </p:nvGraphicFramePr>
        <p:xfrm>
          <a:off x="299186" y="1963464"/>
          <a:ext cx="8781307" cy="1657002"/>
        </p:xfrm>
        <a:graphic>
          <a:graphicData uri="http://schemas.openxmlformats.org/drawingml/2006/table">
            <a:tbl>
              <a:tblPr/>
              <a:tblGrid>
                <a:gridCol w="732511"/>
                <a:gridCol w="801688"/>
                <a:gridCol w="3099732"/>
                <a:gridCol w="1004442"/>
                <a:gridCol w="799234"/>
                <a:gridCol w="799234"/>
                <a:gridCol w="1544466"/>
              </a:tblGrid>
              <a:tr h="276167">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276167">
                <a:tc>
                  <a:txBody>
                    <a:bodyPr/>
                    <a:lstStyle/>
                    <a:p>
                      <a:pPr algn="ctr"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r>
              <a:tr h="276167">
                <a:tc>
                  <a:txBody>
                    <a:bodyPr/>
                    <a:lstStyle/>
                    <a:p>
                      <a:pPr algn="ctr"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r>
              <a:tr h="276167">
                <a:tc>
                  <a:txBody>
                    <a:bodyPr/>
                    <a:lstStyle/>
                    <a:p>
                      <a:pPr algn="ctr"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FFC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r>
              <a:tr h="276167">
                <a:tc>
                  <a:txBody>
                    <a:bodyPr/>
                    <a:lstStyle/>
                    <a:p>
                      <a:pPr algn="ctr"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r>
              <a:tr h="276167">
                <a:tc>
                  <a:txBody>
                    <a:bodyPr/>
                    <a:lstStyle/>
                    <a:p>
                      <a:pPr algn="ctr"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FFC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smtClean="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Monday TGba </a:t>
            </a:r>
            <a:r>
              <a:rPr lang="en-US" altLang="en-US" i="1" dirty="0" smtClean="0"/>
              <a:t>Ad-hoc</a:t>
            </a:r>
            <a:r>
              <a:rPr lang="en-US" altLang="en-US" dirty="0" smtClean="0"/>
              <a:t> Meeting Agenda</a:t>
            </a:r>
          </a:p>
        </p:txBody>
      </p:sp>
      <p:sp>
        <p:nvSpPr>
          <p:cNvPr id="21507" name="Content Placeholder 6"/>
          <p:cNvSpPr>
            <a:spLocks noGrp="1"/>
          </p:cNvSpPr>
          <p:nvPr>
            <p:ph idx="1"/>
          </p:nvPr>
        </p:nvSpPr>
        <p:spPr>
          <a:xfrm>
            <a:off x="685800" y="1981200"/>
            <a:ext cx="8229600" cy="4114800"/>
          </a:xfrm>
        </p:spPr>
        <p:txBody>
          <a:bodyPr/>
          <a:lstStyle/>
          <a:p>
            <a:r>
              <a:rPr lang="en-US" altLang="en-US" sz="2000" dirty="0" smtClean="0"/>
              <a:t>Monday, AM1, 8:00-10:00 (2 hours) </a:t>
            </a:r>
          </a:p>
          <a:p>
            <a:pPr lvl="1"/>
            <a:r>
              <a:rPr lang="en-US" altLang="en-US" sz="1800" dirty="0" smtClean="0"/>
              <a:t>Call Ad-hoc meeting to order</a:t>
            </a:r>
          </a:p>
          <a:p>
            <a:pPr lvl="1"/>
            <a:r>
              <a:rPr lang="en-US" altLang="en-US" sz="1800" dirty="0" smtClean="0"/>
              <a:t>TGba introduction</a:t>
            </a:r>
          </a:p>
          <a:p>
            <a:pPr lvl="1"/>
            <a:r>
              <a:rPr lang="en-US" altLang="en-US" sz="1800" dirty="0" smtClean="0"/>
              <a:t>Call for submissions</a:t>
            </a:r>
          </a:p>
          <a:p>
            <a:pPr lvl="1"/>
            <a:r>
              <a:rPr lang="en-US" altLang="en-US" sz="1800" dirty="0" smtClean="0"/>
              <a:t>Set Ad-hoc meeting agenda</a:t>
            </a:r>
          </a:p>
          <a:p>
            <a:pPr lvl="1"/>
            <a:r>
              <a:rPr lang="en-US" altLang="en-US" sz="1800" dirty="0" smtClean="0"/>
              <a:t>IEEE 802 and 802.11 IPR Policy and procedure</a:t>
            </a:r>
          </a:p>
          <a:p>
            <a:pPr lvl="1"/>
            <a:r>
              <a:rPr lang="en-US" altLang="en-US" sz="1800" dirty="0" smtClean="0"/>
              <a:t>Participation in IEEE 802 Meetings </a:t>
            </a:r>
          </a:p>
          <a:p>
            <a:pPr lvl="1"/>
            <a:r>
              <a:rPr lang="en-US" altLang="en-US" sz="1800" dirty="0" smtClean="0"/>
              <a:t>Presentations</a:t>
            </a:r>
          </a:p>
          <a:p>
            <a:pPr lvl="1"/>
            <a:r>
              <a:rPr lang="en-US" altLang="en-US" sz="1800" dirty="0" smtClean="0"/>
              <a:t>Adjourn</a:t>
            </a:r>
          </a:p>
          <a:p>
            <a:pPr lvl="1"/>
            <a:endParaRPr lang="en-US" altLang="en-US" sz="1800" dirty="0" smtClean="0"/>
          </a:p>
          <a:p>
            <a:pPr lvl="1"/>
            <a:endParaRPr lang="en-US" altLang="en-US" sz="1800" dirty="0" smtClean="0"/>
          </a:p>
        </p:txBody>
      </p:sp>
      <p:sp>
        <p:nvSpPr>
          <p:cNvPr id="4" name="Date Placeholder 3"/>
          <p:cNvSpPr>
            <a:spLocks noGrp="1"/>
          </p:cNvSpPr>
          <p:nvPr>
            <p:ph type="dt" sz="quarter" idx="10"/>
          </p:nvPr>
        </p:nvSpPr>
        <p:spPr>
          <a:xfrm>
            <a:off x="696913" y="332601"/>
            <a:ext cx="1541128" cy="276999"/>
          </a:xfrm>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DB568DE-EC5A-4EFB-BEF1-598914011A8A}" type="slidenum">
              <a:rPr lang="en-US" altLang="en-US" sz="1200" b="0" smtClean="0"/>
              <a:pPr>
                <a:spcBef>
                  <a:spcPct val="0"/>
                </a:spcBef>
                <a:buFontTx/>
                <a:buNone/>
              </a:pPr>
              <a:t>12</a:t>
            </a:fld>
            <a:endParaRPr lang="en-US" altLang="en-US" sz="1200" b="0" smtClean="0"/>
          </a:p>
        </p:txBody>
      </p:sp>
    </p:spTree>
    <p:extLst>
      <p:ext uri="{BB962C8B-B14F-4D97-AF65-F5344CB8AC3E}">
        <p14:creationId xmlns:p14="http://schemas.microsoft.com/office/powerpoint/2010/main" val="40947808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350838"/>
          </a:xfrm>
        </p:spPr>
        <p:txBody>
          <a:bodyPr/>
          <a:lstStyle/>
          <a:p>
            <a:r>
              <a:rPr lang="en-US" altLang="en-US" dirty="0" smtClean="0"/>
              <a:t>Agenda</a:t>
            </a:r>
          </a:p>
        </p:txBody>
      </p:sp>
      <p:sp>
        <p:nvSpPr>
          <p:cNvPr id="21507" name="Content Placeholder 6"/>
          <p:cNvSpPr>
            <a:spLocks noGrp="1"/>
          </p:cNvSpPr>
          <p:nvPr>
            <p:ph sz="half" idx="1"/>
          </p:nvPr>
        </p:nvSpPr>
        <p:spPr>
          <a:xfrm>
            <a:off x="152400" y="1524000"/>
            <a:ext cx="4722813" cy="4951413"/>
          </a:xfrm>
        </p:spPr>
        <p:txBody>
          <a:bodyPr/>
          <a:lstStyle/>
          <a:p>
            <a:r>
              <a:rPr lang="en-US" altLang="en-US" sz="1300" dirty="0" smtClean="0"/>
              <a:t>Monday: </a:t>
            </a:r>
            <a:r>
              <a:rPr lang="en-US" altLang="en-US" sz="1300" dirty="0" smtClean="0"/>
              <a:t>AM1 </a:t>
            </a:r>
            <a:r>
              <a:rPr lang="en-US" altLang="en-US" sz="1300" dirty="0" smtClean="0"/>
              <a:t>(2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a:t>
            </a:r>
            <a:r>
              <a:rPr lang="en-US" altLang="en-US" sz="1300" dirty="0" smtClean="0"/>
              <a:t>January 2018 </a:t>
            </a:r>
            <a:r>
              <a:rPr lang="en-US" altLang="en-US" sz="1300" dirty="0" smtClean="0"/>
              <a:t>meeting</a:t>
            </a:r>
          </a:p>
          <a:p>
            <a:pPr lvl="1"/>
            <a:r>
              <a:rPr lang="en-US" altLang="en-US" sz="1300" dirty="0" smtClean="0"/>
              <a:t>Motion: </a:t>
            </a:r>
            <a:r>
              <a:rPr lang="en-US" altLang="en-US" sz="1300" dirty="0" smtClean="0"/>
              <a:t>January 2018 </a:t>
            </a:r>
            <a:r>
              <a:rPr lang="en-US" altLang="en-US" sz="1300" dirty="0" smtClean="0"/>
              <a:t>meeting (</a:t>
            </a:r>
            <a:r>
              <a:rPr lang="en-US" altLang="en-US" sz="1300" dirty="0"/>
              <a:t>doc: IEEE </a:t>
            </a:r>
            <a:r>
              <a:rPr lang="en-US" altLang="en-US" sz="1300" dirty="0" smtClean="0"/>
              <a:t>802.11-18/270r0</a:t>
            </a:r>
            <a:r>
              <a:rPr lang="en-US" altLang="en-US" sz="1300" dirty="0" smtClean="0"/>
              <a:t>) and teleconference minutes (doc: IEEE </a:t>
            </a:r>
            <a:r>
              <a:rPr lang="en-US" altLang="en-US" sz="1300" dirty="0" smtClean="0"/>
              <a:t>802.11-18/???)</a:t>
            </a:r>
            <a:endParaRPr lang="en-US" altLang="en-US" sz="1300" dirty="0" smtClean="0"/>
          </a:p>
          <a:p>
            <a:pPr lvl="1"/>
            <a:r>
              <a:rPr lang="en-US" altLang="en-US" sz="1300" dirty="0" err="1" smtClean="0"/>
              <a:t>TGba</a:t>
            </a:r>
            <a:r>
              <a:rPr lang="en-US" altLang="en-US" sz="1300" dirty="0" smtClean="0"/>
              <a:t> Spec Framework Document review and </a:t>
            </a:r>
            <a:r>
              <a:rPr lang="en-US" altLang="en-US" sz="1300" dirty="0" smtClean="0"/>
              <a:t>approval</a:t>
            </a:r>
          </a:p>
          <a:p>
            <a:pPr lvl="1"/>
            <a:r>
              <a:rPr lang="en-US" altLang="en-US" sz="1300" dirty="0" err="1" smtClean="0"/>
              <a:t>TGba</a:t>
            </a:r>
            <a:r>
              <a:rPr lang="en-US" altLang="en-US" sz="1300" dirty="0" smtClean="0"/>
              <a:t> D0.1 review and approval</a:t>
            </a:r>
            <a:endParaRPr lang="en-US" altLang="en-US" sz="1300" dirty="0" smtClean="0"/>
          </a:p>
          <a:p>
            <a:pPr lvl="1"/>
            <a:r>
              <a:rPr lang="en-US" altLang="en-US" sz="1300" dirty="0" smtClean="0"/>
              <a:t>Presentations, Recess</a:t>
            </a:r>
          </a:p>
          <a:p>
            <a:r>
              <a:rPr lang="en-US" altLang="en-US" sz="1300" dirty="0" smtClean="0"/>
              <a:t>Monday: </a:t>
            </a:r>
            <a:r>
              <a:rPr lang="en-US" altLang="en-US" sz="1300" dirty="0" smtClean="0"/>
              <a:t>PM2 (2 </a:t>
            </a:r>
            <a:r>
              <a:rPr lang="en-US" altLang="en-US" sz="1300" dirty="0" smtClean="0"/>
              <a:t>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r>
              <a:rPr lang="en-US" altLang="en-US" sz="1300" dirty="0" smtClean="0"/>
              <a:t>Tuesday: </a:t>
            </a:r>
            <a:r>
              <a:rPr lang="en-US" altLang="en-US" sz="1300" dirty="0" smtClean="0"/>
              <a:t>PM1, EVE </a:t>
            </a:r>
            <a:r>
              <a:rPr lang="en-US" altLang="en-US" sz="1300" dirty="0" smtClean="0"/>
              <a:t>(4 </a:t>
            </a:r>
            <a:r>
              <a:rPr lang="en-US" altLang="en-US" sz="1300" dirty="0"/>
              <a:t>hours)</a:t>
            </a:r>
          </a:p>
          <a:p>
            <a:pPr lvl="1"/>
            <a:r>
              <a:rPr lang="en-US" altLang="en-US" sz="1300" dirty="0"/>
              <a:t>Call meeting to order</a:t>
            </a:r>
          </a:p>
          <a:p>
            <a:pPr lvl="1"/>
            <a:r>
              <a:rPr lang="en-US" altLang="en-US" sz="1300" dirty="0"/>
              <a:t>IEEE 802 and 802.11 IPR Policy and procedure</a:t>
            </a:r>
          </a:p>
          <a:p>
            <a:pPr lvl="1"/>
            <a:r>
              <a:rPr lang="en-US" altLang="en-US" sz="1300" dirty="0"/>
              <a:t>Presentations, Recess</a:t>
            </a: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524000"/>
            <a:ext cx="4268787" cy="4951413"/>
          </a:xfrm>
        </p:spPr>
        <p:txBody>
          <a:bodyPr/>
          <a:lstStyle/>
          <a:p>
            <a:r>
              <a:rPr lang="en-US" altLang="en-US" sz="1300" dirty="0" smtClean="0"/>
              <a:t>Wednesday: </a:t>
            </a:r>
            <a:r>
              <a:rPr lang="en-US" altLang="en-US" sz="1300" dirty="0" smtClean="0"/>
              <a:t>PM1, PM2 (4 </a:t>
            </a:r>
            <a:r>
              <a:rPr lang="en-US" altLang="en-US" sz="1300" dirty="0"/>
              <a:t>hours</a:t>
            </a:r>
            <a:r>
              <a:rPr lang="en-US" altLang="en-US" sz="1300" dirty="0" smtClean="0"/>
              <a:t>)</a:t>
            </a:r>
          </a:p>
          <a:p>
            <a:pPr lvl="1"/>
            <a:r>
              <a:rPr lang="en-US" altLang="en-US" sz="1300" dirty="0">
                <a:solidFill>
                  <a:srgbClr val="000000"/>
                </a:solidFill>
              </a:rPr>
              <a:t>Call meeting to order</a:t>
            </a:r>
          </a:p>
          <a:p>
            <a:pPr lvl="1"/>
            <a:r>
              <a:rPr lang="en-US" altLang="en-US" sz="1300" dirty="0">
                <a:solidFill>
                  <a:srgbClr val="000000"/>
                </a:solidFill>
              </a:rPr>
              <a:t>IEEE 802 and 802.11 IPR Policy and procedure</a:t>
            </a:r>
          </a:p>
          <a:p>
            <a:pPr lvl="1"/>
            <a:r>
              <a:rPr lang="en-US" altLang="en-US" sz="1300" dirty="0">
                <a:solidFill>
                  <a:srgbClr val="000000"/>
                </a:solidFill>
              </a:rPr>
              <a:t>Presentations, </a:t>
            </a:r>
            <a:r>
              <a:rPr lang="en-US" altLang="en-US" sz="1300" dirty="0" smtClean="0">
                <a:solidFill>
                  <a:srgbClr val="000000"/>
                </a:solidFill>
              </a:rPr>
              <a:t>Recess</a:t>
            </a:r>
            <a:endParaRPr lang="en-US" altLang="en-US" sz="900" dirty="0" smtClean="0"/>
          </a:p>
          <a:p>
            <a:endParaRPr lang="en-US" altLang="en-US" sz="1300" dirty="0" smtClean="0"/>
          </a:p>
          <a:p>
            <a:r>
              <a:rPr lang="en-US" altLang="en-US" sz="1300" dirty="0" smtClean="0"/>
              <a:t>Thursday: </a:t>
            </a:r>
            <a:r>
              <a:rPr lang="en-US" altLang="en-US" sz="1300" dirty="0" smtClean="0"/>
              <a:t>AM2 </a:t>
            </a:r>
            <a:r>
              <a:rPr lang="en-US" altLang="en-US" sz="1300" dirty="0"/>
              <a:t>(2 hours</a:t>
            </a:r>
            <a:r>
              <a:rPr lang="en-US" altLang="en-US" sz="1300" dirty="0" smtClean="0"/>
              <a:t>)</a:t>
            </a:r>
            <a:endParaRPr lang="en-US" altLang="en-US" sz="1300" dirty="0"/>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dirty="0" smtClean="0"/>
              <a:t>Motions</a:t>
            </a:r>
          </a:p>
          <a:p>
            <a:pPr lvl="1"/>
            <a:r>
              <a:rPr lang="en-US" altLang="en-US" sz="1300" dirty="0" smtClean="0"/>
              <a:t>Presentations, Recess</a:t>
            </a:r>
          </a:p>
          <a:p>
            <a:pPr lvl="1"/>
            <a:endParaRPr lang="en-US" altLang="en-US" sz="1300" dirty="0" smtClean="0"/>
          </a:p>
          <a:p>
            <a:r>
              <a:rPr lang="en-US" altLang="en-US" sz="1300" dirty="0" smtClean="0"/>
              <a:t>Thursday: </a:t>
            </a:r>
            <a:r>
              <a:rPr lang="en-US" altLang="en-US" sz="1300" dirty="0" smtClean="0"/>
              <a:t>PM2 </a:t>
            </a:r>
            <a:r>
              <a:rPr lang="en-US" altLang="en-US" sz="1300" dirty="0" smtClean="0"/>
              <a:t>(2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TG timeline discussion</a:t>
            </a:r>
          </a:p>
          <a:p>
            <a:pPr lvl="1"/>
            <a:r>
              <a:rPr lang="en-US" altLang="en-US" sz="1300" dirty="0" smtClean="0"/>
              <a:t>Goal for </a:t>
            </a:r>
            <a:r>
              <a:rPr lang="en-US" altLang="en-US" sz="1300" dirty="0" smtClean="0"/>
              <a:t>May 2018 </a:t>
            </a:r>
            <a:r>
              <a:rPr lang="en-US" altLang="en-US" sz="1300" dirty="0" smtClean="0"/>
              <a:t>F2F meeting</a:t>
            </a:r>
          </a:p>
          <a:p>
            <a:pPr lvl="1"/>
            <a:r>
              <a:rPr lang="en-US" altLang="en-US" sz="1300" dirty="0" smtClean="0"/>
              <a:t>Teleconference call schedule</a:t>
            </a:r>
          </a:p>
          <a:p>
            <a:pPr lvl="1"/>
            <a:r>
              <a:rPr lang="en-US" altLang="en-US" sz="1300" dirty="0" smtClean="0"/>
              <a:t>Presentations</a:t>
            </a:r>
          </a:p>
          <a:p>
            <a:pPr lvl="1"/>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13</a:t>
            </a:fld>
            <a:endParaRPr lang="en-US" altLang="en-US" sz="1200" b="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(Samsung)</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15</a:t>
            </a:fld>
            <a:endParaRPr lang="en-US" altLang="en-US"/>
          </a:p>
        </p:txBody>
      </p:sp>
      <p:sp>
        <p:nvSpPr>
          <p:cNvPr id="4" name="Date Placeholder 3"/>
          <p:cNvSpPr>
            <a:spLocks noGrp="1"/>
          </p:cNvSpPr>
          <p:nvPr>
            <p:ph type="dt" sz="half" idx="10"/>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March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19</a:t>
            </a:fld>
            <a:endParaRPr lang="en-US" altLang="en-US" sz="1200" b="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a:t>
            </a:r>
            <a:r>
              <a:rPr lang="en-US" altLang="en-US" sz="3200" dirty="0" smtClean="0">
                <a:cs typeface="Times New Roman" panose="02020603050405020304" pitchFamily="18" charset="0"/>
              </a:rPr>
              <a:t>Rosemont</a:t>
            </a:r>
            <a:r>
              <a:rPr lang="en-US" altLang="en-US" sz="3200" dirty="0">
                <a:cs typeface="Times New Roman" panose="02020603050405020304" pitchFamily="18" charset="0"/>
              </a:rPr>
              <a:t>, Illinois, USA</a:t>
            </a: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March 4-9</a:t>
            </a:r>
            <a:r>
              <a:rPr lang="en-US" altLang="en-US" sz="3200" dirty="0" smtClean="0">
                <a:cs typeface="Times New Roman" panose="02020603050405020304" pitchFamily="18" charset="0"/>
              </a:rPr>
              <a:t>,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r>
              <a:rPr lang="en-US" altLang="en-US" sz="2000" dirty="0" smtClean="0">
                <a:cs typeface="Times New Roman" panose="02020603050405020304" pitchFamily="18" charset="0"/>
              </a:rPr>
              <a:t>)</a:t>
            </a:r>
            <a:endParaRPr lang="en-US" altLang="en-US" sz="2000" dirty="0" smtClean="0">
              <a:cs typeface="Times New Roman" panose="02020603050405020304" pitchFamily="18" charset="0"/>
            </a:endParaRPr>
          </a:p>
          <a:p>
            <a:pPr algn="ctr">
              <a:lnSpc>
                <a:spcPct val="90000"/>
              </a:lnSpc>
              <a:buFontTx/>
              <a:buNone/>
            </a:pPr>
            <a:r>
              <a:rPr lang="en-US" altLang="en-US" sz="2000" dirty="0" smtClean="0"/>
              <a:t>Secretary: Leif Wilhelmsson (Ericsson</a:t>
            </a:r>
            <a:r>
              <a:rPr lang="en-US" altLang="en-US" sz="2000" dirty="0" smtClean="0"/>
              <a:t>)</a:t>
            </a:r>
          </a:p>
          <a:p>
            <a:pPr algn="ctr">
              <a:lnSpc>
                <a:spcPct val="90000"/>
              </a:lnSpc>
              <a:buFontTx/>
              <a:buNone/>
            </a:pPr>
            <a:r>
              <a:rPr lang="en-US" altLang="en-US" sz="2000" dirty="0" smtClean="0"/>
              <a:t>Technical Editor: Po-Kai Huang (Intel)</a:t>
            </a: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20</a:t>
            </a:fld>
            <a:endParaRPr lang="en-US" altLang="en-US" sz="1200" b="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a:t>
            </a:r>
            <a:r>
              <a:rPr lang="en-US" altLang="en-US" dirty="0" smtClean="0"/>
              <a:t>January 2018 </a:t>
            </a:r>
            <a:r>
              <a:rPr lang="en-US" altLang="en-US" dirty="0" smtClean="0"/>
              <a:t>Meeting and Teleconference Calls</a:t>
            </a:r>
          </a:p>
        </p:txBody>
      </p:sp>
      <p:sp>
        <p:nvSpPr>
          <p:cNvPr id="31747" name="Content Placeholder 2"/>
          <p:cNvSpPr>
            <a:spLocks noGrp="1"/>
          </p:cNvSpPr>
          <p:nvPr>
            <p:ph idx="1"/>
          </p:nvPr>
        </p:nvSpPr>
        <p:spPr>
          <a:xfrm>
            <a:off x="685800" y="1981200"/>
            <a:ext cx="8153400" cy="4494213"/>
          </a:xfrm>
        </p:spPr>
        <p:txBody>
          <a:bodyPr/>
          <a:lstStyle/>
          <a:p>
            <a:r>
              <a:rPr lang="en-US" altLang="en-US" sz="2200" dirty="0"/>
              <a:t>Approved </a:t>
            </a:r>
            <a:r>
              <a:rPr lang="en-US" altLang="en-US" sz="2200" dirty="0" err="1"/>
              <a:t>TGba</a:t>
            </a:r>
            <a:r>
              <a:rPr lang="en-US" altLang="en-US" sz="2200" dirty="0"/>
              <a:t> Spec Framework Document (SFD) </a:t>
            </a:r>
          </a:p>
          <a:p>
            <a:pPr lvl="1"/>
            <a:r>
              <a:rPr lang="en-US" altLang="en-US" sz="2200" dirty="0"/>
              <a:t>IEEE 802.11-17/575r8</a:t>
            </a:r>
          </a:p>
          <a:p>
            <a:r>
              <a:rPr lang="en-US" altLang="en-US" sz="2200" dirty="0"/>
              <a:t>Approved PHY/MAC spec text documents to create </a:t>
            </a:r>
            <a:r>
              <a:rPr lang="en-US" altLang="en-US" sz="2200" dirty="0" err="1"/>
              <a:t>TGba</a:t>
            </a:r>
            <a:r>
              <a:rPr lang="en-US" altLang="en-US" sz="2200" dirty="0"/>
              <a:t> D0.1</a:t>
            </a:r>
            <a:endParaRPr lang="en-US" altLang="en-US" dirty="0"/>
          </a:p>
          <a:p>
            <a:r>
              <a:rPr lang="en-US" altLang="en-US" sz="2200" dirty="0"/>
              <a:t>Reviewed technical presentations</a:t>
            </a:r>
          </a:p>
          <a:p>
            <a:r>
              <a:rPr lang="en-US" altLang="en-US" sz="2200" dirty="0"/>
              <a:t>Reviewed the TG timeline</a:t>
            </a:r>
          </a:p>
          <a:p>
            <a:r>
              <a:rPr lang="en-US" altLang="en-US" sz="2200" dirty="0"/>
              <a:t>Set goals for the March 2018 meeting</a:t>
            </a:r>
          </a:p>
          <a:p>
            <a:r>
              <a:rPr lang="en-US" altLang="en-US" sz="2200" dirty="0"/>
              <a:t>Agenda: see doc.: IEEE 802.11-17/1862r8</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a:t>
            </a:r>
            <a:r>
              <a:rPr lang="en-US" altLang="en-US" dirty="0" smtClean="0"/>
              <a:t>January 2018 </a:t>
            </a:r>
            <a:r>
              <a:rPr lang="en-US" altLang="en-US" dirty="0" smtClean="0"/>
              <a:t>meeting [doc: IEEE </a:t>
            </a:r>
            <a:r>
              <a:rPr lang="en-US" altLang="en-US" dirty="0" smtClean="0"/>
              <a:t>802.11-18/270r0</a:t>
            </a:r>
            <a:r>
              <a:rPr lang="en-US" altLang="en-US" dirty="0" smtClean="0"/>
              <a:t>] and teleconference calls [doc: IEEE </a:t>
            </a:r>
            <a:r>
              <a:rPr lang="en-US" altLang="en-US" dirty="0" smtClean="0"/>
              <a:t>802.11-18/???]</a:t>
            </a:r>
            <a:endParaRPr lang="en-US" altLang="en-US" dirty="0" smtClean="0"/>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dirty="0" smtClean="0"/>
              <a:t>TGba Spec Framework Document (Po-Kai Huang</a:t>
            </a:r>
            <a:r>
              <a:rPr lang="en-US" altLang="en-US" dirty="0" smtClean="0"/>
              <a:t>)</a:t>
            </a:r>
          </a:p>
          <a:p>
            <a:r>
              <a:rPr lang="en-US" altLang="en-US" dirty="0" err="1" smtClean="0"/>
              <a:t>TGba</a:t>
            </a:r>
            <a:r>
              <a:rPr lang="en-US" altLang="en-US" dirty="0" smtClean="0"/>
              <a:t> D0.1 (Po-Kai Huang)</a:t>
            </a:r>
            <a:r>
              <a:rPr lang="en-US" altLang="en-US" dirty="0" smtClean="0"/>
              <a:t> </a:t>
            </a:r>
            <a:endParaRPr lang="en-US" altLang="en-US" dirty="0" smtClean="0"/>
          </a:p>
          <a:p>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endParaRPr lang="en-US" altLang="en-US" dirty="0" smtClean="0"/>
          </a:p>
        </p:txBody>
      </p:sp>
      <p:sp>
        <p:nvSpPr>
          <p:cNvPr id="3" name="Date Placeholder 2"/>
          <p:cNvSpPr>
            <a:spLocks noGrp="1"/>
          </p:cNvSpPr>
          <p:nvPr>
            <p:ph type="dt" sz="quarter" idx="10"/>
          </p:nvPr>
        </p:nvSpPr>
        <p:spPr/>
        <p:txBody>
          <a:bodyPr/>
          <a:lstStyle/>
          <a:p>
            <a:pPr>
              <a:defRPr/>
            </a:pPr>
            <a:r>
              <a:rPr lang="en-US" smtClean="0"/>
              <a:t>March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a:t>
            </a:r>
          </a:p>
        </p:txBody>
      </p:sp>
      <p:sp>
        <p:nvSpPr>
          <p:cNvPr id="3" name="Date Placeholder 2"/>
          <p:cNvSpPr>
            <a:spLocks noGrp="1"/>
          </p:cNvSpPr>
          <p:nvPr>
            <p:ph type="dt" sz="quarter" idx="10"/>
          </p:nvPr>
        </p:nvSpPr>
        <p:spPr/>
        <p:txBody>
          <a:bodyPr/>
          <a:lstStyle/>
          <a:p>
            <a:pPr>
              <a:defRPr/>
            </a:pPr>
            <a:r>
              <a:rPr lang="en-US" smtClean="0"/>
              <a:t>March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27</a:t>
            </a:fld>
            <a:endParaRPr lang="en-US" altLang="en-US" sz="1200" b="0" smtClean="0"/>
          </a:p>
        </p:txBody>
      </p:sp>
      <p:sp>
        <p:nvSpPr>
          <p:cNvPr id="6" name="Rectangle 5"/>
          <p:cNvSpPr/>
          <p:nvPr/>
        </p:nvSpPr>
        <p:spPr>
          <a:xfrm>
            <a:off x="609600" y="1787525"/>
            <a:ext cx="7848600" cy="2062103"/>
          </a:xfrm>
          <a:prstGeom prst="rect">
            <a:avLst/>
          </a:prstGeom>
        </p:spPr>
        <p:txBody>
          <a:bodyPr wrap="square">
            <a:spAutoFit/>
          </a:bodyPr>
          <a:lstStyle/>
          <a:p>
            <a:pPr>
              <a:spcBef>
                <a:spcPts val="0"/>
              </a:spcBef>
              <a:spcAft>
                <a:spcPts val="0"/>
              </a:spcAft>
              <a:defRPr/>
            </a:pPr>
            <a:r>
              <a:rPr lang="en-US" sz="1600" b="1" u="sng" dirty="0">
                <a:latin typeface="+mj-lt"/>
                <a:ea typeface="Malgun Gothic" panose="020B0503020000020004" pitchFamily="34" charset="-127"/>
                <a:cs typeface="Times New Roman" panose="02020603050405020304" pitchFamily="18" charset="0"/>
              </a:rPr>
              <a:t>Motions (Thursday </a:t>
            </a:r>
            <a:r>
              <a:rPr lang="en-US" sz="1600" b="1" u="sng" dirty="0" smtClean="0">
                <a:latin typeface="+mj-lt"/>
                <a:ea typeface="Malgun Gothic" panose="020B0503020000020004" pitchFamily="34" charset="-127"/>
                <a:cs typeface="Times New Roman" panose="02020603050405020304" pitchFamily="18" charset="0"/>
              </a:rPr>
              <a:t>AM1)</a:t>
            </a:r>
            <a:r>
              <a:rPr lang="en-US" sz="1600" u="sng" dirty="0" smtClean="0">
                <a:latin typeface="+mj-lt"/>
                <a:ea typeface="Malgun Gothic" panose="020B0503020000020004" pitchFamily="34" charset="-127"/>
                <a:cs typeface="Times New Roman" panose="02020603050405020304" pitchFamily="18" charset="0"/>
              </a:rPr>
              <a:t>: </a:t>
            </a:r>
            <a:endParaRPr lang="en-US" sz="1600" dirty="0">
              <a:latin typeface="+mj-lt"/>
              <a:ea typeface="Malgun Gothic" panose="020B0503020000020004" pitchFamily="34" charset="-127"/>
              <a:cs typeface="Times New Roman" panose="02020603050405020304" pitchFamily="18" charset="0"/>
            </a:endParaRPr>
          </a:p>
          <a:p>
            <a:pPr marL="342900" indent="-342900">
              <a:buFont typeface="+mj-lt"/>
              <a:buAutoNum type="arabicPeriod"/>
            </a:pPr>
            <a:r>
              <a:rPr lang="en-US" sz="1600" dirty="0"/>
              <a:t/>
            </a:r>
            <a:br>
              <a:rPr lang="en-US" sz="1600" dirty="0"/>
            </a:br>
            <a:endParaRPr lang="en-US" sz="1600" dirty="0" smtClean="0"/>
          </a:p>
          <a:p>
            <a:pPr marL="342900" indent="-342900">
              <a:buFont typeface="+mj-lt"/>
              <a:buAutoNum type="arabicPeriod"/>
            </a:pPr>
            <a:endParaRPr lang="en-US" sz="1600" dirty="0"/>
          </a:p>
          <a:p>
            <a:r>
              <a:rPr lang="en-US" sz="1600" dirty="0"/>
              <a:t/>
            </a:r>
            <a:br>
              <a:rPr lang="en-US" sz="1600" dirty="0"/>
            </a:br>
            <a:r>
              <a:rPr lang="en-US" sz="1600" dirty="0"/>
              <a:t/>
            </a:r>
            <a:br>
              <a:rPr lang="en-US" sz="1600" dirty="0"/>
            </a:b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dirty="0" smtClean="0"/>
              <a:t>2017</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formation meeting</a:t>
            </a:r>
          </a:p>
          <a:p>
            <a:r>
              <a:rPr lang="en-US" altLang="en-US" sz="1600" dirty="0" smtClean="0"/>
              <a:t>2018</a:t>
            </a:r>
          </a:p>
          <a:p>
            <a:pPr lvl="1"/>
            <a:r>
              <a:rPr lang="en-US" altLang="en-US" sz="1600" b="1" dirty="0" smtClean="0"/>
              <a:t>January</a:t>
            </a:r>
            <a:r>
              <a:rPr lang="en-US" altLang="en-US" sz="1600" dirty="0" smtClean="0"/>
              <a:t>: </a:t>
            </a:r>
            <a:r>
              <a:rPr lang="en-US" altLang="en-US" sz="1600" dirty="0" err="1"/>
              <a:t>TGba</a:t>
            </a:r>
            <a:r>
              <a:rPr lang="en-US" altLang="en-US" sz="1600" dirty="0"/>
              <a:t> Draft </a:t>
            </a:r>
            <a:r>
              <a:rPr lang="en-US" altLang="en-US" sz="1600" dirty="0" smtClean="0"/>
              <a:t>0.1</a:t>
            </a:r>
            <a:endParaRPr lang="en-US" altLang="en-US" sz="1600" b="1" dirty="0" smtClean="0"/>
          </a:p>
          <a:p>
            <a:pPr lvl="1"/>
            <a:r>
              <a:rPr lang="en-US" altLang="en-US" sz="1600" b="1" dirty="0" smtClean="0"/>
              <a:t>May</a:t>
            </a:r>
            <a:r>
              <a:rPr lang="en-US" altLang="en-US" sz="1600" dirty="0" smtClean="0"/>
              <a:t>: </a:t>
            </a:r>
            <a:r>
              <a:rPr lang="en-US" altLang="en-US" sz="1600" dirty="0" err="1" smtClean="0"/>
              <a:t>TGba</a:t>
            </a:r>
            <a:r>
              <a:rPr lang="en-US" altLang="en-US" sz="1600" dirty="0" smtClean="0"/>
              <a:t> Draft 1.0</a:t>
            </a:r>
          </a:p>
          <a:p>
            <a:pPr lvl="1"/>
            <a:r>
              <a:rPr lang="en-US" altLang="en-US" sz="1600" b="1" dirty="0" smtClean="0"/>
              <a:t>September</a:t>
            </a:r>
            <a:r>
              <a:rPr lang="en-US" altLang="en-US" sz="1600" dirty="0" smtClean="0"/>
              <a:t>: </a:t>
            </a:r>
            <a:r>
              <a:rPr lang="en-US" altLang="en-US" sz="1600" dirty="0" err="1" smtClean="0"/>
              <a:t>TGba</a:t>
            </a:r>
            <a:r>
              <a:rPr lang="en-US" altLang="en-US" sz="1600" dirty="0" smtClean="0"/>
              <a:t> Draft 2.0</a:t>
            </a:r>
          </a:p>
          <a:p>
            <a:r>
              <a:rPr lang="en-US" altLang="en-US" sz="1600" dirty="0" smtClean="0"/>
              <a:t>2019:</a:t>
            </a:r>
          </a:p>
          <a:p>
            <a:pPr lvl="1"/>
            <a:r>
              <a:rPr lang="en-US" altLang="en-US" sz="1600" b="1" dirty="0" smtClean="0"/>
              <a:t>March</a:t>
            </a:r>
            <a:r>
              <a:rPr lang="en-US" altLang="en-US" sz="1600" dirty="0" smtClean="0"/>
              <a:t>: MDR (mandatory document review)</a:t>
            </a:r>
          </a:p>
          <a:p>
            <a:pPr lvl="1"/>
            <a:r>
              <a:rPr lang="en-US" altLang="en-US" sz="1600" b="1" dirty="0" smtClean="0"/>
              <a:t>July</a:t>
            </a:r>
            <a:r>
              <a:rPr lang="en-US" altLang="en-US" sz="1600" dirty="0" smtClean="0"/>
              <a:t>: formation of sponsor ballot pool</a:t>
            </a:r>
          </a:p>
          <a:p>
            <a:pPr lvl="1"/>
            <a:r>
              <a:rPr lang="en-US" altLang="en-US" sz="1600" b="1" dirty="0" smtClean="0"/>
              <a:t>September</a:t>
            </a:r>
            <a:r>
              <a:rPr lang="en-US" altLang="en-US" sz="1600" dirty="0" smtClean="0"/>
              <a:t>: Sponsor ballot</a:t>
            </a:r>
          </a:p>
          <a:p>
            <a:r>
              <a:rPr lang="en-US" altLang="en-US" sz="1600" dirty="0" smtClean="0"/>
              <a:t>2020</a:t>
            </a:r>
          </a:p>
          <a:p>
            <a:pPr lvl="1"/>
            <a:r>
              <a:rPr lang="en-US" altLang="en-US" sz="1600" b="1" dirty="0" smtClean="0"/>
              <a:t>July</a:t>
            </a:r>
            <a:r>
              <a:rPr lang="en-US" altLang="en-US" sz="1600" dirty="0" smtClean="0"/>
              <a:t>: </a:t>
            </a:r>
            <a:r>
              <a:rPr lang="en-US" altLang="en-US" sz="1600" dirty="0" err="1" smtClean="0"/>
              <a:t>RevCom</a:t>
            </a:r>
            <a:endParaRPr lang="en-US" altLang="en-US" sz="1600" dirty="0" smtClean="0"/>
          </a:p>
        </p:txBody>
      </p:sp>
      <p:sp>
        <p:nvSpPr>
          <p:cNvPr id="41987" name="Title 1"/>
          <p:cNvSpPr>
            <a:spLocks noGrp="1"/>
          </p:cNvSpPr>
          <p:nvPr>
            <p:ph type="title"/>
          </p:nvPr>
        </p:nvSpPr>
        <p:spPr/>
        <p:txBody>
          <a:bodyPr/>
          <a:lstStyle/>
          <a:p>
            <a:r>
              <a:rPr lang="en-US" altLang="en-US" smtClean="0"/>
              <a:t>TGba Timeline</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28</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3556000" y="4954558"/>
            <a:ext cx="908050" cy="523211"/>
            <a:chOff x="1001711" y="5248361"/>
            <a:chExt cx="908050" cy="411623"/>
          </a:xfrm>
        </p:grpSpPr>
        <p:sp>
          <p:nvSpPr>
            <p:cNvPr id="42037" name="Down Arrow 8"/>
            <p:cNvSpPr>
              <a:spLocks noChangeArrowheads="1"/>
            </p:cNvSpPr>
            <p:nvPr/>
          </p:nvSpPr>
          <p:spPr bwMode="auto">
            <a:xfrm>
              <a:off x="1078625" y="5431384"/>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1001711" y="5248361"/>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3141663" y="577589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Jan. </a:t>
              </a:r>
              <a:r>
                <a:rPr lang="en-US" sz="1000" dirty="0">
                  <a:latin typeface="Neo Sans Intel"/>
                  <a:ea typeface="+mn-ea"/>
                  <a:cs typeface="Neo Sans Intel"/>
                </a:rPr>
                <a:t>‘</a:t>
              </a:r>
              <a:r>
                <a:rPr lang="en-US" sz="1000" dirty="0" smtClean="0">
                  <a:latin typeface="Neo Sans Intel"/>
                  <a:ea typeface="+mn-ea"/>
                  <a:cs typeface="Neo Sans Intel"/>
                </a:rPr>
                <a:t>18</a:t>
              </a:r>
              <a:endParaRPr lang="en-US" sz="1000" dirty="0">
                <a:latin typeface="Neo Sans Intel"/>
                <a:ea typeface="+mn-ea"/>
                <a:cs typeface="Neo Sans Intel"/>
              </a:endParaRP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4191793" y="5576951"/>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4229099" y="5703093"/>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961444" y="577583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May </a:t>
              </a:r>
              <a:r>
                <a:rPr lang="en-US" sz="1000" dirty="0">
                  <a:latin typeface="Neo Sans Intel"/>
                  <a:ea typeface="+mn-ea"/>
                  <a:cs typeface="Neo Sans Intel"/>
                </a:rPr>
                <a:t>‘18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558687" y="5560822"/>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3225034" y="5552266"/>
              <a:ext cx="76200" cy="277028"/>
              <a:chOff x="2745965" y="5545485"/>
              <a:chExt cx="75895" cy="277957"/>
            </a:xfrm>
          </p:grpSpPr>
          <p:sp>
            <p:nvSpPr>
              <p:cNvPr id="49" name="Diamond 48"/>
              <p:cNvSpPr/>
              <p:nvPr/>
            </p:nvSpPr>
            <p:spPr>
              <a:xfrm>
                <a:off x="2745965" y="5545485"/>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783913" y="5694511"/>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smtClean="0">
                  <a:latin typeface="Neo Sans Intel"/>
                  <a:ea typeface="+mn-ea"/>
                </a:rPr>
                <a:t>4 </a:t>
              </a:r>
              <a:r>
                <a:rPr lang="en-US" sz="1000" b="1" dirty="0">
                  <a:latin typeface="Neo Sans Intel"/>
                  <a:ea typeface="+mn-ea"/>
                </a:rPr>
                <a:t>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a:t>
            </a:r>
            <a:r>
              <a:rPr lang="en-US" altLang="en-US" dirty="0" smtClean="0"/>
              <a:t>May 2018</a:t>
            </a:r>
            <a:endParaRPr lang="en-US" altLang="en-US" dirty="0" smtClean="0"/>
          </a:p>
        </p:txBody>
      </p:sp>
      <p:sp>
        <p:nvSpPr>
          <p:cNvPr id="33795" name="Content Placeholder 8"/>
          <p:cNvSpPr>
            <a:spLocks noGrp="1"/>
          </p:cNvSpPr>
          <p:nvPr>
            <p:ph idx="1"/>
          </p:nvPr>
        </p:nvSpPr>
        <p:spPr>
          <a:xfrm>
            <a:off x="685800" y="2133600"/>
            <a:ext cx="8001000" cy="4114800"/>
          </a:xfrm>
        </p:spPr>
        <p:txBody>
          <a:bodyPr/>
          <a:lstStyle/>
          <a:p>
            <a:pPr>
              <a:defRPr/>
            </a:pPr>
            <a:r>
              <a:rPr lang="en-US" altLang="en-US" dirty="0" smtClean="0"/>
              <a:t>TBD</a:t>
            </a:r>
          </a:p>
          <a:p>
            <a:pPr>
              <a:defRPr/>
            </a:pPr>
            <a:r>
              <a:rPr lang="en-US" altLang="en-US" dirty="0" smtClean="0"/>
              <a:t>Review </a:t>
            </a:r>
            <a:r>
              <a:rPr lang="en-US" altLang="en-US" dirty="0"/>
              <a:t>technical presentations</a:t>
            </a:r>
          </a:p>
          <a:p>
            <a:pPr>
              <a:defRPr/>
            </a:pPr>
            <a:r>
              <a:rPr lang="en-US" altLang="en-US" dirty="0" smtClean="0"/>
              <a:t>Review draft text for </a:t>
            </a:r>
            <a:r>
              <a:rPr lang="en-US" altLang="en-US" dirty="0" err="1" smtClean="0"/>
              <a:t>TGba</a:t>
            </a:r>
            <a:r>
              <a:rPr lang="en-US" altLang="en-US" dirty="0" smtClean="0"/>
              <a:t> D0.x</a:t>
            </a:r>
          </a:p>
          <a:p>
            <a:pPr>
              <a:defRPr/>
            </a:pPr>
            <a:r>
              <a:rPr lang="en-US" altLang="en-US" dirty="0" smtClean="0"/>
              <a:t>Work </a:t>
            </a:r>
            <a:r>
              <a:rPr lang="en-US" altLang="en-US" dirty="0"/>
              <a:t>on </a:t>
            </a:r>
            <a:r>
              <a:rPr lang="en-US" altLang="en-US" dirty="0" err="1"/>
              <a:t>TGba</a:t>
            </a:r>
            <a:r>
              <a:rPr lang="en-US" altLang="en-US" dirty="0"/>
              <a:t> task group documents</a:t>
            </a:r>
          </a:p>
          <a:p>
            <a:pPr>
              <a:defRPr/>
            </a:pPr>
            <a:r>
              <a:rPr lang="en-US" altLang="en-US" dirty="0"/>
              <a:t>Review TG timeline</a:t>
            </a:r>
          </a:p>
          <a:p>
            <a:pPr>
              <a:defRPr/>
            </a:pPr>
            <a:endParaRPr lang="en-US" altLang="en-US" dirty="0"/>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March 2018</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a:t>
            </a:r>
            <a:r>
              <a:rPr lang="en-US" altLang="en-US" dirty="0" smtClean="0"/>
              <a:t>March 2018 </a:t>
            </a:r>
            <a:r>
              <a:rPr lang="en-US" altLang="en-US" dirty="0" smtClean="0"/>
              <a:t>session</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(Mondays, 1 hour each)</a:t>
            </a:r>
          </a:p>
          <a:p>
            <a:pPr marL="685800" lvl="2" indent="-342900">
              <a:defRPr/>
            </a:pPr>
            <a:r>
              <a:rPr lang="en-US" altLang="en-US" sz="2400" b="1" dirty="0" smtClean="0"/>
              <a:t>TBD</a:t>
            </a:r>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32</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871299937"/>
              </p:ext>
            </p:extLst>
          </p:nvPr>
        </p:nvGraphicFramePr>
        <p:xfrm>
          <a:off x="685800" y="1981200"/>
          <a:ext cx="7772400" cy="2378076"/>
        </p:xfrm>
        <a:graphic>
          <a:graphicData uri="http://schemas.openxmlformats.org/drawingml/2006/table">
            <a:tbl>
              <a:tblPr firstRow="1" bandRow="1">
                <a:tableStyleId>{073A0DAA-6AF3-43AB-8588-CEC1D06C72B9}</a:tableStyleId>
              </a:tblPr>
              <a:tblGrid>
                <a:gridCol w="1554480"/>
                <a:gridCol w="1554480"/>
                <a:gridCol w="1554480"/>
                <a:gridCol w="1554480"/>
                <a:gridCol w="1554480"/>
              </a:tblGrid>
              <a:tr h="396346">
                <a:tc>
                  <a:txBody>
                    <a:bodyPr/>
                    <a:lstStyle/>
                    <a:p>
                      <a:pPr algn="ctr"/>
                      <a:endParaRPr lang="en-US" sz="2000" dirty="0"/>
                    </a:p>
                  </a:txBody>
                  <a:tcPr marT="45742" marB="45742"/>
                </a:tc>
                <a:tc>
                  <a:txBody>
                    <a:bodyPr/>
                    <a:lstStyle/>
                    <a:p>
                      <a:pPr algn="ctr"/>
                      <a:r>
                        <a:rPr lang="en-US" sz="2000" dirty="0" smtClean="0"/>
                        <a:t>Monday</a:t>
                      </a:r>
                      <a:endParaRPr lang="en-US" sz="2000" dirty="0"/>
                    </a:p>
                  </a:txBody>
                  <a:tcPr marT="45742" marB="45742"/>
                </a:tc>
                <a:tc>
                  <a:txBody>
                    <a:bodyPr/>
                    <a:lstStyle/>
                    <a:p>
                      <a:pPr algn="ctr"/>
                      <a:r>
                        <a:rPr lang="en-US" sz="2000" dirty="0" smtClean="0"/>
                        <a:t>Tuesday</a:t>
                      </a:r>
                      <a:endParaRPr lang="en-US" sz="2000" dirty="0"/>
                    </a:p>
                  </a:txBody>
                  <a:tcPr marT="45742" marB="45742"/>
                </a:tc>
                <a:tc>
                  <a:txBody>
                    <a:bodyPr/>
                    <a:lstStyle/>
                    <a:p>
                      <a:pPr algn="ctr"/>
                      <a:r>
                        <a:rPr lang="en-US" sz="2000" dirty="0" smtClean="0"/>
                        <a:t>Wednesday</a:t>
                      </a:r>
                      <a:endParaRPr lang="en-US" sz="2000" dirty="0"/>
                    </a:p>
                  </a:txBody>
                  <a:tcPr marT="45742" marB="45742"/>
                </a:tc>
                <a:tc>
                  <a:txBody>
                    <a:bodyPr/>
                    <a:lstStyle/>
                    <a:p>
                      <a:pPr algn="ctr"/>
                      <a:r>
                        <a:rPr lang="en-US" sz="2000" dirty="0" smtClean="0"/>
                        <a:t>Thursday</a:t>
                      </a:r>
                      <a:endParaRPr lang="en-US" sz="2000" dirty="0"/>
                    </a:p>
                  </a:txBody>
                  <a:tcPr marT="45742" marB="45742"/>
                </a:tc>
              </a:tr>
              <a:tr h="396346">
                <a:tc>
                  <a:txBody>
                    <a:bodyPr/>
                    <a:lstStyle/>
                    <a:p>
                      <a:pPr algn="ctr"/>
                      <a:r>
                        <a:rPr lang="en-US" sz="2000" dirty="0" smtClean="0"/>
                        <a:t>AM1</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a:p>
                  </a:txBody>
                  <a:tcPr marT="45742" marB="45742"/>
                </a:tc>
                <a:tc>
                  <a:txBody>
                    <a:bodyPr/>
                    <a:lstStyle/>
                    <a:p>
                      <a:pPr algn="ctr"/>
                      <a:endParaRPr lang="en-US" sz="2000" b="1"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r>
              <a:tr h="396346">
                <a:tc>
                  <a:txBody>
                    <a:bodyPr/>
                    <a:lstStyle/>
                    <a:p>
                      <a:pPr algn="ctr"/>
                      <a:r>
                        <a:rPr lang="en-US" sz="2000" dirty="0" smtClean="0"/>
                        <a:t>AM2</a:t>
                      </a:r>
                      <a:endParaRPr lang="en-US" sz="2000" dirty="0"/>
                    </a:p>
                  </a:txBody>
                  <a:tcPr marT="45742" marB="45742"/>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p>
                  </a:txBody>
                  <a:tcPr marT="45742" marB="45742"/>
                </a:tc>
                <a:tc>
                  <a:txBody>
                    <a:bodyPr/>
                    <a:lstStyle/>
                    <a:p>
                      <a:pPr algn="ctr"/>
                      <a:endParaRPr lang="en-US" sz="2000" b="1" dirty="0"/>
                    </a:p>
                  </a:txBody>
                  <a:tcPr marT="45742" marB="45742"/>
                </a:tc>
                <a:tc>
                  <a:txBody>
                    <a:bodyPr/>
                    <a:lstStyle/>
                    <a:p>
                      <a:pPr algn="ctr"/>
                      <a:endParaRPr lang="en-US" sz="2000" b="1"/>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solidFill>
                            <a:schemeClr val="tx1"/>
                          </a:solidFill>
                        </a:rPr>
                        <a:t>TGba</a:t>
                      </a:r>
                      <a:endParaRPr lang="en-US" sz="2000" b="1" dirty="0" smtClean="0">
                        <a:solidFill>
                          <a:schemeClr val="tx1"/>
                        </a:solidFill>
                      </a:endParaRPr>
                    </a:p>
                  </a:txBody>
                  <a:tcPr marT="45742" marB="45742"/>
                </a:tc>
              </a:tr>
              <a:tr h="396346">
                <a:tc>
                  <a:txBody>
                    <a:bodyPr/>
                    <a:lstStyle/>
                    <a:p>
                      <a:pPr algn="ctr"/>
                      <a:r>
                        <a:rPr lang="en-US" sz="2000" dirty="0" smtClean="0"/>
                        <a:t>PM1</a:t>
                      </a:r>
                      <a:endParaRPr lang="en-US" sz="2000"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a:t>
                      </a:r>
                    </a:p>
                  </a:txBody>
                  <a:tcPr marT="45742" marB="45742"/>
                </a:tc>
                <a:tc>
                  <a:txBody>
                    <a:bodyPr/>
                    <a:lstStyle/>
                    <a:p>
                      <a:pPr algn="ctr"/>
                      <a:r>
                        <a:rPr lang="en-US" sz="2000" b="1" dirty="0" err="1" smtClean="0">
                          <a:solidFill>
                            <a:schemeClr val="tx1"/>
                          </a:solidFill>
                        </a:rPr>
                        <a:t>TGba</a:t>
                      </a:r>
                      <a:endParaRPr lang="en-US" sz="2000" b="1" dirty="0"/>
                    </a:p>
                  </a:txBody>
                  <a:tcPr marT="45742" marB="45742"/>
                </a:tc>
                <a:tc>
                  <a:txBody>
                    <a:bodyPr/>
                    <a:lstStyle/>
                    <a:p>
                      <a:pPr algn="ctr"/>
                      <a:endParaRPr lang="en-US" sz="2000" b="1" dirty="0">
                        <a:solidFill>
                          <a:schemeClr val="tx1"/>
                        </a:solidFill>
                      </a:endParaRPr>
                    </a:p>
                  </a:txBody>
                  <a:tcPr marT="45742" marB="45742"/>
                </a:tc>
              </a:tr>
              <a:tr h="396346">
                <a:tc>
                  <a:txBody>
                    <a:bodyPr/>
                    <a:lstStyle/>
                    <a:p>
                      <a:pPr algn="ctr"/>
                      <a:r>
                        <a:rPr lang="en-US" sz="2000" dirty="0" smtClean="0"/>
                        <a:t>PM2</a:t>
                      </a:r>
                      <a:endParaRPr lang="en-US" sz="2000"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p>
                  </a:txBody>
                  <a:tcPr marT="45742" marB="45742"/>
                </a:tc>
                <a:tc>
                  <a:txBody>
                    <a:bodyPr/>
                    <a:lstStyle/>
                    <a:p>
                      <a:pPr algn="ctr"/>
                      <a:r>
                        <a:rPr lang="en-US" sz="2000" b="1" dirty="0" err="1" smtClean="0">
                          <a:solidFill>
                            <a:schemeClr val="tx1"/>
                          </a:solidFill>
                        </a:rPr>
                        <a:t>TGba</a:t>
                      </a:r>
                      <a:endParaRPr lang="en-US" sz="2000" b="1" dirty="0">
                        <a:solidFill>
                          <a:schemeClr val="tx1"/>
                        </a:solidFill>
                      </a:endParaRPr>
                    </a:p>
                  </a:txBody>
                  <a:tcPr marT="45742" marB="45742"/>
                </a:tc>
                <a:tc>
                  <a:txBody>
                    <a:bodyPr/>
                    <a:lstStyle/>
                    <a:p>
                      <a:pPr algn="ctr"/>
                      <a:r>
                        <a:rPr lang="en-US" sz="2000" b="1" dirty="0" err="1" smtClean="0">
                          <a:solidFill>
                            <a:schemeClr val="tx1"/>
                          </a:solidFill>
                        </a:rPr>
                        <a:t>TGba</a:t>
                      </a:r>
                      <a:endParaRPr lang="en-US" sz="2000" b="1" dirty="0"/>
                    </a:p>
                  </a:txBody>
                  <a:tcPr marT="45742" marB="45742"/>
                </a:tc>
              </a:tr>
              <a:tr h="396346">
                <a:tc>
                  <a:txBody>
                    <a:bodyPr/>
                    <a:lstStyle/>
                    <a:p>
                      <a:pPr algn="ctr"/>
                      <a:r>
                        <a:rPr lang="en-US" sz="2000" dirty="0" smtClean="0"/>
                        <a:t>EVE</a:t>
                      </a:r>
                      <a:endParaRPr lang="en-US" sz="2000" dirty="0"/>
                    </a:p>
                  </a:txBody>
                  <a:tcPr marT="45742" marB="45742"/>
                </a:tc>
                <a:tc>
                  <a:txBody>
                    <a:bodyPr/>
                    <a:lstStyle/>
                    <a:p>
                      <a:pPr algn="ctr"/>
                      <a:endParaRPr lang="en-US" sz="2000" b="1"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bl>
          </a:graphicData>
        </a:graphic>
      </p:graphicFrame>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nvGraphicFramePr>
        <p:xfrm>
          <a:off x="715963" y="472440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7924800" cy="4722813"/>
          </a:xfrm>
        </p:spPr>
        <p:txBody>
          <a:bodyPr/>
          <a:lstStyle/>
          <a:p>
            <a:pPr>
              <a:defRPr/>
            </a:pPr>
            <a:r>
              <a:rPr lang="en-US" altLang="en-US" dirty="0"/>
              <a:t>Review and approve </a:t>
            </a:r>
            <a:r>
              <a:rPr lang="en-US" altLang="en-US" dirty="0" err="1"/>
              <a:t>TGba</a:t>
            </a:r>
            <a:r>
              <a:rPr lang="en-US" altLang="en-US" dirty="0"/>
              <a:t> SFD and </a:t>
            </a:r>
            <a:r>
              <a:rPr lang="en-US" altLang="en-US" dirty="0" err="1"/>
              <a:t>TGba</a:t>
            </a:r>
            <a:r>
              <a:rPr lang="en-US" altLang="en-US" dirty="0"/>
              <a:t> D0.1</a:t>
            </a:r>
          </a:p>
          <a:p>
            <a:pPr>
              <a:defRPr/>
            </a:pPr>
            <a:r>
              <a:rPr lang="en-US" altLang="en-US" dirty="0"/>
              <a:t>Review spec text documents for </a:t>
            </a:r>
            <a:r>
              <a:rPr lang="en-US" altLang="en-US" dirty="0" err="1"/>
              <a:t>TGba</a:t>
            </a:r>
            <a:r>
              <a:rPr lang="en-US" altLang="en-US" dirty="0"/>
              <a:t> D0.2</a:t>
            </a:r>
          </a:p>
          <a:p>
            <a:pPr>
              <a:defRPr/>
            </a:pPr>
            <a:r>
              <a:rPr lang="en-US" altLang="en-US" dirty="0"/>
              <a:t>Review technical presentations</a:t>
            </a:r>
          </a:p>
          <a:p>
            <a:pPr>
              <a:defRPr/>
            </a:pPr>
            <a:r>
              <a:rPr lang="en-US" altLang="en-US" dirty="0"/>
              <a:t>Work on </a:t>
            </a:r>
            <a:r>
              <a:rPr lang="en-US" altLang="en-US" dirty="0" err="1"/>
              <a:t>TGba</a:t>
            </a:r>
            <a:r>
              <a:rPr lang="en-US" altLang="en-US" dirty="0"/>
              <a:t> task group documents</a:t>
            </a:r>
          </a:p>
          <a:p>
            <a:pPr>
              <a:defRPr/>
            </a:pPr>
            <a:r>
              <a:rPr lang="en-US" altLang="en-US" dirty="0"/>
              <a:t>Review 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296988"/>
            <a:ext cx="7772400" cy="5178425"/>
          </a:xfrm>
        </p:spPr>
        <p:txBody>
          <a:bodyPr/>
          <a:lstStyle/>
          <a:p>
            <a:pPr>
              <a:defRPr/>
            </a:pPr>
            <a:r>
              <a:rPr lang="en-US" sz="2000" dirty="0" smtClean="0"/>
              <a:t>Call for submissions sent out on TBD: </a:t>
            </a:r>
          </a:p>
          <a:p>
            <a:pPr lvl="1">
              <a:defRPr/>
            </a:pPr>
            <a:r>
              <a:rPr lang="en-US" b="0" dirty="0" smtClean="0"/>
              <a:t>Received </a:t>
            </a:r>
            <a:r>
              <a:rPr lang="en-US" dirty="0" smtClean="0"/>
              <a:t>?? </a:t>
            </a:r>
            <a:r>
              <a:rPr lang="en-US" b="0" dirty="0" smtClean="0"/>
              <a:t>submissions</a:t>
            </a:r>
          </a:p>
          <a:p>
            <a:pPr>
              <a:defRPr/>
            </a:pPr>
            <a:r>
              <a:rPr lang="en-US" sz="2000" dirty="0" smtClean="0"/>
              <a:t>Grouped based on topics and priority</a:t>
            </a:r>
            <a:endParaRPr lang="en-US" dirty="0" smtClean="0"/>
          </a:p>
          <a:p>
            <a:pPr lvl="1"/>
            <a:r>
              <a:rPr lang="en-US" b="0" dirty="0"/>
              <a:t>PHY </a:t>
            </a:r>
            <a:r>
              <a:rPr lang="en-US" b="0" dirty="0" smtClean="0"/>
              <a:t>submissions: </a:t>
            </a:r>
          </a:p>
          <a:p>
            <a:pPr lvl="1"/>
            <a:r>
              <a:rPr lang="en-US" b="0" dirty="0" smtClean="0"/>
              <a:t>MAC </a:t>
            </a:r>
            <a:r>
              <a:rPr lang="en-US" b="0" dirty="0"/>
              <a:t>submissions</a:t>
            </a:r>
            <a:r>
              <a:rPr lang="en-US" b="0" dirty="0" smtClean="0"/>
              <a:t>:</a:t>
            </a:r>
          </a:p>
          <a:p>
            <a:pPr lvl="1"/>
            <a:r>
              <a:rPr lang="en-US" b="0" dirty="0" smtClean="0"/>
              <a:t>Further optimization: (lowest priority)</a:t>
            </a:r>
          </a:p>
          <a:p>
            <a:r>
              <a:rPr lang="en-US" sz="2000" dirty="0" smtClean="0"/>
              <a:t>With in a category, a submission uploaded to the 802.11 mentor server </a:t>
            </a:r>
            <a:r>
              <a:rPr lang="en-US" sz="2000" dirty="0" smtClean="0">
                <a:solidFill>
                  <a:srgbClr val="FF0000"/>
                </a:solidFill>
              </a:rPr>
              <a:t>earlier</a:t>
            </a:r>
            <a:r>
              <a:rPr lang="en-US" sz="2000" dirty="0" smtClean="0"/>
              <a:t> will get </a:t>
            </a:r>
            <a:r>
              <a:rPr lang="en-US" sz="2000" dirty="0" smtClean="0">
                <a:solidFill>
                  <a:srgbClr val="FF0000"/>
                </a:solidFill>
              </a:rPr>
              <a:t>higher priority </a:t>
            </a:r>
            <a:r>
              <a:rPr lang="en-US" sz="2000" dirty="0" smtClean="0"/>
              <a:t>for presentation</a:t>
            </a:r>
            <a:endParaRPr lang="en-US" sz="2000" dirty="0"/>
          </a:p>
          <a:p>
            <a:pPr marL="1200150" lvl="2" indent="-342900">
              <a:buFont typeface="+mj-lt"/>
              <a:buAutoNum type="arabicPeriod"/>
            </a:pPr>
            <a:endParaRPr lang="en-US" dirty="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79986</TotalTime>
  <Words>1819</Words>
  <Application>Microsoft Office PowerPoint</Application>
  <PresentationFormat>On-screen Show (4:3)</PresentationFormat>
  <Paragraphs>468</Paragraphs>
  <Slides>32</Slides>
  <Notes>6</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3" baseType="lpstr">
      <vt:lpstr>Malgun Gothic</vt:lpstr>
      <vt:lpstr>Monotype Sorts</vt:lpstr>
      <vt:lpstr>MS Gothic</vt:lpstr>
      <vt:lpstr>MS PGothic</vt:lpstr>
      <vt:lpstr>Neo Sans Intel</vt:lpstr>
      <vt:lpstr>Arial</vt:lpstr>
      <vt:lpstr>Calibri</vt:lpstr>
      <vt:lpstr>Helvetica</vt:lpstr>
      <vt:lpstr>Times New Roman</vt:lpstr>
      <vt:lpstr>802-11-Submission</vt:lpstr>
      <vt:lpstr>Document</vt:lpstr>
      <vt:lpstr>March 2018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vt:lpstr>
      <vt:lpstr>MAC</vt:lpstr>
      <vt:lpstr>Monday TGba Ad-hoc Meeting Agenda</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January 2018 Meeting and Teleconference Calls</vt:lpstr>
      <vt:lpstr>Motion - Minutes</vt:lpstr>
      <vt:lpstr>TGba Documents Review and Approval</vt:lpstr>
      <vt:lpstr>Presentations</vt:lpstr>
      <vt:lpstr>Motions</vt:lpstr>
      <vt:lpstr>TGba Timeline</vt:lpstr>
      <vt:lpstr>Goal for May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3993</cp:revision>
  <cp:lastPrinted>2014-11-04T15:04:57Z</cp:lastPrinted>
  <dcterms:created xsi:type="dcterms:W3CDTF">2007-04-17T18:10:23Z</dcterms:created>
  <dcterms:modified xsi:type="dcterms:W3CDTF">2018-01-28T18:27:36Z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NSCPROP_SA">
    <vt:lpwstr>C:\Users\minyoung.p\Documents\IEEE 802.11 WG\TGba\2017\November\11-17-1223-09-00ba-september-2017-tgba-agenda.pptx</vt:lpwstr>
  </property>
</Properties>
</file>