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5" r:id="rId4"/>
    <p:sldId id="266" r:id="rId5"/>
    <p:sldId id="319" r:id="rId6"/>
    <p:sldId id="268" r:id="rId7"/>
    <p:sldId id="280" r:id="rId8"/>
    <p:sldId id="270" r:id="rId9"/>
    <p:sldId id="272" r:id="rId10"/>
    <p:sldId id="275" r:id="rId11"/>
    <p:sldId id="318" r:id="rId12"/>
    <p:sldId id="323" r:id="rId13"/>
    <p:sldId id="325" r:id="rId14"/>
    <p:sldId id="324" r:id="rId15"/>
    <p:sldId id="321" r:id="rId16"/>
    <p:sldId id="305" r:id="rId17"/>
    <p:sldId id="322" r:id="rId18"/>
    <p:sldId id="291" r:id="rId19"/>
    <p:sldId id="274"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40" d="100"/>
          <a:sy n="40" d="100"/>
        </p:scale>
        <p:origin x="48" y="8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3/5/2018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19</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1271498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1780224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802.11-18/0311r1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7/11-17-1823-00-AANI-imt-2020-requirements-and-thoughts-on-submissions.pptx" TargetMode="External"/><Relationship Id="rId13" Type="http://schemas.openxmlformats.org/officeDocument/2006/relationships/hyperlink" Target="https://mentor.ieee.org/802.11/dcn/17/11-17-1886-00-AANI-5g-rit-submission-to-itu-r.pptx" TargetMode="External"/><Relationship Id="rId3" Type="http://schemas.openxmlformats.org/officeDocument/2006/relationships/hyperlink" Target="https://mentor.ieee.org/802.11/dcn/17/11-17-1844-00-AANI-imt-2020-contribution-content.pptx" TargetMode="External"/><Relationship Id="rId7" Type="http://schemas.openxmlformats.org/officeDocument/2006/relationships/hyperlink" Target="https://mentor.ieee.org/802.11/dcn/17/11-17-1820-01-AANI-imt-2020-usage-scenarios-test-environments-and-evaluation-configurations.pptx" TargetMode="External"/><Relationship Id="rId12" Type="http://schemas.openxmlformats.org/officeDocument/2006/relationships/hyperlink" Target="https://mentor.ieee.org/802.11/dcn/17/11-17-1885-00-AANI-preparing-for-imt-2020-submission.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17/11-17-1813-00-AANI-imt-2020-s-rit-description-template-compliance-template.docx" TargetMode="External"/><Relationship Id="rId11" Type="http://schemas.openxmlformats.org/officeDocument/2006/relationships/hyperlink" Target="https://mentor.ieee.org/802.11/dcn/17/11-17-1836-01-AANI-draft-for-itu-r-submission.pptx" TargetMode="External"/><Relationship Id="rId5" Type="http://schemas.openxmlformats.org/officeDocument/2006/relationships/hyperlink" Target="https://mentor.ieee.org/802.11/dcn/17/11-17-1812-00-AANI-imt-2020-s-rit-description-template-characteristic-template.docx" TargetMode="External"/><Relationship Id="rId15" Type="http://schemas.openxmlformats.org/officeDocument/2006/relationships/hyperlink" Target="https://mentor.ieee.org/802.11/dcn/18/11-18-0256-00-AANI-802-11ax-for-imt-2020.pptx" TargetMode="External"/><Relationship Id="rId10" Type="http://schemas.openxmlformats.org/officeDocument/2006/relationships/hyperlink" Target="https://mentor.ieee.org/802.11/dcn/17/11-17-1821-00-AANI-imt-2020-requirements-deep-dive-part-1-mobility.pptx" TargetMode="External"/><Relationship Id="rId4" Type="http://schemas.openxmlformats.org/officeDocument/2006/relationships/hyperlink" Target="https://mentor.ieee.org/802.11/dcn/17/11-17-1869-00-AANI-input-to-itu-r-submission.pptx" TargetMode="External"/><Relationship Id="rId9" Type="http://schemas.openxmlformats.org/officeDocument/2006/relationships/hyperlink" Target="https://mentor.ieee.org/802.11/dcn/17/11-17-1814-00-AANI-preparation-for-imt-2020-5g-candidate-submission.pptx" TargetMode="External"/><Relationship Id="rId14" Type="http://schemas.openxmlformats.org/officeDocument/2006/relationships/hyperlink" Target="https://mentor.ieee.org/802.11/dcn/17/11-17-1889-03-AANI-skeleton-for-a-candidate-imt-2020-rit-based-on-ieee-802-11.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dcn/18/1-18-0004-00-ICne-the-lossless-network-for-data-centers.pdf" TargetMode="External"/><Relationship Id="rId3" Type="http://schemas.openxmlformats.org/officeDocument/2006/relationships/hyperlink" Target="https://mentor.ieee.org/802.1/dcn/18/1-18-0006-00-ICne-2018-01-11-nend-teleconf-minutes.docx" TargetMode="External"/><Relationship Id="rId7" Type="http://schemas.openxmlformats.org/officeDocument/2006/relationships/hyperlink" Target="https://mentor.ieee.org/802.1/dcn/18/1-18-0002-02-ICne-draft-report-wired-wireless-flexible-factory-iot.doc" TargetMode="External"/><Relationship Id="rId2" Type="http://schemas.openxmlformats.org/officeDocument/2006/relationships/hyperlink" Target="https://mentor.ieee.org/802.1/dcn/18/1-18-0001-00-ICne-january-2018-agenda.pdf" TargetMode="External"/><Relationship Id="rId1" Type="http://schemas.openxmlformats.org/officeDocument/2006/relationships/slideLayout" Target="../slideLayouts/slideLayout2.xml"/><Relationship Id="rId6" Type="http://schemas.openxmlformats.org/officeDocument/2006/relationships/hyperlink" Target="https://mentor.ieee.org/802.1/dcn/18/1-18-0005-01-ICne-febuary-2018-agenda.pdf" TargetMode="External"/><Relationship Id="rId5" Type="http://schemas.openxmlformats.org/officeDocument/2006/relationships/hyperlink" Target="https://mentor.ieee.org/802.1/dcn/18/1-18-0003-00-ICne-review-of-the-lossless-network-for-data-centers.pdf" TargetMode="External"/><Relationship Id="rId4" Type="http://schemas.openxmlformats.org/officeDocument/2006/relationships/hyperlink" Target="https://mentor.ieee.org/802.1/dcn/18/1-18-0002-01-ICne-draft-report-wired-wireless-flexible-factory-iot.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228-02-AANI-minutes-aani-sc-january-2018.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2018-03-05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March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271467263"/>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89"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SA TSG – 6/17 -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SA in reply to our LS </a:t>
            </a:r>
            <a:r>
              <a:rPr lang="en-US" altLang="en-US" sz="1800" b="0" dirty="0"/>
              <a:t>(</a:t>
            </a:r>
            <a:r>
              <a:rPr lang="en-US" altLang="en-US" sz="1800" b="0" dirty="0">
                <a:hlinkClick r:id="rId3"/>
              </a:rPr>
              <a:t>11-16/1574r3</a:t>
            </a:r>
            <a:r>
              <a:rPr lang="en-US" altLang="en-US" sz="1800" b="0" dirty="0"/>
              <a:t>) to 3GPP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work:</a:t>
            </a:r>
          </a:p>
          <a:p>
            <a:pPr>
              <a:buFont typeface="Arial" panose="020B0604020202020204" pitchFamily="34" charset="0"/>
              <a:buChar char="•"/>
            </a:pPr>
            <a:r>
              <a:rPr lang="en-US" dirty="0"/>
              <a:t>11-17/1064r0 – “Overview of 3GPP SA Next Generation System Documents</a:t>
            </a:r>
            <a:br>
              <a:rPr lang="en-US" dirty="0"/>
            </a:br>
            <a:r>
              <a:rPr lang="en-US" dirty="0"/>
              <a:t>Reviewed the 3GPP SA Documents provided in the reply LS</a:t>
            </a:r>
          </a:p>
          <a:p>
            <a:pPr>
              <a:buFont typeface="Arial" panose="020B0604020202020204" pitchFamily="34" charset="0"/>
              <a:buChar char="•"/>
            </a:pPr>
            <a:r>
              <a:rPr lang="en-US" dirty="0"/>
              <a:t>No additional contributions have been provided</a:t>
            </a:r>
          </a:p>
          <a:p>
            <a:pPr>
              <a:buFont typeface="Arial" panose="020B0604020202020204" pitchFamily="34" charset="0"/>
              <a:buChar char="•"/>
            </a:pP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3/4</a:t>
            </a:r>
          </a:p>
        </p:txBody>
      </p:sp>
      <p:sp>
        <p:nvSpPr>
          <p:cNvPr id="20483" name="Content Placeholder 2"/>
          <p:cNvSpPr>
            <a:spLocks noGrp="1"/>
          </p:cNvSpPr>
          <p:nvPr>
            <p:ph idx="1"/>
          </p:nvPr>
        </p:nvSpPr>
        <p:spPr>
          <a:xfrm>
            <a:off x="914401" y="1371600"/>
            <a:ext cx="10361084" cy="5103814"/>
          </a:xfrm>
        </p:spPr>
        <p:txBody>
          <a:bodyPr/>
          <a:lstStyle/>
          <a:p>
            <a:r>
              <a:rPr lang="en-US" sz="2000" dirty="0"/>
              <a:t>During the 802.11 WG meeting of 5-10 November in Orlando, Florida, USA a motion was passed declaring:</a:t>
            </a:r>
          </a:p>
          <a:p>
            <a:pPr lvl="0">
              <a:buFont typeface="Arial" panose="020B0604020202020204" pitchFamily="34" charset="0"/>
              <a:buChar char="•"/>
            </a:pPr>
            <a:r>
              <a:rPr lang="en-US" sz="200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dirty="0"/>
              <a:t>Bring the documents for consideration and approval at the January IEEE 802.11 interim meeting.</a:t>
            </a:r>
          </a:p>
          <a:p>
            <a:r>
              <a:rPr lang="en-US" sz="2000" dirty="0"/>
              <a:t>Discussions and contributions were provided to several teleconferences and at the January meeting</a:t>
            </a:r>
          </a:p>
          <a:p>
            <a:r>
              <a:rPr lang="en-US" sz="2000" dirty="0"/>
              <a:t>However, no document was agreed in the AANI SC</a:t>
            </a:r>
          </a:p>
          <a:p>
            <a:r>
              <a:rPr lang="en-US" sz="2000" dirty="0"/>
              <a:t>Hence no document was submitted for approval by the 802.11 WG at the January IEEE 802.11 interim meeting</a:t>
            </a:r>
          </a:p>
          <a:p>
            <a:r>
              <a:rPr lang="en-US" sz="2000" dirty="0"/>
              <a:t>Also no clear way forward agreed.</a:t>
            </a:r>
          </a:p>
          <a:p>
            <a:pPr>
              <a:buFont typeface="Arial" panose="020B0604020202020204" pitchFamily="34" charset="0"/>
              <a:buChar char="•"/>
            </a:pPr>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91717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4/4</a:t>
            </a:r>
          </a:p>
        </p:txBody>
      </p:sp>
      <p:sp>
        <p:nvSpPr>
          <p:cNvPr id="20483" name="Content Placeholder 2"/>
          <p:cNvSpPr>
            <a:spLocks noGrp="1"/>
          </p:cNvSpPr>
          <p:nvPr>
            <p:ph idx="1"/>
          </p:nvPr>
        </p:nvSpPr>
        <p:spPr>
          <a:xfrm>
            <a:off x="914401" y="1114426"/>
            <a:ext cx="10361084" cy="5360988"/>
          </a:xfrm>
        </p:spPr>
        <p:txBody>
          <a:bodyPr/>
          <a:lstStyle/>
          <a:p>
            <a:r>
              <a:rPr lang="en-US" sz="2000" dirty="0"/>
              <a:t>IMT-2020 5G RIT related Contribution Summary:</a:t>
            </a:r>
          </a:p>
          <a:p>
            <a:pPr marL="857250" lvl="1" indent="-457200">
              <a:buFont typeface="+mj-lt"/>
              <a:buAutoNum type="arabicPeriod"/>
              <a:defRPr/>
            </a:pPr>
            <a:r>
              <a:rPr lang="en-US" sz="1600" dirty="0">
                <a:hlinkClick r:id="rId3"/>
              </a:rPr>
              <a:t>11-17/1844r0 </a:t>
            </a:r>
            <a:r>
              <a:rPr lang="en-US" sz="1600" dirty="0"/>
              <a:t>–IMT-2020 Contribution Content - Roger Marks (EthAirNet Associates)</a:t>
            </a:r>
          </a:p>
          <a:p>
            <a:pPr marL="857250" lvl="1" indent="-457200">
              <a:buFont typeface="+mj-lt"/>
              <a:buAutoNum type="arabicPeriod"/>
              <a:defRPr/>
            </a:pPr>
            <a:r>
              <a:rPr lang="en-US" sz="1600" dirty="0">
                <a:hlinkClick r:id="rId4"/>
              </a:rPr>
              <a:t>11-17/1869r0</a:t>
            </a:r>
            <a:r>
              <a:rPr lang="en-US" sz="1600" dirty="0"/>
              <a:t> - Input to ITU-R submission, Sigurd Schelstraete (Quantenna) </a:t>
            </a:r>
          </a:p>
          <a:p>
            <a:pPr marL="857250" lvl="1" indent="-457200">
              <a:buFont typeface="+mj-lt"/>
              <a:buAutoNum type="arabicPeriod"/>
            </a:pPr>
            <a:r>
              <a:rPr lang="en-US" sz="1600" dirty="0">
                <a:hlinkClick r:id="rId5"/>
              </a:rPr>
              <a:t>11-17/1812r0</a:t>
            </a:r>
            <a:r>
              <a:rPr lang="en-US" sz="1600" dirty="0"/>
              <a:t> - RIT Description – Characteristic Template – Rakesh Taori (Phazr)</a:t>
            </a:r>
          </a:p>
          <a:p>
            <a:pPr marL="857250" lvl="1" indent="-457200">
              <a:buFont typeface="+mj-lt"/>
              <a:buAutoNum type="arabicPeriod"/>
            </a:pPr>
            <a:r>
              <a:rPr lang="en-US" sz="1600" dirty="0">
                <a:hlinkClick r:id="rId6"/>
              </a:rPr>
              <a:t>11-17/1813r0</a:t>
            </a:r>
            <a:r>
              <a:rPr lang="en-US" sz="1600" dirty="0"/>
              <a:t> - RIT Description – Compliance Template – Rakesh Taori (Phazr)</a:t>
            </a:r>
          </a:p>
          <a:p>
            <a:pPr marL="857250" lvl="1" indent="-457200">
              <a:buFont typeface="+mj-lt"/>
              <a:buAutoNum type="arabicPeriod"/>
              <a:defRPr/>
            </a:pPr>
            <a:r>
              <a:rPr lang="en-US" altLang="en-US" sz="1600" dirty="0">
                <a:hlinkClick r:id="rId7"/>
              </a:rPr>
              <a:t>11-17/1820r1</a:t>
            </a:r>
            <a:r>
              <a:rPr lang="en-US" altLang="en-US" sz="1600" dirty="0"/>
              <a:t> - </a:t>
            </a:r>
            <a:r>
              <a:rPr lang="en-US" sz="1600" dirty="0"/>
              <a:t>IMT-2020 Usage Scenarios, Test Environments and Evaluation Configurations – Roger Marks (EthAirNet Associates)</a:t>
            </a:r>
          </a:p>
          <a:p>
            <a:pPr marL="857250" lvl="1" indent="-457200">
              <a:buFont typeface="+mj-lt"/>
              <a:buAutoNum type="arabicPeriod"/>
              <a:defRPr/>
            </a:pPr>
            <a:r>
              <a:rPr lang="en-US" altLang="en-US" sz="1600" dirty="0">
                <a:hlinkClick r:id="rId8"/>
              </a:rPr>
              <a:t>11-17/1823r0</a:t>
            </a:r>
            <a:r>
              <a:rPr lang="en-US" altLang="en-US" sz="1600" dirty="0"/>
              <a:t> - </a:t>
            </a:r>
            <a:r>
              <a:rPr lang="en-US" sz="1600" dirty="0"/>
              <a:t>IMT-2020 Requirements and Thoughts on Submissions </a:t>
            </a:r>
            <a:r>
              <a:rPr lang="en-US" sz="1600" dirty="0">
                <a:hlinkClick r:id="rId9"/>
              </a:rPr>
              <a:t>–</a:t>
            </a:r>
            <a:r>
              <a:rPr lang="en-US" sz="1600" dirty="0"/>
              <a:t> Rakesh Taori (Phazr)</a:t>
            </a:r>
          </a:p>
          <a:p>
            <a:pPr marL="857250" lvl="1" indent="-457200">
              <a:buFont typeface="+mj-lt"/>
              <a:buAutoNum type="arabicPeriod"/>
              <a:defRPr/>
            </a:pPr>
            <a:r>
              <a:rPr lang="en-US" sz="1600" dirty="0">
                <a:hlinkClick r:id="rId9"/>
              </a:rPr>
              <a:t>11-17/1814r0</a:t>
            </a:r>
            <a:r>
              <a:rPr lang="en-US" sz="1600" dirty="0"/>
              <a:t> - Preparation for IMT-2020 (5G) Candidate Submission– Rakesh Taori (Phazr)</a:t>
            </a:r>
          </a:p>
          <a:p>
            <a:pPr marL="857250" lvl="1" indent="-457200">
              <a:buFont typeface="+mj-lt"/>
              <a:buAutoNum type="arabicPeriod"/>
              <a:defRPr/>
            </a:pPr>
            <a:r>
              <a:rPr lang="en-US" sz="1600" dirty="0">
                <a:hlinkClick r:id="rId10"/>
              </a:rPr>
              <a:t>11-17/1821r0</a:t>
            </a:r>
            <a:r>
              <a:rPr lang="en-US" sz="1600" dirty="0"/>
              <a:t> - IMT-2020 Requirements Deep Dive - Part 1 – Mobility - Rakesh Taori (PHAZR)</a:t>
            </a:r>
          </a:p>
          <a:p>
            <a:pPr marL="857250" lvl="1" indent="-457200">
              <a:buFont typeface="+mj-lt"/>
              <a:buAutoNum type="arabicPeriod"/>
              <a:defRPr/>
            </a:pPr>
            <a:r>
              <a:rPr lang="en-US" sz="1600" dirty="0">
                <a:hlinkClick r:id="rId11"/>
              </a:rPr>
              <a:t>11-17/1836r1</a:t>
            </a:r>
            <a:r>
              <a:rPr lang="en-US" sz="1600" dirty="0"/>
              <a:t> - Draft for ITU-R Submission - Rakesh Taori (PHAZR)</a:t>
            </a:r>
          </a:p>
          <a:p>
            <a:pPr marL="857250" lvl="1" indent="-457200">
              <a:buFont typeface="+mj-lt"/>
              <a:buAutoNum type="arabicPeriod"/>
              <a:defRPr/>
            </a:pPr>
            <a:r>
              <a:rPr lang="en-US" sz="1600" dirty="0">
                <a:hlinkClick r:id="rId12"/>
              </a:rPr>
              <a:t>11-17/1885r0</a:t>
            </a:r>
            <a:r>
              <a:rPr lang="en-US" sz="1600" dirty="0"/>
              <a:t> - Preparing for IMT-2020 Submission - Rakesh Taori (PHAZR)</a:t>
            </a:r>
          </a:p>
          <a:p>
            <a:pPr marL="857250" lvl="1" indent="-457200">
              <a:buFont typeface="+mj-lt"/>
              <a:buAutoNum type="arabicPeriod"/>
              <a:defRPr/>
            </a:pPr>
            <a:r>
              <a:rPr lang="en-US" sz="1600" dirty="0">
                <a:hlinkClick r:id="rId13"/>
              </a:rPr>
              <a:t>11-17/1886r0</a:t>
            </a:r>
            <a:r>
              <a:rPr lang="en-US" sz="1600" dirty="0"/>
              <a:t> - 5G RIT Submission to ITU-R - Rakesh Taori (PHAZR)</a:t>
            </a:r>
          </a:p>
          <a:p>
            <a:pPr marL="857250" lvl="1" indent="-457200">
              <a:buFont typeface="+mj-lt"/>
              <a:buAutoNum type="arabicPeriod"/>
              <a:defRPr/>
            </a:pPr>
            <a:r>
              <a:rPr lang="en-US" sz="1600" dirty="0">
                <a:hlinkClick r:id="rId14"/>
              </a:rPr>
              <a:t>11-17/1889r3</a:t>
            </a:r>
            <a:r>
              <a:rPr lang="en-US" sz="1600" dirty="0"/>
              <a:t> – Skeleton for a Candidate IMT-2020 RIT based on IEEE 802.11 Rakesh Taori (Phazr Inc.)</a:t>
            </a:r>
          </a:p>
          <a:p>
            <a:pPr marL="857250" lvl="1" indent="-457200">
              <a:buFont typeface="+mj-lt"/>
              <a:buAutoNum type="arabicPeriod"/>
              <a:defRPr/>
            </a:pPr>
            <a:r>
              <a:rPr lang="en-US" sz="1600" dirty="0">
                <a:hlinkClick r:id="rId15"/>
              </a:rPr>
              <a:t>11-18/0256r0</a:t>
            </a:r>
            <a:r>
              <a:rPr lang="en-US" sz="1600" dirty="0"/>
              <a:t> - 802.11ax for IMT-2020 Sindhu Verma (Broadcom Limited)</a:t>
            </a:r>
          </a:p>
          <a:p>
            <a:r>
              <a:rPr lang="en-US" sz="2000" dirty="0"/>
              <a:t>    </a:t>
            </a:r>
          </a:p>
          <a:p>
            <a:pPr>
              <a:buFont typeface="Arial" panose="020B0604020202020204" pitchFamily="34" charset="0"/>
              <a:buChar char="•"/>
            </a:pPr>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63291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598"/>
          </a:xfrm>
        </p:spPr>
        <p:txBody>
          <a:bodyPr/>
          <a:lstStyle/>
          <a:p>
            <a:r>
              <a:rPr lang="en-US" altLang="en-US" dirty="0"/>
              <a:t>NEND IC Reminder</a:t>
            </a:r>
            <a:endParaRPr lang="en-US" dirty="0"/>
          </a:p>
        </p:txBody>
      </p:sp>
      <p:sp>
        <p:nvSpPr>
          <p:cNvPr id="3" name="Content Placeholder 2"/>
          <p:cNvSpPr>
            <a:spLocks noGrp="1"/>
          </p:cNvSpPr>
          <p:nvPr>
            <p:ph idx="1"/>
          </p:nvPr>
        </p:nvSpPr>
        <p:spPr>
          <a:xfrm>
            <a:off x="914401" y="1374777"/>
            <a:ext cx="10361084" cy="4719637"/>
          </a:xfrm>
        </p:spPr>
        <p:txBody>
          <a:bodyPr/>
          <a:lstStyle/>
          <a:p>
            <a:pPr>
              <a:buFont typeface="Arial" panose="020B0604020202020204" pitchFamily="34" charset="0"/>
              <a:buChar char="•"/>
            </a:pPr>
            <a:r>
              <a:rPr lang="en-US" dirty="0"/>
              <a:t>The IEEE 802 network enhancements for the next decade Industry Connections (NEND IC) group is scheduled to meet Tue, March 6, 19:30-21:30</a:t>
            </a:r>
          </a:p>
          <a:p>
            <a:pPr>
              <a:buFont typeface="Arial" panose="020B0604020202020204" pitchFamily="34" charset="0"/>
              <a:buChar char="•"/>
            </a:pPr>
            <a:r>
              <a:rPr lang="en-US" dirty="0"/>
              <a:t>Teleconferences:</a:t>
            </a:r>
          </a:p>
          <a:p>
            <a:pPr lvl="1">
              <a:buFont typeface="Arial" panose="020B0604020202020204" pitchFamily="34" charset="0"/>
              <a:buChar char="•"/>
            </a:pPr>
            <a:r>
              <a:rPr lang="en-US" dirty="0"/>
              <a:t>Jan teleconference: Agenda: </a:t>
            </a:r>
            <a:r>
              <a:rPr lang="en-US" u="sng" dirty="0">
                <a:hlinkClick r:id="rId2"/>
              </a:rPr>
              <a:t>1-18/0001r0</a:t>
            </a:r>
            <a:r>
              <a:rPr lang="en-US" u="sng" dirty="0"/>
              <a:t>,  </a:t>
            </a:r>
            <a:r>
              <a:rPr lang="en-US" dirty="0"/>
              <a:t>Minutes: </a:t>
            </a:r>
            <a:r>
              <a:rPr lang="en-US" dirty="0">
                <a:hlinkClick r:id="rId3"/>
              </a:rPr>
              <a:t>1-18/0006r0</a:t>
            </a:r>
            <a:endParaRPr lang="en-US" dirty="0"/>
          </a:p>
          <a:p>
            <a:pPr lvl="2">
              <a:buFont typeface="Arial" panose="020B0604020202020204" pitchFamily="34" charset="0"/>
              <a:buChar char="•"/>
            </a:pPr>
            <a:r>
              <a:rPr lang="en-US" dirty="0"/>
              <a:t>Discussed: </a:t>
            </a:r>
          </a:p>
          <a:p>
            <a:pPr lvl="3">
              <a:buFont typeface="Arial" panose="020B0604020202020204" pitchFamily="34" charset="0"/>
              <a:buChar char="•"/>
            </a:pPr>
            <a:r>
              <a:rPr lang="en-US" dirty="0"/>
              <a:t>"Flexible Factory IoT“  </a:t>
            </a:r>
            <a:r>
              <a:rPr lang="en-US" dirty="0">
                <a:hlinkClick r:id="rId4"/>
              </a:rPr>
              <a:t>1-18/0002r1</a:t>
            </a:r>
            <a:endParaRPr lang="en-US" dirty="0"/>
          </a:p>
          <a:p>
            <a:pPr lvl="3">
              <a:buFont typeface="Arial" panose="020B0604020202020204" pitchFamily="34" charset="0"/>
              <a:buChar char="•"/>
            </a:pPr>
            <a:r>
              <a:rPr lang="en-US" dirty="0"/>
              <a:t>"Review of the Lossless Network for Data Centers“ - </a:t>
            </a:r>
            <a:r>
              <a:rPr lang="en-US" dirty="0">
                <a:hlinkClick r:id="rId5"/>
              </a:rPr>
              <a:t>1-18/-0003r0</a:t>
            </a:r>
            <a:endParaRPr lang="en-US" dirty="0"/>
          </a:p>
          <a:p>
            <a:pPr lvl="1">
              <a:buFont typeface="Arial" panose="020B0604020202020204" pitchFamily="34" charset="0"/>
              <a:buChar char="•"/>
            </a:pPr>
            <a:r>
              <a:rPr lang="en-US" dirty="0"/>
              <a:t>Feb teleconference: Agenda: </a:t>
            </a:r>
            <a:r>
              <a:rPr lang="en-US" u="sng" dirty="0">
                <a:hlinkClick r:id="rId6"/>
              </a:rPr>
              <a:t>1-18/0005r1</a:t>
            </a:r>
            <a:r>
              <a:rPr lang="en-US" u="sng" dirty="0"/>
              <a:t>,  </a:t>
            </a:r>
            <a:r>
              <a:rPr lang="en-US" dirty="0"/>
              <a:t>Minutes: ?</a:t>
            </a:r>
          </a:p>
          <a:p>
            <a:pPr lvl="2">
              <a:buFont typeface="Arial" panose="020B0604020202020204" pitchFamily="34" charset="0"/>
              <a:buChar char="•"/>
            </a:pPr>
            <a:r>
              <a:rPr lang="en-US" dirty="0"/>
              <a:t>Discussed: </a:t>
            </a:r>
          </a:p>
          <a:p>
            <a:pPr lvl="3">
              <a:buFont typeface="Arial" panose="020B0604020202020204" pitchFamily="34" charset="0"/>
              <a:buChar char="•"/>
            </a:pPr>
            <a:r>
              <a:rPr lang="en-US" dirty="0"/>
              <a:t>"Flexible Factory IoT“  </a:t>
            </a:r>
            <a:r>
              <a:rPr lang="en-US" dirty="0">
                <a:hlinkClick r:id="rId7"/>
              </a:rPr>
              <a:t>1-18/0002r2</a:t>
            </a:r>
            <a:endParaRPr lang="en-US" dirty="0"/>
          </a:p>
          <a:p>
            <a:pPr lvl="3">
              <a:buFont typeface="Arial" panose="020B0604020202020204" pitchFamily="34" charset="0"/>
              <a:buChar char="•"/>
            </a:pPr>
            <a:r>
              <a:rPr lang="en-US" dirty="0"/>
              <a:t>"Review of the Lossless Network for Data Centers“ - </a:t>
            </a:r>
            <a:r>
              <a:rPr lang="en-US" dirty="0">
                <a:hlinkClick r:id="rId5"/>
              </a:rPr>
              <a:t>1-18/-0003r0</a:t>
            </a:r>
            <a:endParaRPr lang="en-US" dirty="0"/>
          </a:p>
          <a:p>
            <a:pPr lvl="3">
              <a:buFont typeface="Arial" panose="020B0604020202020204" pitchFamily="34" charset="0"/>
              <a:buChar char="•"/>
            </a:pPr>
            <a:r>
              <a:rPr lang="en-US" dirty="0"/>
              <a:t>“Lossless Network for Data –Centers </a:t>
            </a:r>
            <a:r>
              <a:rPr lang="en-US" dirty="0">
                <a:hlinkClick r:id="rId8"/>
              </a:rPr>
              <a:t>1-18/0004r0</a:t>
            </a:r>
            <a:endParaRPr lang="en-US" dirty="0"/>
          </a:p>
          <a:p>
            <a:pPr lvl="3">
              <a:buFont typeface="Arial" panose="020B0604020202020204" pitchFamily="34" charset="0"/>
              <a:buChar char="•"/>
            </a:pPr>
            <a:endParaRPr lang="en-US" dirty="0"/>
          </a:p>
          <a:p>
            <a:pPr marL="0" indent="0"/>
            <a:r>
              <a:rPr lang="en-US" dirty="0"/>
              <a:t> </a:t>
            </a:r>
          </a:p>
          <a:p>
            <a:pPr lvl="3">
              <a:buFont typeface="Arial" panose="020B0604020202020204" pitchFamily="34" charset="0"/>
              <a:buChar char="•"/>
            </a:pPr>
            <a:endParaRPr lang="en-US" dirty="0"/>
          </a:p>
          <a:p>
            <a:pPr marL="0" indent="0"/>
            <a:r>
              <a:rPr lang="en-US" dirty="0"/>
              <a:t> </a:t>
            </a:r>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1788173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2343" y="1374780"/>
            <a:ext cx="11125199" cy="4795836"/>
          </a:xfrm>
        </p:spPr>
        <p:txBody>
          <a:bodyPr/>
          <a:lstStyle/>
          <a:p>
            <a:pPr marL="457200" lvl="0" indent="-457200">
              <a:buFont typeface="+mj-lt"/>
              <a:buAutoNum type="arabicPeriod"/>
            </a:pPr>
            <a:r>
              <a:rPr lang="en-US" sz="2000" dirty="0"/>
              <a:t>Technical and discussion contributions on 802.11 technical performance relative to IMT-2020 requirements and other competing technologies.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Release 15</a:t>
            </a:r>
            <a:endParaRPr lang="en-US" dirty="0"/>
          </a:p>
          <a:p>
            <a:pPr marL="457200" lvl="0" indent="-457200">
              <a:buFont typeface="+mj-lt"/>
              <a:buAutoNum type="arabicPeriod"/>
            </a:pPr>
            <a:r>
              <a:rPr lang="en-US" sz="2000" dirty="0"/>
              <a:t>Technical and discussion contributions on interworking/integration with 3GPP RAN NR. - Lower priority as 3GPP RAN TSG is not currently working on interworking specifications.</a:t>
            </a:r>
            <a:endParaRPr lang="en-US" dirty="0"/>
          </a:p>
          <a:p>
            <a:pPr marL="457200" lvl="0" indent="-457200">
              <a:buFont typeface="+mj-lt"/>
              <a:buAutoNum type="arabicPeriod"/>
            </a:pPr>
            <a:r>
              <a:rPr lang="en-US" sz="2000" dirty="0"/>
              <a:t>In support of 802.1 NEND IC activity</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11-18/0517r0 – “802.11ax for IMT-2020 eMBB Indoor Hotspot and Dense Urban” </a:t>
            </a:r>
            <a:r>
              <a:rPr lang="en-US" dirty="0"/>
              <a:t>- Sindhu Verma (Broadcom)</a:t>
            </a:r>
          </a:p>
          <a:p>
            <a:pPr marL="457200" indent="-457200">
              <a:buFont typeface="+mj-lt"/>
              <a:buAutoNum type="arabicPeriod"/>
            </a:pPr>
            <a:r>
              <a:rPr lang="en-US" dirty="0"/>
              <a:t>11-18/0481r0 – “3GPP TSG SA Status Update” – Joseph Levy (InterDigital)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defRPr/>
            </a:pPr>
            <a:r>
              <a:rPr lang="en-US" altLang="en-US" sz="2800" dirty="0"/>
              <a:t>Thursday – AM2</a:t>
            </a:r>
          </a:p>
          <a:p>
            <a:pPr>
              <a:spcBef>
                <a:spcPts val="200"/>
              </a:spcBef>
              <a:buFont typeface="+mj-lt"/>
              <a:buAutoNum type="arabicPeriod"/>
              <a:defRPr/>
            </a:pPr>
            <a:r>
              <a:rPr lang="en-US" altLang="en-US" dirty="0"/>
              <a:t>Administrative</a:t>
            </a:r>
          </a:p>
          <a:p>
            <a:pPr>
              <a:spcBef>
                <a:spcPts val="200"/>
              </a:spcBef>
              <a:buFont typeface="+mj-lt"/>
              <a:buAutoNum type="arabicPeriod"/>
              <a:defRPr/>
            </a:pPr>
            <a:r>
              <a:rPr lang="en-US" altLang="en-US" dirty="0"/>
              <a:t>Decision on Contributions (if any) (cont.)</a:t>
            </a:r>
          </a:p>
          <a:p>
            <a:pPr>
              <a:spcBef>
                <a:spcPts val="200"/>
              </a:spcBef>
              <a:buFont typeface="+mj-lt"/>
              <a:buAutoNum type="arabicPeriod"/>
              <a:defRPr/>
            </a:pPr>
            <a:r>
              <a:rPr lang="en-US" dirty="0"/>
              <a:t>Discussion on: IEEE 802 network enhancements for the next decade Industry Connections Activity</a:t>
            </a:r>
          </a:p>
          <a:p>
            <a:pPr>
              <a:spcBef>
                <a:spcPts val="200"/>
              </a:spcBef>
              <a:buFont typeface="+mj-lt"/>
              <a:buAutoNum type="arabicPeriod"/>
              <a:defRPr/>
            </a:pPr>
            <a:r>
              <a:rPr lang="en-US" altLang="en-US" dirty="0"/>
              <a:t>Future Sessions Planning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2544027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IEEE 802 NEND ICA met Tuesday May 8 2018 - 19:30 to 21:30</a:t>
            </a:r>
          </a:p>
          <a:p>
            <a:pPr>
              <a:buFont typeface="Arial" panose="020B0604020202020204" pitchFamily="34" charset="0"/>
              <a:buChar char="•"/>
            </a:pPr>
            <a:r>
              <a:rPr lang="en-US" b="0" dirty="0"/>
              <a:t>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dirty="0"/>
              <a:t>Do we, as 802.11, want to participate in this activity?</a:t>
            </a:r>
          </a:p>
          <a:p>
            <a:pPr marL="457200" indent="-457200">
              <a:buFont typeface="+mj-lt"/>
              <a:buAutoNum type="arabicPeriod"/>
            </a:pPr>
            <a:r>
              <a:rPr lang="en-US" dirty="0"/>
              <a:t>Do we, as 802.11, have particular Industry interest we should be proposing/working?</a:t>
            </a:r>
          </a:p>
          <a:p>
            <a:pPr marL="457200" indent="-457200">
              <a:buFont typeface="+mj-lt"/>
              <a:buAutoNum type="arabicPeriod"/>
            </a:pPr>
            <a:r>
              <a:rPr lang="en-US" dirty="0"/>
              <a:t>Is there interest in reports on the activity of the NEND ICA (should I report on this activity to 802.11 at AANI SC meetings or 802.11 WG Plenaries)?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361084" cy="5256214"/>
          </a:xfrm>
        </p:spPr>
        <p:txBody>
          <a:bodyPr/>
          <a:lstStyle/>
          <a:p>
            <a:r>
              <a:rPr lang="en-US" altLang="en-US" dirty="0"/>
              <a:t>Teleconference: </a:t>
            </a:r>
          </a:p>
          <a:p>
            <a:r>
              <a:rPr lang="en-US" altLang="en-US" sz="2000" dirty="0"/>
              <a:t>	Dependent on topics the WG has authorized</a:t>
            </a:r>
            <a:endParaRPr lang="en-US" altLang="en-US" dirty="0"/>
          </a:p>
          <a:p>
            <a:r>
              <a:rPr lang="en-US" altLang="en-US" dirty="0"/>
              <a:t>6-11 May 2018 F2F, </a:t>
            </a:r>
            <a:r>
              <a:rPr lang="en-GB" dirty="0"/>
              <a:t>Marriott Hotel, Warsaw, Poland:</a:t>
            </a:r>
          </a:p>
          <a:p>
            <a:r>
              <a:rPr lang="en-US" altLang="en-US" dirty="0"/>
              <a:t>	Potential topics for discussion/contribution:</a:t>
            </a:r>
          </a:p>
          <a:p>
            <a:pPr marL="1314450" lvl="2" indent="-457200">
              <a:buFont typeface="+mj-lt"/>
              <a:buAutoNum type="arabicPeriod"/>
            </a:pPr>
            <a:r>
              <a:rPr lang="en-US" altLang="en-US" dirty="0"/>
              <a:t>???</a:t>
            </a:r>
          </a:p>
          <a:p>
            <a:pPr marL="1314450" lvl="2" indent="-457200">
              <a:buFont typeface="+mj-lt"/>
              <a:buAutoNum type="arabicPeriod"/>
            </a:pPr>
            <a:r>
              <a:rPr lang="en-US" altLang="en-US" dirty="0"/>
              <a:t>5G/802.11 requirements analysis?</a:t>
            </a:r>
          </a:p>
          <a:p>
            <a:pPr marL="1314450" lvl="2" indent="-457200">
              <a:buFont typeface="+mj-lt"/>
              <a:buAutoNum type="arabicPeriod"/>
            </a:pPr>
            <a:r>
              <a:rPr lang="en-US" altLang="en-US" dirty="0"/>
              <a:t>3GPP Interworking</a:t>
            </a:r>
          </a:p>
          <a:p>
            <a:pPr marL="1314450" lvl="2" indent="-457200">
              <a:buFont typeface="+mj-lt"/>
              <a:buAutoNum type="arabicPeriod"/>
            </a:pPr>
            <a:r>
              <a:rPr lang="en-US" altLang="en-US" dirty="0"/>
              <a:t>NEND IC activity</a:t>
            </a:r>
          </a:p>
          <a:p>
            <a:pPr lvl="1"/>
            <a:r>
              <a:rPr lang="en-US" altLang="en-US" dirty="0"/>
              <a:t>Goal – ???</a:t>
            </a:r>
          </a:p>
          <a:p>
            <a:pPr lvl="1"/>
            <a:r>
              <a:rPr lang="en-US" altLang="en-US" dirty="0"/>
              <a:t>Meeting time requested: 2? sessions - Monday PM1, and Thursday AM2 – 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March 2018</a:t>
            </a:r>
          </a:p>
          <a:p>
            <a:pPr algn="ctr"/>
            <a:r>
              <a:rPr lang="en-US" dirty="0"/>
              <a:t>Hyatt Regency O’Hare, Rosemont, IL,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lvl="1"/>
            <a:r>
              <a:rPr lang="en-US" sz="2400" dirty="0"/>
              <a:t>IEEE 802 NEND ICA to meet Tuesday May 8 2018 - 19:30 to 21:30</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909164" y="1199147"/>
            <a:ext cx="10361084"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457200" indent="-457200">
              <a:spcBef>
                <a:spcPts val="200"/>
              </a:spcBef>
              <a:buFont typeface="Times New Roman" panose="02020603050405020304" pitchFamily="18" charset="0"/>
              <a:buAutoNum type="arabicPeriod"/>
              <a:defRPr/>
            </a:pPr>
            <a:r>
              <a:rPr lang="en-US" altLang="en-US" sz="2000" dirty="0"/>
              <a:t>NEND IC Reminder</a:t>
            </a:r>
            <a:endParaRPr lang="en-US" sz="2000" dirty="0"/>
          </a:p>
          <a:p>
            <a:pPr marL="457200" indent="-457200">
              <a:spcBef>
                <a:spcPts val="200"/>
              </a:spcBef>
              <a:buFont typeface="Times New Roman" panose="02020603050405020304" pitchFamily="18" charset="0"/>
              <a:buAutoNum type="arabicPeriod"/>
              <a:defRPr/>
            </a:pPr>
            <a:r>
              <a:rPr lang="en-US" sz="2000" dirty="0"/>
              <a:t>Discussion on Contributions</a:t>
            </a:r>
          </a:p>
          <a:p>
            <a:pPr marL="857250" lvl="1" indent="-457200">
              <a:buFont typeface="+mj-lt"/>
              <a:buAutoNum type="arabicPeriod"/>
            </a:pPr>
            <a:r>
              <a:rPr lang="en-US" dirty="0"/>
              <a:t>11-18/0517r0 – “802.11ax for IMT-2020 eMBB Indoor Hotspot and Dense Urban” </a:t>
            </a:r>
          </a:p>
          <a:p>
            <a:pPr marL="857250" lvl="1" indent="-457200">
              <a:buFont typeface="+mj-lt"/>
              <a:buAutoNum type="arabicPeriod"/>
            </a:pPr>
            <a:r>
              <a:rPr lang="en-US" dirty="0"/>
              <a:t>11-18/0481r0 – “3GPP TSG SA Status Update”</a:t>
            </a:r>
            <a:endParaRPr lang="en-US" sz="1600" dirty="0"/>
          </a:p>
          <a:p>
            <a:pPr marL="0" indent="0">
              <a:spcBef>
                <a:spcPts val="200"/>
              </a:spcBef>
              <a:defRPr/>
            </a:pPr>
            <a:r>
              <a:rPr lang="en-US" altLang="en-US" dirty="0"/>
              <a:t>Thursday – AM2</a:t>
            </a:r>
          </a:p>
          <a:p>
            <a:pPr>
              <a:spcBef>
                <a:spcPts val="200"/>
              </a:spcBef>
              <a:buFont typeface="+mj-lt"/>
              <a:buAutoNum type="arabicPeriod"/>
              <a:defRPr/>
            </a:pPr>
            <a:r>
              <a:rPr lang="en-US" altLang="en-US" sz="2000" dirty="0"/>
              <a:t>Administrative</a:t>
            </a:r>
          </a:p>
          <a:p>
            <a:pPr>
              <a:spcBef>
                <a:spcPts val="200"/>
              </a:spcBef>
              <a:buFont typeface="+mj-lt"/>
              <a:buAutoNum type="arabicPeriod"/>
              <a:defRPr/>
            </a:pPr>
            <a:r>
              <a:rPr lang="en-US" altLang="en-US" sz="2000" dirty="0"/>
              <a:t>Decision on Contributions (cont.)</a:t>
            </a:r>
          </a:p>
          <a:p>
            <a:pPr>
              <a:spcBef>
                <a:spcPts val="200"/>
              </a:spcBef>
              <a:buFont typeface="+mj-lt"/>
              <a:buAutoNum type="arabicPeriod"/>
              <a:defRPr/>
            </a:pPr>
            <a:r>
              <a:rPr lang="en-US" sz="2000" dirty="0"/>
              <a:t>Discussion on: IEEE 802 network enhancements for the next decade Industry Connections Activity</a:t>
            </a:r>
          </a:p>
          <a:p>
            <a:pPr>
              <a:spcBef>
                <a:spcPts val="200"/>
              </a:spcBef>
              <a:buFont typeface="+mj-lt"/>
              <a:buAutoNum type="arabicPeriod"/>
              <a:defRPr/>
            </a:pPr>
            <a:r>
              <a:rPr lang="en-US" altLang="en-US" sz="20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March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November F2F Meeting in Orlando,  USA:</a:t>
            </a:r>
            <a:br>
              <a:rPr lang="en-US" altLang="en-US" dirty="0"/>
            </a:br>
            <a:r>
              <a:rPr lang="en-US" altLang="en-US" dirty="0">
                <a:hlinkClick r:id="rId2"/>
              </a:rPr>
              <a:t>11-18/0228r2</a:t>
            </a:r>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1/4</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14024</TotalTime>
  <Words>1819</Words>
  <Application>Microsoft Office PowerPoint</Application>
  <PresentationFormat>Widescreen</PresentationFormat>
  <Paragraphs>275</Paragraphs>
  <Slides>20</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 1/4</vt:lpstr>
      <vt:lpstr>AANI SC Background 2/4</vt:lpstr>
      <vt:lpstr>AANI SC Background 3/4</vt:lpstr>
      <vt:lpstr>AANI SC Background 4/4</vt:lpstr>
      <vt:lpstr>NEND IC Reminder</vt:lpstr>
      <vt:lpstr>Topics for Contribution</vt:lpstr>
      <vt:lpstr>Contributions</vt:lpstr>
      <vt:lpstr>Agenda</vt:lpstr>
      <vt:lpstr>Contributions</vt:lpstr>
      <vt:lpstr>Status/Background: IEEE 802 network enhancements for the next decade Industry Connections Activity</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11-18-0311-00-AANI-aani-sc-agenda-march-2018</dc:title>
  <dc:creator>Levy, Joseph</dc:creator>
  <cp:lastModifiedBy>Levy, Joseph</cp:lastModifiedBy>
  <cp:revision>171</cp:revision>
  <cp:lastPrinted>1601-01-01T00:00:00Z</cp:lastPrinted>
  <dcterms:created xsi:type="dcterms:W3CDTF">2017-06-02T20:57:23Z</dcterms:created>
  <dcterms:modified xsi:type="dcterms:W3CDTF">2018-03-05T16:12:38Z</dcterms:modified>
</cp:coreProperties>
</file>