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62" r:id="rId17"/>
    <p:sldId id="355" r:id="rId18"/>
    <p:sldId id="359" r:id="rId19"/>
    <p:sldId id="351" r:id="rId20"/>
    <p:sldId id="353" r:id="rId21"/>
    <p:sldId id="354" r:id="rId22"/>
    <p:sldId id="368" r:id="rId23"/>
    <p:sldId id="369" r:id="rId24"/>
    <p:sldId id="376" r:id="rId25"/>
    <p:sldId id="377" r:id="rId26"/>
    <p:sldId id="320" r:id="rId27"/>
    <p:sldId id="366" r:id="rId28"/>
    <p:sldId id="372" r:id="rId29"/>
    <p:sldId id="373" r:id="rId30"/>
    <p:sldId id="374" r:id="rId31"/>
    <p:sldId id="375" r:id="rId32"/>
    <p:sldId id="371" r:id="rId33"/>
    <p:sldId id="280" r:id="rId34"/>
    <p:sldId id="360"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17" autoAdjust="0"/>
    <p:restoredTop sz="98505" autoAdjust="0"/>
  </p:normalViewPr>
  <p:slideViewPr>
    <p:cSldViewPr>
      <p:cViewPr varScale="1">
        <p:scale>
          <a:sx n="122" d="100"/>
          <a:sy n="122" d="100"/>
        </p:scale>
        <p:origin x="108" y="47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802.11-18/0310r4</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6/11-16-1512-00-0arc-glk-802-1q-bridge.pptx" TargetMode="External"/><Relationship Id="rId12" Type="http://schemas.openxmlformats.org/officeDocument/2006/relationships/hyperlink" Target="https://mentor.ieee.org/802.11/dcn/18/11-18-0533-00-0arc-802-11ba-topics-related-to-arc.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136-02-0arc-bridging-architecture-considerations.docx" TargetMode="External"/><Relationship Id="rId11" Type="http://schemas.openxmlformats.org/officeDocument/2006/relationships/hyperlink" Target="https://mentor.ieee.org/802.11/dcn/17/11-17-1025-00-0arc-11ba-arch-discussion.pptx" TargetMode="External"/><Relationship Id="rId5" Type="http://schemas.openxmlformats.org/officeDocument/2006/relationships/hyperlink" Target="https://mentor.ieee.org/802.11/dcn/16/11-16-1436-01-0arc-yang-modelling-and-netconf-protocol-discussion.pptx" TargetMode="External"/><Relationship Id="rId10" Type="http://schemas.openxmlformats.org/officeDocument/2006/relationships/hyperlink" Target="https://mentor.ieee.org/802.11/dcn/14/11-14-1213-01-0arc-ap-arch-concepts-and-distribution-system-access.pptx" TargetMode="External"/><Relationship Id="rId4" Type="http://schemas.openxmlformats.org/officeDocument/2006/relationships/hyperlink" Target="https://mentor.ieee.org/802.11/dcn/18/11-18-0362-00-00ax-cr-for-cids-in-10-2-6.docx" TargetMode="External"/><Relationship Id="rId9" Type="http://schemas.openxmlformats.org/officeDocument/2006/relationships/hyperlink" Target="https://mentor.ieee.org/802.11/dcn/15/11-15-0454-00-0arc-some-more-ds-architecture-concept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0224-00-0arc-arc-sc-meeting-minutes-january-2018.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ietf.org/blog/blind-men-and-elephan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1220-02-00ax-clause-10-2-comment-resolution.docx" TargetMode="External"/><Relationship Id="rId2" Type="http://schemas.openxmlformats.org/officeDocument/2006/relationships/hyperlink" Target="https://mentor.ieee.org/802.11/dcn/18/11-18-0362-00-00ax-cr-for-cids-in-10-2-6.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396-01-0arc-comments-on-11ax-clause-10-2.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yangcatalog.org/" TargetMode="External"/><Relationship Id="rId7" Type="http://schemas.openxmlformats.org/officeDocument/2006/relationships/hyperlink" Target="http://www.ieee802.org/1/files/public/docs2016/cc-cummings-REST-0516-v00.pdf" TargetMode="External"/><Relationship Id="rId2" Type="http://schemas.openxmlformats.org/officeDocument/2006/relationships/hyperlink" Target="http://www.ieee802.org/1/files/public/docs2017/yang-parsons-open-source-motivation-1217.pdf" TargetMode="External"/><Relationship Id="rId1" Type="http://schemas.openxmlformats.org/officeDocument/2006/relationships/slideLayout" Target="../slideLayouts/slideLayout2.xml"/><Relationship Id="rId6" Type="http://schemas.openxmlformats.org/officeDocument/2006/relationships/hyperlink" Target="https://mentor.ieee.org/802.11/dcn/16/11-16-1436-00-0arc-yang-modelling-and-netconf-protocol-discussion.pptx" TargetMode="External"/><Relationship Id="rId5" Type="http://schemas.openxmlformats.org/officeDocument/2006/relationships/hyperlink" Target="https://github.com/YangModels/yang" TargetMode="External"/><Relationship Id="rId4" Type="http://schemas.openxmlformats.org/officeDocument/2006/relationships/hyperlink" Target="https://1.ieee802.org/yangster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7/11-17-1025-00-0arc-11ba-arch-discussion.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ARC-SC-agenda-March-2018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2018-03-06</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20"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March 2018</a:t>
            </a:r>
          </a:p>
        </p:txBody>
      </p:sp>
      <p:sp>
        <p:nvSpPr>
          <p:cNvPr id="11267" name="Rectangle 3"/>
          <p:cNvSpPr>
            <a:spLocks noGrp="1" noChangeArrowheads="1"/>
          </p:cNvSpPr>
          <p:nvPr>
            <p:ph idx="1"/>
          </p:nvPr>
        </p:nvSpPr>
        <p:spPr>
          <a:xfrm>
            <a:off x="342900" y="1066800"/>
            <a:ext cx="8458200" cy="5029200"/>
          </a:xfrm>
        </p:spPr>
        <p:txBody>
          <a:bodyPr/>
          <a:lstStyle/>
          <a:p>
            <a:pPr marL="0" indent="0" eaLnBrk="1" hangingPunct="1">
              <a:lnSpc>
                <a:spcPct val="90000"/>
              </a:lnSpc>
              <a:buFontTx/>
              <a:buNone/>
              <a:defRPr/>
            </a:pPr>
            <a:r>
              <a:rPr lang="en-US" sz="2000" dirty="0">
                <a:solidFill>
                  <a:srgbClr val="000000"/>
                </a:solidFill>
              </a:rPr>
              <a:t>Tuesday, March 6, AM2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802.11/802.1ASrev use of FTM update - </a:t>
            </a:r>
            <a:r>
              <a:rPr lang="en-US" sz="1600" dirty="0">
                <a:hlinkClick r:id="rId3"/>
              </a:rPr>
              <a:t>11-17/1086r4</a:t>
            </a:r>
            <a:r>
              <a:rPr lang="en-US" sz="1600" dirty="0"/>
              <a:t> </a:t>
            </a:r>
          </a:p>
          <a:p>
            <a:pPr marL="342900" lvl="1" indent="-342900" eaLnBrk="1" hangingPunct="1">
              <a:lnSpc>
                <a:spcPct val="90000"/>
              </a:lnSpc>
              <a:buFontTx/>
              <a:buChar char="•"/>
              <a:defRPr/>
            </a:pPr>
            <a:r>
              <a:rPr lang="en-US" sz="1600" b="1" dirty="0"/>
              <a:t>802 (and 802.1) activities: 802c, 802.1CQ</a:t>
            </a:r>
          </a:p>
          <a:p>
            <a:pPr marL="342900" lvl="1" indent="-342900" eaLnBrk="1" hangingPunct="1">
              <a:lnSpc>
                <a:spcPct val="90000"/>
              </a:lnSpc>
              <a:buFontTx/>
              <a:buChar char="•"/>
              <a:defRPr/>
            </a:pPr>
            <a:r>
              <a:rPr lang="en-US" sz="1600" b="1" dirty="0"/>
              <a:t>IETF/802 coordination</a:t>
            </a:r>
          </a:p>
          <a:p>
            <a:pPr marL="342900" lvl="1" indent="-342900" eaLnBrk="1" hangingPunct="1">
              <a:lnSpc>
                <a:spcPct val="90000"/>
              </a:lnSpc>
              <a:buFont typeface="Arial" pitchFamily="34" charset="0"/>
              <a:buChar char="•"/>
              <a:defRPr/>
            </a:pPr>
            <a:r>
              <a:rPr lang="en-US" sz="1600" b="1" dirty="0" err="1"/>
              <a:t>TGax</a:t>
            </a:r>
            <a:r>
              <a:rPr lang="en-US" sz="1600" b="1" dirty="0"/>
              <a:t> approach to subclause 10.2 and Figure 10-1: </a:t>
            </a:r>
            <a:r>
              <a:rPr lang="en-US" sz="1600" dirty="0">
                <a:hlinkClick r:id="rId4"/>
              </a:rPr>
              <a:t>11-18/0362r0</a:t>
            </a:r>
            <a:endParaRPr lang="en-US" sz="1600" dirty="0"/>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5"/>
              </a:rPr>
              <a:t>11-16/1436r1</a:t>
            </a:r>
            <a:endParaRPr lang="en-US" sz="1600" dirty="0"/>
          </a:p>
          <a:p>
            <a:pPr marL="0" indent="0" eaLnBrk="1" hangingPunct="1">
              <a:lnSpc>
                <a:spcPct val="90000"/>
              </a:lnSpc>
              <a:buNone/>
              <a:defRPr/>
            </a:pPr>
            <a:r>
              <a:rPr lang="en-US" sz="2000" dirty="0">
                <a:solidFill>
                  <a:srgbClr val="000000"/>
                </a:solidFill>
              </a:rPr>
              <a:t>Tuesday, March 6, PM2  </a:t>
            </a:r>
          </a:p>
          <a:p>
            <a:pPr marL="342900" lvl="1" indent="-342900" eaLnBrk="1" hangingPunct="1">
              <a:lnSpc>
                <a:spcPct val="90000"/>
              </a:lnSpc>
              <a:buFont typeface="Arial" pitchFamily="34" charset="0"/>
              <a:buChar char="•"/>
              <a:defRPr/>
            </a:pPr>
            <a:r>
              <a:rPr lang="en-US" sz="1600" b="1" dirty="0"/>
              <a:t>“What is an ESS?”  (Tues PM2)</a:t>
            </a:r>
            <a:endParaRPr lang="en-US" sz="1600" dirty="0"/>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6"/>
              </a:rPr>
              <a:t>11-17/0136r2</a:t>
            </a:r>
            <a:r>
              <a:rPr lang="en-US" sz="1600" dirty="0"/>
              <a:t>, </a:t>
            </a:r>
            <a:r>
              <a:rPr lang="en-US" sz="1600" dirty="0">
                <a:hlinkClick r:id="rId7"/>
              </a:rPr>
              <a:t>11-16/1512r0</a:t>
            </a:r>
            <a:r>
              <a:rPr lang="en-US" sz="1600" dirty="0"/>
              <a:t>, </a:t>
            </a:r>
            <a:r>
              <a:rPr lang="en-US" sz="1600" dirty="0">
                <a:hlinkClick r:id="rId8"/>
              </a:rPr>
              <a:t>11-16/0720r0</a:t>
            </a:r>
            <a:r>
              <a:rPr lang="en-US" sz="1600" b="1" dirty="0"/>
              <a:t>, </a:t>
            </a:r>
            <a:r>
              <a:rPr lang="en-US" sz="1600" dirty="0">
                <a:hlinkClick r:id="rId9"/>
              </a:rPr>
              <a:t>11-15/0454r0</a:t>
            </a:r>
            <a:r>
              <a:rPr lang="en-US" sz="1600" b="1" dirty="0"/>
              <a:t>, </a:t>
            </a:r>
            <a:r>
              <a:rPr lang="en-US" sz="1600" dirty="0">
                <a:hlinkClick r:id="rId10"/>
              </a:rPr>
              <a:t>11-14/1213r1</a:t>
            </a:r>
            <a:r>
              <a:rPr lang="en-US" sz="1600" b="1" dirty="0"/>
              <a:t> (slides 9-11)</a:t>
            </a:r>
          </a:p>
          <a:p>
            <a:pPr eaLnBrk="1" hangingPunct="1">
              <a:lnSpc>
                <a:spcPct val="90000"/>
              </a:lnSpc>
              <a:defRPr/>
            </a:pPr>
            <a:r>
              <a:rPr lang="en-US" sz="1600" dirty="0"/>
              <a:t>Continue the above</a:t>
            </a:r>
          </a:p>
          <a:p>
            <a:pPr marL="0" indent="0" eaLnBrk="1" hangingPunct="1">
              <a:lnSpc>
                <a:spcPct val="90000"/>
              </a:lnSpc>
              <a:buNone/>
              <a:defRPr/>
            </a:pPr>
            <a:r>
              <a:rPr lang="en-US" sz="2000" dirty="0">
                <a:solidFill>
                  <a:srgbClr val="000000"/>
                </a:solidFill>
              </a:rPr>
              <a:t>Wednesday, March 7, AM1  </a:t>
            </a:r>
          </a:p>
          <a:p>
            <a:pPr marL="342900" lvl="1" indent="-342900" eaLnBrk="1" hangingPunct="1">
              <a:lnSpc>
                <a:spcPct val="90000"/>
              </a:lnSpc>
              <a:spcBef>
                <a:spcPts val="432"/>
              </a:spcBef>
              <a:buFont typeface="Arial" pitchFamily="34" charset="0"/>
              <a:buChar char="•"/>
              <a:defRPr/>
            </a:pPr>
            <a:r>
              <a:rPr lang="en-US" sz="1600" b="1" dirty="0"/>
              <a:t>Investigation of WUR architecture topics</a:t>
            </a:r>
            <a:r>
              <a:rPr lang="en-US" sz="1600" dirty="0"/>
              <a:t>; may lead into “split” PHYs (LC, 28 GHz (</a:t>
            </a:r>
            <a:r>
              <a:rPr lang="en-US" sz="1600" dirty="0" err="1"/>
              <a:t>Phazr</a:t>
            </a:r>
            <a:r>
              <a:rPr lang="en-US" sz="1600" dirty="0"/>
              <a:t>)): </a:t>
            </a:r>
            <a:r>
              <a:rPr lang="en-US" sz="1600" dirty="0">
                <a:hlinkClick r:id="rId11"/>
              </a:rPr>
              <a:t>11-17/1025r0</a:t>
            </a:r>
            <a:r>
              <a:rPr lang="en-US" sz="1600" dirty="0"/>
              <a:t>, </a:t>
            </a:r>
            <a:r>
              <a:rPr lang="en-US" sz="1600" dirty="0">
                <a:hlinkClick r:id="rId12"/>
              </a:rPr>
              <a:t>11-18/0533r0</a:t>
            </a:r>
            <a:r>
              <a:rPr lang="en-US" sz="1600" dirty="0"/>
              <a:t> </a:t>
            </a:r>
          </a:p>
          <a:p>
            <a:pPr marL="342900" lvl="1" indent="-342900" eaLnBrk="1" hangingPunct="1">
              <a:lnSpc>
                <a:spcPct val="90000"/>
              </a:lnSpc>
              <a:spcBef>
                <a:spcPts val="432"/>
              </a:spcBef>
              <a:buFont typeface="Arial" pitchFamily="34" charset="0"/>
              <a:buChar char="•"/>
              <a:defRPr/>
            </a:pPr>
            <a:r>
              <a:rPr lang="en-US" sz="1600" b="1" dirty="0"/>
              <a:t>MLME-RESET, versus MLME-JOIN and MLME-START</a:t>
            </a:r>
          </a:p>
          <a:p>
            <a:pPr marL="342900" lvl="1" indent="-342900" eaLnBrk="1" hangingPunct="1">
              <a:lnSpc>
                <a:spcPct val="90000"/>
              </a:lnSpc>
              <a:spcBef>
                <a:spcPts val="432"/>
              </a:spcBef>
              <a:buFont typeface="Arial" pitchFamily="34" charset="0"/>
              <a:buChar char="•"/>
              <a:defRPr/>
            </a:pPr>
            <a:r>
              <a:rPr lang="en-US" sz="1600" b="1" dirty="0"/>
              <a:t>Continue the above</a:t>
            </a:r>
          </a:p>
          <a:p>
            <a:pPr marL="342900" lvl="1" indent="-342900" eaLnBrk="1" hangingPunct="1">
              <a:lnSpc>
                <a:spcPct val="90000"/>
              </a:lnSpc>
              <a:spcBef>
                <a:spcPts val="432"/>
              </a:spcBef>
              <a:buFont typeface="Arial" pitchFamily="34" charset="0"/>
              <a:buChar char="•"/>
              <a:defRPr/>
            </a:pPr>
            <a:r>
              <a:rPr lang="en-US" sz="1600" b="1" dirty="0"/>
              <a:t>Future sessions / SC activities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January face-to-face minutes:</a:t>
            </a:r>
          </a:p>
          <a:p>
            <a:pPr lvl="1" eaLnBrk="1" hangingPunct="1"/>
            <a:r>
              <a:rPr lang="en-US" altLang="en-US" dirty="0">
                <a:hlinkClick r:id="rId3"/>
              </a:rPr>
              <a:t>11-18/0224r0</a:t>
            </a:r>
            <a:r>
              <a:rPr lang="en-US" altLang="en-US" dirty="0"/>
              <a:t> </a:t>
            </a:r>
            <a:endParaRPr lang="en-US" altLang="en-US"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r>
              <a:rPr lang="en-US" altLang="en-US" dirty="0"/>
              <a:t>802.1ASrev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altLang="en-US" dirty="0"/>
              <a:t>802.1Q revision underway, D2.2 Sponsor ballot closed Feb 28.  </a:t>
            </a:r>
          </a:p>
          <a:p>
            <a:pPr lvl="1"/>
            <a:r>
              <a:rPr lang="en-US" altLang="en-US" sz="1600" b="0" dirty="0"/>
              <a:t>100% approval</a:t>
            </a:r>
            <a:endParaRPr lang="en-US" sz="1600" b="0" dirty="0"/>
          </a:p>
          <a:p>
            <a:pPr lvl="1"/>
            <a:r>
              <a:rPr lang="en-US" sz="1600" b="0" dirty="0"/>
              <a:t>1 comment.  Editorial.</a:t>
            </a:r>
            <a:endParaRPr lang="en-US" altLang="en-US" dirty="0"/>
          </a:p>
          <a:p>
            <a:pPr lvl="1"/>
            <a:r>
              <a:rPr lang="en-US" altLang="en-US" b="1" dirty="0"/>
              <a:t>Roll-in:</a:t>
            </a:r>
          </a:p>
          <a:p>
            <a:pPr lvl="1"/>
            <a:r>
              <a:rPr lang="en-US" sz="1600" dirty="0"/>
              <a:t>IEEE </a:t>
            </a:r>
            <a:r>
              <a:rPr lang="en-US" sz="1600" dirty="0" err="1"/>
              <a:t>Std</a:t>
            </a:r>
            <a:r>
              <a:rPr lang="en-US" sz="1600" dirty="0"/>
              <a:t> 802.1Qcd-2015, IEEE </a:t>
            </a:r>
            <a:r>
              <a:rPr lang="en-US" sz="1600" dirty="0" err="1"/>
              <a:t>Std</a:t>
            </a:r>
            <a:r>
              <a:rPr lang="en-US" sz="1600" dirty="0"/>
              <a:t> 802.1Qca-2015, IEEE </a:t>
            </a:r>
            <a:r>
              <a:rPr lang="en-US" sz="1600" dirty="0" err="1"/>
              <a:t>Std</a:t>
            </a:r>
            <a:r>
              <a:rPr lang="en-US" sz="1600" dirty="0"/>
              <a:t> 802.1Q-2014 Cor 1-2015, IEEE </a:t>
            </a:r>
            <a:r>
              <a:rPr lang="en-US" sz="1600" dirty="0" err="1"/>
              <a:t>Std</a:t>
            </a:r>
            <a:r>
              <a:rPr lang="en-US" sz="1600" dirty="0"/>
              <a:t> 802.1Qbv-2015, IEEE </a:t>
            </a:r>
            <a:r>
              <a:rPr lang="en-US" sz="1600" dirty="0" err="1"/>
              <a:t>Std</a:t>
            </a:r>
            <a:r>
              <a:rPr lang="en-US" sz="1600" dirty="0"/>
              <a:t> 802.1Qbu-2016, IEEE </a:t>
            </a:r>
            <a:r>
              <a:rPr lang="en-US" sz="1600" dirty="0" err="1"/>
              <a:t>Std</a:t>
            </a:r>
            <a:r>
              <a:rPr lang="en-US" sz="1600" dirty="0"/>
              <a:t> 802.1Qbz-2016, IEEE </a:t>
            </a:r>
            <a:r>
              <a:rPr lang="en-US" sz="1600" dirty="0" err="1"/>
              <a:t>Std</a:t>
            </a:r>
            <a:r>
              <a:rPr lang="en-US" sz="1600" dirty="0"/>
              <a:t> 802.1Qci-2017, IEEE </a:t>
            </a:r>
            <a:r>
              <a:rPr lang="en-US" sz="1600" dirty="0" err="1"/>
              <a:t>Std</a:t>
            </a:r>
            <a:r>
              <a:rPr lang="en-US" sz="1600" dirty="0"/>
              <a:t> 802.1Qch-2017</a:t>
            </a:r>
          </a:p>
          <a:p>
            <a:r>
              <a:rPr lang="en-US" dirty="0"/>
              <a:t>802c, and (follow-on) 802.1CQ</a:t>
            </a:r>
          </a:p>
          <a:p>
            <a:pPr lvl="1"/>
            <a:r>
              <a:rPr lang="en-US" dirty="0"/>
              <a:t>Relation to 802.11aq</a:t>
            </a:r>
          </a:p>
          <a:p>
            <a:pPr lvl="1"/>
            <a:r>
              <a:rPr lang="en-US" dirty="0"/>
              <a:t>Other correlations or implications? </a:t>
            </a:r>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Dorothy Stanley present topics of interest:</a:t>
            </a:r>
          </a:p>
          <a:p>
            <a:pPr lvl="1"/>
            <a:r>
              <a:rPr lang="en-US" altLang="en-US" dirty="0"/>
              <a:t>Deterministic networks?</a:t>
            </a:r>
          </a:p>
          <a:p>
            <a:pPr lvl="1"/>
            <a:r>
              <a:rPr lang="en-US" altLang="en-US" dirty="0"/>
              <a:t>Multicast (note: WNG presentation 11-17/1736, also)?</a:t>
            </a:r>
          </a:p>
          <a:p>
            <a:pPr lvl="1"/>
            <a:r>
              <a:rPr lang="en-GB" dirty="0"/>
              <a:t>“RFC 8290 and applicability of </a:t>
            </a:r>
            <a:r>
              <a:rPr lang="en-US" dirty="0"/>
              <a:t>Flow Control Controlled Delay (FC-</a:t>
            </a:r>
            <a:r>
              <a:rPr lang="en-US" dirty="0" err="1"/>
              <a:t>CoDel</a:t>
            </a:r>
            <a:r>
              <a:rPr lang="en-US" dirty="0"/>
              <a:t>) to Wi-Fi/802.11 systems for reduction of latency and jitter.”</a:t>
            </a:r>
          </a:p>
          <a:p>
            <a:pPr lvl="2"/>
            <a:r>
              <a:rPr lang="en-GB" sz="2000" dirty="0"/>
              <a:t>See </a:t>
            </a:r>
            <a:r>
              <a:rPr lang="en-GB" sz="2000" u="sng" dirty="0">
                <a:hlinkClick r:id="rId2"/>
              </a:rPr>
              <a:t>https://www.ietf.org/blog/blind-men-and-elephant/</a:t>
            </a:r>
            <a:r>
              <a:rPr lang="en-GB" sz="2000" dirty="0"/>
              <a:t>, the Wi-Fi section, and included references. </a:t>
            </a:r>
            <a:endParaRPr lang="en-US" sz="2000" dirty="0"/>
          </a:p>
          <a:p>
            <a:pPr lvl="1"/>
            <a:endParaRPr lang="en-US" alt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TGax</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marL="342900" lvl="1" indent="-342900" eaLnBrk="1" hangingPunct="1">
              <a:lnSpc>
                <a:spcPct val="90000"/>
              </a:lnSpc>
              <a:buFont typeface="Arial" pitchFamily="34" charset="0"/>
              <a:buChar char="•"/>
              <a:defRPr/>
            </a:pPr>
            <a:r>
              <a:rPr lang="en-US" b="1" dirty="0" err="1"/>
              <a:t>TGax</a:t>
            </a:r>
            <a:r>
              <a:rPr lang="en-US" b="1" dirty="0"/>
              <a:t> approach to subclause 10.2 and Figure 10-1: </a:t>
            </a:r>
            <a:r>
              <a:rPr lang="en-US" dirty="0">
                <a:hlinkClick r:id="rId2"/>
              </a:rPr>
              <a:t>11-18/0362r0</a:t>
            </a:r>
            <a:r>
              <a:rPr lang="en-US" b="1" dirty="0"/>
              <a:t> </a:t>
            </a:r>
          </a:p>
          <a:p>
            <a:pPr lvl="1">
              <a:defRPr/>
            </a:pPr>
            <a:r>
              <a:rPr lang="en-US" sz="1600" dirty="0"/>
              <a:t>Initially discussed in Sep, 2017 (see </a:t>
            </a:r>
            <a:r>
              <a:rPr lang="en-US" sz="1600" dirty="0">
                <a:hlinkClick r:id="rId3"/>
              </a:rPr>
              <a:t>11-17/1220r2</a:t>
            </a:r>
            <a:r>
              <a:rPr lang="en-US" sz="1600" dirty="0"/>
              <a:t> and </a:t>
            </a:r>
            <a:r>
              <a:rPr lang="en-US" sz="1600" dirty="0">
                <a:hlinkClick r:id="rId4"/>
              </a:rPr>
              <a:t>11-17/1396r1</a:t>
            </a:r>
            <a:r>
              <a:rPr lang="en-US" sz="1600" dirty="0"/>
              <a:t>)</a:t>
            </a:r>
          </a:p>
          <a:p>
            <a:pPr>
              <a:defRPr/>
            </a:pPr>
            <a:r>
              <a:rPr lang="en-US" sz="2000" dirty="0"/>
              <a:t>Presentations:</a:t>
            </a:r>
          </a:p>
          <a:p>
            <a:pPr lvl="1">
              <a:defRPr/>
            </a:pPr>
            <a:r>
              <a:rPr lang="en-US" sz="1600" dirty="0"/>
              <a:t>New comments received, and resolutions proposed</a:t>
            </a:r>
            <a:endParaRPr lang="en-US" sz="1200" b="1" dirty="0">
              <a:hlinkClick r:id="rId2"/>
            </a:endParaRPr>
          </a:p>
          <a:p>
            <a:pPr lvl="1">
              <a:defRPr/>
            </a:pPr>
            <a:r>
              <a:rPr lang="en-US" sz="1600" dirty="0">
                <a:hlinkClick r:id="rId2"/>
              </a:rPr>
              <a:t>11-18/0362r0 </a:t>
            </a:r>
            <a:endParaRPr lang="en-US" sz="1600" dirty="0"/>
          </a:p>
        </p:txBody>
      </p:sp>
    </p:spTree>
    <p:extLst>
      <p:ext uri="{BB962C8B-B14F-4D97-AF65-F5344CB8AC3E}">
        <p14:creationId xmlns:p14="http://schemas.microsoft.com/office/powerpoint/2010/main" val="1108795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09600" y="1524000"/>
            <a:ext cx="7772400" cy="4343400"/>
          </a:xfrm>
        </p:spPr>
        <p:txBody>
          <a:bodyPr/>
          <a:lstStyle/>
          <a:p>
            <a:pPr>
              <a:spcBef>
                <a:spcPts val="0"/>
              </a:spcBef>
            </a:pPr>
            <a:r>
              <a:rPr lang="en-US" altLang="en-US" sz="2000" dirty="0"/>
              <a:t>We have a likely window now to make a MIB change/addition, if any, during </a:t>
            </a:r>
            <a:r>
              <a:rPr lang="en-US" altLang="en-US" sz="2000" dirty="0" err="1"/>
              <a:t>REVmd</a:t>
            </a:r>
            <a:r>
              <a:rPr lang="en-US" altLang="en-US" sz="2000" dirty="0"/>
              <a:t> maintenance activities</a:t>
            </a:r>
          </a:p>
          <a:p>
            <a:pPr>
              <a:spcBef>
                <a:spcPts val="0"/>
              </a:spcBef>
            </a:pPr>
            <a:r>
              <a:rPr lang="en-US" altLang="en-US" sz="2000" dirty="0"/>
              <a:t>Scott Mansfield presentation/discussion:</a:t>
            </a:r>
          </a:p>
          <a:p>
            <a:pPr lvl="1">
              <a:spcBef>
                <a:spcPts val="0"/>
              </a:spcBef>
            </a:pPr>
            <a:r>
              <a:rPr lang="en-US" altLang="en-US" sz="1800" dirty="0">
                <a:hlinkClick r:id="rId2"/>
              </a:rPr>
              <a:t>http://www.ieee802.org/1/files/public/docs2017/yang-parsons-open-source-motivation-1217.pdf</a:t>
            </a:r>
            <a:r>
              <a:rPr lang="en-US" altLang="en-US" sz="1800" dirty="0"/>
              <a:t> </a:t>
            </a:r>
          </a:p>
          <a:p>
            <a:pPr lvl="1">
              <a:spcBef>
                <a:spcPts val="0"/>
              </a:spcBef>
            </a:pPr>
            <a:r>
              <a:rPr lang="en-US" altLang="en-US" sz="1800" dirty="0"/>
              <a:t>&lt;</a:t>
            </a:r>
            <a:r>
              <a:rPr lang="en-US" altLang="en-US" sz="1800" dirty="0" err="1"/>
              <a:t>tbd</a:t>
            </a:r>
            <a:r>
              <a:rPr lang="en-US" altLang="en-US" sz="1800" dirty="0"/>
              <a:t>&gt;</a:t>
            </a:r>
          </a:p>
          <a:p>
            <a:pPr lvl="1">
              <a:spcBef>
                <a:spcPts val="0"/>
              </a:spcBef>
            </a:pPr>
            <a:r>
              <a:rPr lang="en-US" altLang="en-US" sz="1800" dirty="0"/>
              <a:t>802.1 work; </a:t>
            </a:r>
            <a:r>
              <a:rPr lang="en-US" altLang="en-US" sz="1800" dirty="0" err="1"/>
              <a:t>YANGsters</a:t>
            </a:r>
            <a:r>
              <a:rPr lang="en-US" altLang="en-US" sz="1800" dirty="0"/>
              <a:t>; 802.1Qcc; 802.1Xck; 802.1ABcu</a:t>
            </a:r>
          </a:p>
          <a:p>
            <a:pPr lvl="1">
              <a:spcBef>
                <a:spcPts val="0"/>
              </a:spcBef>
            </a:pPr>
            <a:r>
              <a:rPr lang="en-US" altLang="en-US" sz="1800" dirty="0">
                <a:hlinkClick r:id="rId3"/>
              </a:rPr>
              <a:t>https://yangcatalog.org/</a:t>
            </a:r>
            <a:r>
              <a:rPr lang="en-US" altLang="en-US" sz="1800" dirty="0"/>
              <a:t>; </a:t>
            </a:r>
            <a:r>
              <a:rPr lang="en-US" sz="1800" u="sng" dirty="0">
                <a:hlinkClick r:id="rId4"/>
              </a:rPr>
              <a:t>https://1.ieee802.org/yangsters/</a:t>
            </a:r>
            <a:endParaRPr lang="en-US" sz="1800" u="sng" dirty="0"/>
          </a:p>
          <a:p>
            <a:pPr lvl="1">
              <a:spcBef>
                <a:spcPts val="0"/>
              </a:spcBef>
            </a:pPr>
            <a:r>
              <a:rPr lang="en-US" altLang="en-US" sz="1800" dirty="0">
                <a:hlinkClick r:id="rId5"/>
              </a:rPr>
              <a:t>https://github.com/YangModels/yang</a:t>
            </a:r>
            <a:r>
              <a:rPr lang="en-US" altLang="en-US" sz="1800" dirty="0"/>
              <a:t> </a:t>
            </a:r>
          </a:p>
          <a:p>
            <a:pPr lvl="1">
              <a:spcBef>
                <a:spcPts val="0"/>
              </a:spcBef>
            </a:pPr>
            <a:r>
              <a:rPr lang="en-US" altLang="en-US" sz="1800" dirty="0"/>
              <a:t>UML</a:t>
            </a:r>
          </a:p>
          <a:p>
            <a:pPr lvl="1">
              <a:spcBef>
                <a:spcPts val="0"/>
              </a:spcBef>
            </a:pPr>
            <a:r>
              <a:rPr lang="en-US" altLang="en-US" sz="1800" dirty="0"/>
              <a:t>IEEE 1588 connection?  IETF-802 coordination connection? IEEE 1930 connection?</a:t>
            </a:r>
          </a:p>
          <a:p>
            <a:pPr lvl="1">
              <a:spcBef>
                <a:spcPts val="0"/>
              </a:spcBef>
            </a:pPr>
            <a:r>
              <a:rPr lang="en-US" altLang="en-US" sz="1800" dirty="0"/>
              <a:t>First/next steps discussion (ARC, or new TIG?)</a:t>
            </a:r>
          </a:p>
          <a:p>
            <a:pPr lvl="2">
              <a:spcBef>
                <a:spcPts val="0"/>
              </a:spcBef>
            </a:pPr>
            <a:r>
              <a:rPr lang="en-US" altLang="en-US" sz="1600" dirty="0"/>
              <a:t>802.11k/v stuff? FTM?</a:t>
            </a:r>
          </a:p>
          <a:p>
            <a:pPr>
              <a:spcBef>
                <a:spcPts val="0"/>
              </a:spcBef>
            </a:pPr>
            <a:r>
              <a:rPr lang="en-US" altLang="en-US" sz="2000" dirty="0"/>
              <a:t>Related Submissions:</a:t>
            </a:r>
          </a:p>
          <a:p>
            <a:pPr lvl="1">
              <a:spcBef>
                <a:spcPts val="0"/>
              </a:spcBef>
            </a:pPr>
            <a:r>
              <a:rPr lang="en-US" altLang="en-US" sz="1400" dirty="0">
                <a:hlinkClick r:id="rId6"/>
              </a:rPr>
              <a:t>https://mentor.ieee.org/802.11/dcn/16/11-16-1436-00-0arc-yang-modelling-and-netconf-protocol-discussion.pptx</a:t>
            </a:r>
            <a:r>
              <a:rPr lang="en-US" altLang="en-US" sz="1400" dirty="0"/>
              <a:t> </a:t>
            </a:r>
          </a:p>
          <a:p>
            <a:pPr lvl="1">
              <a:spcBef>
                <a:spcPts val="0"/>
              </a:spcBef>
            </a:pPr>
            <a:r>
              <a:rPr lang="en-US" altLang="en-US" sz="1400" dirty="0">
                <a:hlinkClick r:id="rId7"/>
              </a:rPr>
              <a:t>www.ieee802.org/1/files/public/docs2016/cc-cummings-REST-0516-v00.pdf</a:t>
            </a:r>
            <a:r>
              <a:rPr lang="en-US" altLang="en-US" sz="1400" dirty="0"/>
              <a:t>  (RESTCONF)</a:t>
            </a:r>
          </a:p>
        </p:txBody>
      </p:sp>
    </p:spTree>
    <p:extLst>
      <p:ext uri="{BB962C8B-B14F-4D97-AF65-F5344CB8AC3E}">
        <p14:creationId xmlns:p14="http://schemas.microsoft.com/office/powerpoint/2010/main" val="2462518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March 6</a:t>
            </a:r>
            <a:r>
              <a:rPr lang="en-US" altLang="en-US" baseline="30000" dirty="0"/>
              <a:t>th</a:t>
            </a:r>
            <a:r>
              <a:rPr lang="en-US" altLang="en-US" dirty="0"/>
              <a:t>, PM2</a:t>
            </a:r>
          </a:p>
        </p:txBody>
      </p:sp>
    </p:spTree>
    <p:extLst>
      <p:ext uri="{BB962C8B-B14F-4D97-AF65-F5344CB8AC3E}">
        <p14:creationId xmlns:p14="http://schemas.microsoft.com/office/powerpoint/2010/main" val="453519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2018, Rosemont, Illinois,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a:t>
            </a:r>
            <a:r>
              <a:rPr lang="en-US" strike="sngStrike" dirty="0"/>
              <a:t>802.21 </a:t>
            </a:r>
            <a:r>
              <a:rPr lang="en-US" strike="sngStrike"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 to “external things”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 HESS should be introduced as a term/concept</a:t>
            </a:r>
          </a:p>
          <a:p>
            <a:r>
              <a:rPr lang="en-US" dirty="0"/>
              <a:t>Discuss off-line with WFA experts, 802.21 experts…</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Looked at WFA’s Deployment Guidelines:</a:t>
            </a:r>
          </a:p>
          <a:p>
            <a:pPr lvl="1"/>
            <a:r>
              <a:rPr lang="en-US" dirty="0"/>
              <a:t>“If two APs have the same SSID they are considered to be part of the same wireless network.  But, because SSIDs are not globally administered it is possible that two APs with the same SSID are in fact in different wireless networks.  HESSID element [sic] allows devices to detect this condition.”</a:t>
            </a:r>
          </a:p>
          <a:p>
            <a:pPr lvl="1"/>
            <a:r>
              <a:rPr lang="en-US" dirty="0"/>
              <a:t>What is “wireless network” in this context?</a:t>
            </a:r>
          </a:p>
          <a:p>
            <a:r>
              <a:rPr lang="en-US" dirty="0"/>
              <a:t>Concepts we need:</a:t>
            </a:r>
          </a:p>
          <a:p>
            <a:pPr lvl="1"/>
            <a:r>
              <a:rPr lang="en-US" dirty="0"/>
              <a:t>Domain for </a:t>
            </a:r>
            <a:r>
              <a:rPr lang="en-US" dirty="0" err="1"/>
              <a:t>Reassociation</a:t>
            </a:r>
            <a:r>
              <a:rPr lang="en-US" dirty="0"/>
              <a:t>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pPr lvl="1"/>
            <a:endParaRPr lang="en-US" dirty="0"/>
          </a:p>
          <a:p>
            <a:pPr lvl="1"/>
            <a:endParaRPr lang="en-US" dirty="0"/>
          </a:p>
        </p:txBody>
      </p:sp>
    </p:spTree>
    <p:extLst>
      <p:ext uri="{BB962C8B-B14F-4D97-AF65-F5344CB8AC3E}">
        <p14:creationId xmlns:p14="http://schemas.microsoft.com/office/powerpoint/2010/main" val="29519619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Homogeneous ESS attributes (should be):</a:t>
            </a:r>
          </a:p>
          <a:p>
            <a:pPr lvl="1"/>
            <a:r>
              <a:rPr lang="en-US" dirty="0"/>
              <a:t>=&gt; Must have a globally unique identifier</a:t>
            </a:r>
          </a:p>
          <a:p>
            <a:pPr lvl="1"/>
            <a:r>
              <a:rPr lang="en-US" dirty="0"/>
              <a:t>Set of BSSs</a:t>
            </a:r>
          </a:p>
          <a:p>
            <a:pPr lvl="1"/>
            <a:r>
              <a:rPr lang="en-US" dirty="0"/>
              <a:t>Mobility transparency to upper layers (one DS, </a:t>
            </a:r>
            <a:r>
              <a:rPr lang="en-US" dirty="0" err="1"/>
              <a:t>Reassociate</a:t>
            </a:r>
            <a:r>
              <a:rPr lang="en-US" dirty="0"/>
              <a:t>)</a:t>
            </a:r>
          </a:p>
          <a:p>
            <a:pPr lvl="1"/>
            <a:r>
              <a:rPr lang="en-US" dirty="0"/>
              <a:t>=&gt; Same HESSID</a:t>
            </a:r>
          </a:p>
          <a:p>
            <a:pPr lvl="1"/>
            <a:r>
              <a:rPr lang="en-US" dirty="0"/>
              <a:t>=&gt; SSID is the same</a:t>
            </a:r>
          </a:p>
          <a:p>
            <a:pPr lvl="1"/>
            <a:r>
              <a:rPr lang="en-US" dirty="0"/>
              <a:t>=&gt; all available/reachable services are the same</a:t>
            </a:r>
          </a:p>
          <a:p>
            <a:pPr lvl="1"/>
            <a:r>
              <a:rPr lang="en-US" dirty="0"/>
              <a:t>=&gt; reachable SSPN(s) are the same, if present</a:t>
            </a:r>
          </a:p>
          <a:p>
            <a:r>
              <a:rPr lang="en-US" dirty="0"/>
              <a:t>It’s not: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547941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March 7</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hlinkClick r:id="rId2"/>
              </a:rPr>
              <a:t>11-17/1025r0</a:t>
            </a:r>
            <a:r>
              <a:rPr lang="en-US" sz="1600" dirty="0"/>
              <a:t> </a:t>
            </a:r>
          </a:p>
          <a:p>
            <a:pPr lvl="1">
              <a:defRPr/>
            </a:pPr>
            <a:r>
              <a:rPr lang="en-US" sz="1600" dirty="0"/>
              <a:t>Also see following slides</a:t>
            </a:r>
          </a:p>
          <a:p>
            <a:pPr>
              <a:defRPr/>
            </a:pPr>
            <a:r>
              <a:rPr lang="en-US" sz="2000" dirty="0" err="1"/>
              <a:t>TGba</a:t>
            </a:r>
            <a:r>
              <a:rPr lang="en-US" sz="2000" dirty="0"/>
              <a:t> is still maturing, through the SFD process.  Targeted March session to continue substantive discussions (?)</a:t>
            </a:r>
          </a:p>
        </p:txBody>
      </p:sp>
    </p:spTree>
    <p:extLst>
      <p:ext uri="{BB962C8B-B14F-4D97-AF65-F5344CB8AC3E}">
        <p14:creationId xmlns:p14="http://schemas.microsoft.com/office/powerpoint/2010/main" val="10101063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TGba)</a:t>
            </a:r>
          </a:p>
        </p:txBody>
      </p:sp>
      <p:sp>
        <p:nvSpPr>
          <p:cNvPr id="39939" name="Rectangle 3"/>
          <p:cNvSpPr>
            <a:spLocks noGrp="1" noChangeArrowheads="1"/>
          </p:cNvSpPr>
          <p:nvPr>
            <p:ph idx="1"/>
          </p:nvPr>
        </p:nvSpPr>
        <p:spPr>
          <a:xfrm>
            <a:off x="685800" y="1676400"/>
            <a:ext cx="7772400" cy="43434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198451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7678508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40898033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3716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Consider YANG/NETCONF</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MLME-RESET, versus MLME-JOIN and MLME-START</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May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March 6</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36402</TotalTime>
  <Words>2980</Words>
  <Application>Microsoft Office PowerPoint</Application>
  <PresentationFormat>On-screen Show (4:3)</PresentationFormat>
  <Paragraphs>308</Paragraphs>
  <Slides>34</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2" baseType="lpstr">
      <vt:lpstr>MS Gothic</vt:lpstr>
      <vt:lpstr>MS PGothic</vt:lpstr>
      <vt:lpstr>Arial</vt:lpstr>
      <vt:lpstr>Helvetica</vt:lpstr>
      <vt:lpstr>Monotype Sorts</vt:lpstr>
      <vt:lpstr>Times New Roman</vt:lpstr>
      <vt:lpstr>802-11-Submission</vt:lpstr>
      <vt:lpstr>Document</vt:lpstr>
      <vt:lpstr>ARC-SC-agenda-March-2018</vt:lpstr>
      <vt:lpstr>Abstract</vt:lpstr>
      <vt:lpstr>IEEE 802.11   Architecture Standing Committee</vt:lpstr>
      <vt:lpstr>Tuesday, March 6th,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March 2018</vt:lpstr>
      <vt:lpstr>ARC Minutes</vt:lpstr>
      <vt:lpstr>IEEE 1588 mapping to IEEE 802.11/ 802.1ASrev use of FTM update </vt:lpstr>
      <vt:lpstr>IEEE 802 activities directly related to IEEE 802.11 ARC</vt:lpstr>
      <vt:lpstr>IETF/802 coordination </vt:lpstr>
      <vt:lpstr>TGax architecture topics</vt:lpstr>
      <vt:lpstr>Discussion on YANG/NETCONF models</vt:lpstr>
      <vt:lpstr>Tuesday, March 6th, PM2</vt:lpstr>
      <vt:lpstr>What is an ESS?</vt:lpstr>
      <vt:lpstr>What is an ESS?  (Continued)</vt:lpstr>
      <vt:lpstr>What is an ESS? – Direction?</vt:lpstr>
      <vt:lpstr>ESS and HESS?</vt:lpstr>
      <vt:lpstr>HESS concepts (not necessarily what 802.11 says, now)</vt:lpstr>
      <vt:lpstr>HESS concepts (not necessarily what 802.11 says, now)</vt:lpstr>
      <vt:lpstr>HESS concepts (not necessarily what 802.11 says, now)</vt:lpstr>
      <vt:lpstr>AP/DS/Portal architecture and 802 concepts</vt:lpstr>
      <vt:lpstr>Wednesday, March 7th, AM1</vt:lpstr>
      <vt:lpstr>TGba architecture topics</vt:lpstr>
      <vt:lpstr>TGba architecture comments/answers to questions in 11-17/1025 (from July 10 TGba)</vt:lpstr>
      <vt:lpstr>TGba architecture new questions (from July 12 ARC)</vt:lpstr>
      <vt:lpstr>TGba architecture potential assumptions (from July 12 ARC)</vt:lpstr>
      <vt:lpstr>MLME-RESET, versus MLME-JOIN and MLME-START</vt:lpstr>
      <vt:lpstr>ARC Future Activities &amp; sessions</vt:lpstr>
      <vt:lpstr>Planning for May 2018</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581</cp:revision>
  <cp:lastPrinted>1998-02-10T13:28:06Z</cp:lastPrinted>
  <dcterms:created xsi:type="dcterms:W3CDTF">2009-07-15T16:38:20Z</dcterms:created>
  <dcterms:modified xsi:type="dcterms:W3CDTF">2018-03-07T14:00:30Z</dcterms:modified>
</cp:coreProperties>
</file>