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6"/>
  </p:notesMasterIdLst>
  <p:handoutMasterIdLst>
    <p:handoutMasterId r:id="rId37"/>
  </p:handoutMasterIdLst>
  <p:sldIdLst>
    <p:sldId id="269" r:id="rId2"/>
    <p:sldId id="272" r:id="rId3"/>
    <p:sldId id="315" r:id="rId4"/>
    <p:sldId id="338" r:id="rId5"/>
    <p:sldId id="328" r:id="rId6"/>
    <p:sldId id="339" r:id="rId7"/>
    <p:sldId id="340" r:id="rId8"/>
    <p:sldId id="341" r:id="rId9"/>
    <p:sldId id="358" r:id="rId10"/>
    <p:sldId id="342" r:id="rId11"/>
    <p:sldId id="334" r:id="rId12"/>
    <p:sldId id="305" r:id="rId13"/>
    <p:sldId id="311" r:id="rId14"/>
    <p:sldId id="356" r:id="rId15"/>
    <p:sldId id="314" r:id="rId16"/>
    <p:sldId id="362" r:id="rId17"/>
    <p:sldId id="355" r:id="rId18"/>
    <p:sldId id="359" r:id="rId19"/>
    <p:sldId id="351" r:id="rId20"/>
    <p:sldId id="353" r:id="rId21"/>
    <p:sldId id="354" r:id="rId22"/>
    <p:sldId id="368" r:id="rId23"/>
    <p:sldId id="369" r:id="rId24"/>
    <p:sldId id="376" r:id="rId25"/>
    <p:sldId id="377" r:id="rId26"/>
    <p:sldId id="320" r:id="rId27"/>
    <p:sldId id="366" r:id="rId28"/>
    <p:sldId id="372" r:id="rId29"/>
    <p:sldId id="373" r:id="rId30"/>
    <p:sldId id="374" r:id="rId31"/>
    <p:sldId id="375" r:id="rId32"/>
    <p:sldId id="371" r:id="rId33"/>
    <p:sldId id="280" r:id="rId34"/>
    <p:sldId id="360" r:id="rId35"/>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417" autoAdjust="0"/>
    <p:restoredTop sz="98505" autoAdjust="0"/>
  </p:normalViewPr>
  <p:slideViewPr>
    <p:cSldViewPr>
      <p:cViewPr varScale="1">
        <p:scale>
          <a:sx n="122" d="100"/>
          <a:sy n="122" d="100"/>
        </p:scale>
        <p:origin x="108" y="474"/>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97" d="100"/>
          <a:sy n="97" d="100"/>
        </p:scale>
        <p:origin x="3306" y="12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handoutMaster" Target="handoutMasters/handout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a:t>doc.: IEEE 802.11-09/0840r0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July 2009</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David Bagby, Calypso Ventures, Inc.</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ltLang="en-US"/>
              <a:t>Page </a:t>
            </a:r>
            <a:fld id="{10B05505-DE9A-4AC7-A6A3-ED730399AA6C}" type="slidenum">
              <a:rPr lang="en-US" altLang="en-US"/>
              <a:pPr>
                <a:defRPr/>
              </a:pPr>
              <a:t>‹#›</a:t>
            </a:fld>
            <a:endParaRPr lang="en-US" altLang="en-US"/>
          </a:p>
        </p:txBody>
      </p:sp>
      <p:sp>
        <p:nvSpPr>
          <p:cNvPr id="1434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46087"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Submission</a:t>
            </a:r>
          </a:p>
        </p:txBody>
      </p:sp>
      <p:sp>
        <p:nvSpPr>
          <p:cNvPr id="14344"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a:t>doc.: IEEE 802.11-09/0840r0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July 2009</a:t>
            </a:r>
          </a:p>
        </p:txBody>
      </p:sp>
      <p:sp>
        <p:nvSpPr>
          <p:cNvPr id="1331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a:t>David Bagby, Calypso Ventures, Inc.</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ltLang="en-US"/>
              <a:t>Page </a:t>
            </a:r>
            <a:fld id="{3A7FECFB-0B9F-42CC-9CB1-ECDE5E0B8DCF}" type="slidenum">
              <a:rPr lang="en-US" altLang="en-US"/>
              <a:pPr>
                <a:defRPr/>
              </a:pPr>
              <a:t>‹#›</a:t>
            </a:fld>
            <a:endParaRPr lang="en-US" altLang="en-US"/>
          </a:p>
        </p:txBody>
      </p:sp>
      <p:sp>
        <p:nvSpPr>
          <p:cNvPr id="3482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Submission</a:t>
            </a:r>
          </a:p>
        </p:txBody>
      </p:sp>
      <p:sp>
        <p:nvSpPr>
          <p:cNvPr id="13321"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22"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802.11-09/0840r0</a:t>
            </a:r>
          </a:p>
        </p:txBody>
      </p:sp>
      <p:sp>
        <p:nvSpPr>
          <p:cNvPr id="163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2009</a:t>
            </a:r>
          </a:p>
        </p:txBody>
      </p:sp>
      <p:sp>
        <p:nvSpPr>
          <p:cNvPr id="163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163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399E07E9-C59C-4A08-BC99-C5CF3A83BF24}" type="slidenum">
              <a:rPr lang="en-US" altLang="en-US" smtClean="0"/>
              <a:pPr>
                <a:spcBef>
                  <a:spcPct val="0"/>
                </a:spcBef>
              </a:pPr>
              <a:t>1</a:t>
            </a:fld>
            <a:endParaRPr lang="en-US" altLang="en-US"/>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4012BF7B-569A-4504-8CD0-EA895C2A2031}" type="slidenum">
              <a:rPr lang="en-US" altLang="en-US" smtClean="0"/>
              <a:pPr>
                <a:spcBef>
                  <a:spcPct val="0"/>
                </a:spcBef>
              </a:pPr>
              <a:t>11</a:t>
            </a:fld>
            <a:endParaRPr lang="en-US" altLang="en-US"/>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802.11-08/1455r0</a:t>
            </a:r>
          </a:p>
        </p:txBody>
      </p:sp>
      <p:sp>
        <p:nvSpPr>
          <p:cNvPr id="3686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Jan 2009</a:t>
            </a:r>
          </a:p>
        </p:txBody>
      </p:sp>
      <p:sp>
        <p:nvSpPr>
          <p:cNvPr id="3686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3686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19760E7A-8042-4119-997C-56EF09532CA8}" type="slidenum">
              <a:rPr lang="en-US" altLang="en-US" smtClean="0"/>
              <a:pPr>
                <a:spcBef>
                  <a:spcPct val="0"/>
                </a:spcBef>
              </a:pPr>
              <a:t>12</a:t>
            </a:fld>
            <a:endParaRPr lang="en-US" altLang="en-US"/>
          </a:p>
        </p:txBody>
      </p:sp>
      <p:sp>
        <p:nvSpPr>
          <p:cNvPr id="36870" name="Rectangle 2"/>
          <p:cNvSpPr>
            <a:spLocks noGrp="1" noRot="1" noChangeAspect="1" noChangeArrowheads="1" noTextEdit="1"/>
          </p:cNvSpPr>
          <p:nvPr>
            <p:ph type="sldImg"/>
          </p:nvPr>
        </p:nvSpPr>
        <p:spPr>
          <a:xfrm>
            <a:off x="1154113" y="700088"/>
            <a:ext cx="4629150" cy="3471862"/>
          </a:xfrm>
          <a:ln/>
        </p:spPr>
      </p:sp>
      <p:sp>
        <p:nvSpPr>
          <p:cNvPr id="36871"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802.11-08/1455r0</a:t>
            </a:r>
          </a:p>
        </p:txBody>
      </p:sp>
      <p:sp>
        <p:nvSpPr>
          <p:cNvPr id="1843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Jan 2009</a:t>
            </a:r>
          </a:p>
        </p:txBody>
      </p:sp>
      <p:sp>
        <p:nvSpPr>
          <p:cNvPr id="1843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1843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09366153-B9B8-4CE2-AE11-2A3E0E8D7D37}" type="slidenum">
              <a:rPr lang="en-US" altLang="en-US" smtClean="0"/>
              <a:pPr>
                <a:spcBef>
                  <a:spcPct val="0"/>
                </a:spcBef>
              </a:pPr>
              <a:t>2</a:t>
            </a:fld>
            <a:endParaRPr lang="en-US" altLang="en-US"/>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a:xfrm>
            <a:off x="1154113" y="701675"/>
            <a:ext cx="4625975" cy="3468688"/>
          </a:xfrm>
          <a:ln/>
        </p:spPr>
      </p:sp>
      <p:sp>
        <p:nvSpPr>
          <p:cNvPr id="2048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20484"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802.11-09/0840r0</a:t>
            </a:r>
          </a:p>
        </p:txBody>
      </p:sp>
      <p:sp>
        <p:nvSpPr>
          <p:cNvPr id="20485"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2009</a:t>
            </a:r>
          </a:p>
        </p:txBody>
      </p:sp>
      <p:sp>
        <p:nvSpPr>
          <p:cNvPr id="20486"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2048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713BD313-5621-4364-BCE5-083777808051}" type="slidenum">
              <a:rPr lang="en-US" altLang="en-US" smtClean="0"/>
              <a:pPr>
                <a:spcBef>
                  <a:spcPct val="0"/>
                </a:spcBef>
              </a:pPr>
              <a:t>3</a:t>
            </a:fld>
            <a:endParaRPr lang="en-US"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a:xfrm>
            <a:off x="1154113" y="701675"/>
            <a:ext cx="4625975" cy="3468688"/>
          </a:xfrm>
          <a:ln/>
        </p:spPr>
      </p:sp>
      <p:sp>
        <p:nvSpPr>
          <p:cNvPr id="2457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24580"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802.11-09/0840r0</a:t>
            </a:r>
          </a:p>
        </p:txBody>
      </p:sp>
      <p:sp>
        <p:nvSpPr>
          <p:cNvPr id="24581"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2009</a:t>
            </a:r>
          </a:p>
        </p:txBody>
      </p:sp>
      <p:sp>
        <p:nvSpPr>
          <p:cNvPr id="24582"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2458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91FF941E-7F59-41A6-BE87-2E9CFC46BF89}" type="slidenum">
              <a:rPr lang="en-US" altLang="en-US" smtClean="0"/>
              <a:pPr>
                <a:spcBef>
                  <a:spcPct val="0"/>
                </a:spcBef>
              </a:pPr>
              <a:t>5</a:t>
            </a:fld>
            <a:endParaRPr lang="en-US"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a:xfrm>
            <a:off x="1154113" y="701675"/>
            <a:ext cx="4625975" cy="3468688"/>
          </a:xfrm>
          <a:ln/>
        </p:spPr>
      </p:sp>
      <p:sp>
        <p:nvSpPr>
          <p:cNvPr id="2662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26628"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802.11-09/0840r0</a:t>
            </a:r>
          </a:p>
        </p:txBody>
      </p:sp>
      <p:sp>
        <p:nvSpPr>
          <p:cNvPr id="26629"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2009</a:t>
            </a:r>
          </a:p>
        </p:txBody>
      </p:sp>
      <p:sp>
        <p:nvSpPr>
          <p:cNvPr id="26630"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26631"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0425952D-3313-4D6B-988F-2E1D42A1B010}" type="slidenum">
              <a:rPr lang="en-US" altLang="en-US" smtClean="0"/>
              <a:pPr>
                <a:spcBef>
                  <a:spcPct val="0"/>
                </a:spcBef>
              </a:pPr>
              <a:t>6</a:t>
            </a:fld>
            <a:endParaRPr lang="en-US"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a:xfrm>
            <a:off x="1154113" y="701675"/>
            <a:ext cx="4625975" cy="3468688"/>
          </a:xfrm>
          <a:ln/>
        </p:spPr>
      </p:sp>
      <p:sp>
        <p:nvSpPr>
          <p:cNvPr id="2867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28676"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802.11-09/0840r0</a:t>
            </a:r>
          </a:p>
        </p:txBody>
      </p:sp>
      <p:sp>
        <p:nvSpPr>
          <p:cNvPr id="28677"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2009</a:t>
            </a:r>
          </a:p>
        </p:txBody>
      </p:sp>
      <p:sp>
        <p:nvSpPr>
          <p:cNvPr id="28678"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28679"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C2F262B5-A474-4257-8912-A981E300E78D}" type="slidenum">
              <a:rPr lang="en-US" altLang="en-US" smtClean="0"/>
              <a:pPr>
                <a:spcBef>
                  <a:spcPct val="0"/>
                </a:spcBef>
              </a:pPr>
              <a:t>7</a:t>
            </a:fld>
            <a:endParaRPr lang="en-US"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a:xfrm>
            <a:off x="1154113" y="701675"/>
            <a:ext cx="4625975" cy="3468688"/>
          </a:xfrm>
          <a:ln/>
        </p:spPr>
      </p:sp>
      <p:sp>
        <p:nvSpPr>
          <p:cNvPr id="307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30724"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802.11-09/0840r0</a:t>
            </a:r>
          </a:p>
        </p:txBody>
      </p:sp>
      <p:sp>
        <p:nvSpPr>
          <p:cNvPr id="30725"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2009</a:t>
            </a:r>
          </a:p>
        </p:txBody>
      </p:sp>
      <p:sp>
        <p:nvSpPr>
          <p:cNvPr id="30726"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3072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507379C0-164C-466E-BFF3-B0900B917175}" type="slidenum">
              <a:rPr lang="en-US" altLang="en-US" smtClean="0"/>
              <a:pPr>
                <a:spcBef>
                  <a:spcPct val="0"/>
                </a:spcBef>
              </a:pPr>
              <a:t>8</a:t>
            </a:fld>
            <a:endParaRPr lang="en-US"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ec-16-0149-00-00EC</a:t>
            </a:r>
          </a:p>
        </p:txBody>
      </p:sp>
      <p:sp>
        <p:nvSpPr>
          <p:cNvPr id="5" name="Rectangle 3"/>
          <p:cNvSpPr>
            <a:spLocks noGrp="1" noChangeArrowheads="1"/>
          </p:cNvSpPr>
          <p:nvPr>
            <p:ph type="dt"/>
          </p:nvPr>
        </p:nvSpPr>
        <p:spPr>
          <a:ln/>
        </p:spPr>
        <p:txBody>
          <a:bodyPr/>
          <a:lstStyle/>
          <a:p>
            <a:r>
              <a:rPr lang="en-US"/>
              <a:t>November 2016</a:t>
            </a:r>
          </a:p>
        </p:txBody>
      </p:sp>
      <p:sp>
        <p:nvSpPr>
          <p:cNvPr id="6" name="Rectangle 6"/>
          <p:cNvSpPr>
            <a:spLocks noGrp="1" noChangeArrowheads="1"/>
          </p:cNvSpPr>
          <p:nvPr>
            <p:ph type="ftr"/>
          </p:nvPr>
        </p:nvSpPr>
        <p:spPr>
          <a:ln/>
        </p:spPr>
        <p:txBody>
          <a:bodyPr/>
          <a:lstStyle/>
          <a:p>
            <a:r>
              <a:rPr lang="en-US"/>
              <a:t>Dorothy Stanley, HP Enterprise</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9</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55768139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spcBef>
                <a:spcPct val="30000"/>
              </a:spcBef>
              <a:defRPr sz="1200">
                <a:solidFill>
                  <a:schemeClr val="tx1"/>
                </a:solidFill>
                <a:latin typeface="Times New Roman" panose="02020603050405020304" pitchFamily="18" charset="0"/>
              </a:defRPr>
            </a:lvl1pPr>
            <a:lvl2pPr marL="742950" indent="-285750" defTabSz="966788">
              <a:spcBef>
                <a:spcPct val="30000"/>
              </a:spcBef>
              <a:defRPr sz="1200">
                <a:solidFill>
                  <a:schemeClr val="tx1"/>
                </a:solidFill>
                <a:latin typeface="Times New Roman" panose="02020603050405020304" pitchFamily="18" charset="0"/>
              </a:defRPr>
            </a:lvl2pPr>
            <a:lvl3pPr marL="1143000" indent="-228600" defTabSz="966788">
              <a:spcBef>
                <a:spcPct val="30000"/>
              </a:spcBef>
              <a:defRPr sz="1200">
                <a:solidFill>
                  <a:schemeClr val="tx1"/>
                </a:solidFill>
                <a:latin typeface="Times New Roman" panose="02020603050405020304" pitchFamily="18" charset="0"/>
              </a:defRPr>
            </a:lvl3pPr>
            <a:lvl4pPr marL="1600200" indent="-228600" defTabSz="966788">
              <a:spcBef>
                <a:spcPct val="30000"/>
              </a:spcBef>
              <a:defRPr sz="1200">
                <a:solidFill>
                  <a:schemeClr val="tx1"/>
                </a:solidFill>
                <a:latin typeface="Times New Roman" panose="02020603050405020304" pitchFamily="18" charset="0"/>
              </a:defRPr>
            </a:lvl4pPr>
            <a:lvl5pPr marL="2057400" indent="-228600" defTabSz="966788">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29CFB5B0-7B73-4C46-97A2-84C170C624A7}" type="slidenum">
              <a:rPr lang="en-US" altLang="en-US" sz="1300" smtClean="0"/>
              <a:pPr>
                <a:spcBef>
                  <a:spcPct val="0"/>
                </a:spcBef>
              </a:pPr>
              <a:t>10</a:t>
            </a:fld>
            <a:endParaRPr lang="en-US" altLang="en-US" sz="1300"/>
          </a:p>
        </p:txBody>
      </p:sp>
      <p:sp>
        <p:nvSpPr>
          <p:cNvPr id="32771" name="Rectangle 2"/>
          <p:cNvSpPr>
            <a:spLocks noGrp="1" noRot="1" noChangeAspect="1" noChangeArrowheads="1" noTextEdit="1"/>
          </p:cNvSpPr>
          <p:nvPr>
            <p:ph type="sldImg"/>
          </p:nvPr>
        </p:nvSpPr>
        <p:spPr>
          <a:xfrm>
            <a:off x="1154113" y="701675"/>
            <a:ext cx="4625975" cy="3468688"/>
          </a:xfrm>
          <a:ln/>
        </p:spPr>
      </p:sp>
      <p:sp>
        <p:nvSpPr>
          <p:cNvPr id="3277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A5E6FCC0-65DE-4E5B-9B99-F63A027066A9}" type="slidenum">
              <a:rPr lang="en-US" altLang="en-US"/>
              <a:pPr>
                <a:defRPr/>
              </a:pPr>
              <a:t>‹#›</a:t>
            </a:fld>
            <a:endParaRPr lang="en-US" altLang="en-US"/>
          </a:p>
        </p:txBody>
      </p:sp>
      <p:sp>
        <p:nvSpPr>
          <p:cNvPr id="7" name="Content Placeholder 6">
            <a:extLst>
              <a:ext uri="{FF2B5EF4-FFF2-40B4-BE49-F238E27FC236}">
                <a16:creationId xmlns:a16="http://schemas.microsoft.com/office/drawing/2014/main" id="{7A05AE9D-67FC-45FA-9DF9-8E47B6C22666}"/>
              </a:ext>
            </a:extLst>
          </p:cNvPr>
          <p:cNvSpPr>
            <a:spLocks noGrp="1"/>
          </p:cNvSpPr>
          <p:nvPr>
            <p:ph sz="quarter" idx="12"/>
          </p:nvPr>
        </p:nvSpPr>
        <p:spPr>
          <a:xfrm>
            <a:off x="1143000" y="533400"/>
            <a:ext cx="914400" cy="9144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9003854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9121D33C-56E8-4214-A79E-6A77218AABD8}" type="slidenum">
              <a:rPr lang="en-US" altLang="en-US"/>
              <a:pPr>
                <a:defRPr/>
              </a:pPr>
              <a:t>‹#›</a:t>
            </a:fld>
            <a:endParaRPr lang="en-US" altLang="en-US"/>
          </a:p>
        </p:txBody>
      </p:sp>
    </p:spTree>
    <p:extLst>
      <p:ext uri="{BB962C8B-B14F-4D97-AF65-F5344CB8AC3E}">
        <p14:creationId xmlns:p14="http://schemas.microsoft.com/office/powerpoint/2010/main" val="3719539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7ED1D26F-38D5-48DA-A46A-2F15EE610592}" type="slidenum">
              <a:rPr lang="en-US" altLang="en-US"/>
              <a:pPr>
                <a:defRPr/>
              </a:pPr>
              <a:t>‹#›</a:t>
            </a:fld>
            <a:endParaRPr lang="en-US" altLang="en-US"/>
          </a:p>
        </p:txBody>
      </p:sp>
    </p:spTree>
    <p:extLst>
      <p:ext uri="{BB962C8B-B14F-4D97-AF65-F5344CB8AC3E}">
        <p14:creationId xmlns:p14="http://schemas.microsoft.com/office/powerpoint/2010/main" val="9010762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FA0271B8-AD49-43D9-840E-60973D554535}" type="slidenum">
              <a:rPr lang="en-US" altLang="en-US"/>
              <a:pPr>
                <a:defRPr/>
              </a:pPr>
              <a:t>‹#›</a:t>
            </a:fld>
            <a:endParaRPr lang="en-US" altLang="en-US"/>
          </a:p>
        </p:txBody>
      </p:sp>
    </p:spTree>
    <p:extLst>
      <p:ext uri="{BB962C8B-B14F-4D97-AF65-F5344CB8AC3E}">
        <p14:creationId xmlns:p14="http://schemas.microsoft.com/office/powerpoint/2010/main" val="41094345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67A2F1DC-ED76-4084-83A0-DDFC6477A0E1}" type="slidenum">
              <a:rPr lang="en-US" altLang="en-US"/>
              <a:pPr>
                <a:defRPr/>
              </a:pPr>
              <a:t>‹#›</a:t>
            </a:fld>
            <a:endParaRPr lang="en-US" altLang="en-US"/>
          </a:p>
        </p:txBody>
      </p:sp>
    </p:spTree>
    <p:extLst>
      <p:ext uri="{BB962C8B-B14F-4D97-AF65-F5344CB8AC3E}">
        <p14:creationId xmlns:p14="http://schemas.microsoft.com/office/powerpoint/2010/main" val="23279815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EB643AF0-3F47-4E90-97B4-48AB897F943A}" type="slidenum">
              <a:rPr lang="en-US" altLang="en-US"/>
              <a:pPr>
                <a:defRPr/>
              </a:pPr>
              <a:t>‹#›</a:t>
            </a:fld>
            <a:endParaRPr lang="en-US" altLang="en-US"/>
          </a:p>
        </p:txBody>
      </p:sp>
    </p:spTree>
    <p:extLst>
      <p:ext uri="{BB962C8B-B14F-4D97-AF65-F5344CB8AC3E}">
        <p14:creationId xmlns:p14="http://schemas.microsoft.com/office/powerpoint/2010/main" val="28373584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8"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2E1E8502-BD9A-4B40-8E70-37E5EB2A7797}" type="slidenum">
              <a:rPr lang="en-US" altLang="en-US"/>
              <a:pPr>
                <a:defRPr/>
              </a:pPr>
              <a:t>‹#›</a:t>
            </a:fld>
            <a:endParaRPr lang="en-US" altLang="en-US"/>
          </a:p>
        </p:txBody>
      </p:sp>
    </p:spTree>
    <p:extLst>
      <p:ext uri="{BB962C8B-B14F-4D97-AF65-F5344CB8AC3E}">
        <p14:creationId xmlns:p14="http://schemas.microsoft.com/office/powerpoint/2010/main" val="16503761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4"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C3C733E5-256C-43C9-90B7-08C86BDACB9B}" type="slidenum">
              <a:rPr lang="en-US" altLang="en-US"/>
              <a:pPr>
                <a:defRPr/>
              </a:pPr>
              <a:t>‹#›</a:t>
            </a:fld>
            <a:endParaRPr lang="en-US" altLang="en-US"/>
          </a:p>
        </p:txBody>
      </p:sp>
    </p:spTree>
    <p:extLst>
      <p:ext uri="{BB962C8B-B14F-4D97-AF65-F5344CB8AC3E}">
        <p14:creationId xmlns:p14="http://schemas.microsoft.com/office/powerpoint/2010/main" val="16836827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3"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E004D3B8-2803-48B6-808D-C8C7AC16D9FB}" type="slidenum">
              <a:rPr lang="en-US" altLang="en-US"/>
              <a:pPr>
                <a:defRPr/>
              </a:pPr>
              <a:t>‹#›</a:t>
            </a:fld>
            <a:endParaRPr lang="en-US" altLang="en-US"/>
          </a:p>
        </p:txBody>
      </p:sp>
    </p:spTree>
    <p:extLst>
      <p:ext uri="{BB962C8B-B14F-4D97-AF65-F5344CB8AC3E}">
        <p14:creationId xmlns:p14="http://schemas.microsoft.com/office/powerpoint/2010/main" val="27641131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CA7509DE-EC26-4BA7-8EF7-6BA2E22E6E31}" type="slidenum">
              <a:rPr lang="en-US" altLang="en-US"/>
              <a:pPr>
                <a:defRPr/>
              </a:pPr>
              <a:t>‹#›</a:t>
            </a:fld>
            <a:endParaRPr lang="en-US" altLang="en-US"/>
          </a:p>
        </p:txBody>
      </p:sp>
    </p:spTree>
    <p:extLst>
      <p:ext uri="{BB962C8B-B14F-4D97-AF65-F5344CB8AC3E}">
        <p14:creationId xmlns:p14="http://schemas.microsoft.com/office/powerpoint/2010/main" val="15014369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DA74B62C-C6FC-4CCA-AF72-DD4542866AC4}" type="slidenum">
              <a:rPr lang="en-US" altLang="en-US"/>
              <a:pPr>
                <a:defRPr/>
              </a:pPr>
              <a:t>‹#›</a:t>
            </a:fld>
            <a:endParaRPr lang="en-US" altLang="en-US"/>
          </a:p>
        </p:txBody>
      </p:sp>
    </p:spTree>
    <p:extLst>
      <p:ext uri="{BB962C8B-B14F-4D97-AF65-F5344CB8AC3E}">
        <p14:creationId xmlns:p14="http://schemas.microsoft.com/office/powerpoint/2010/main" val="29626744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7"/>
          <p:cNvSpPr>
            <a:spLocks noChangeArrowheads="1"/>
          </p:cNvSpPr>
          <p:nvPr/>
        </p:nvSpPr>
        <p:spPr bwMode="auto">
          <a:xfrm>
            <a:off x="685800" y="332601"/>
            <a:ext cx="118205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marL="457200" eaLnBrk="0" fontAlgn="base" hangingPunct="0">
              <a:spcBef>
                <a:spcPct val="0"/>
              </a:spcBef>
              <a:spcAft>
                <a:spcPct val="0"/>
              </a:spcAft>
              <a:defRPr sz="1200">
                <a:solidFill>
                  <a:schemeClr val="tx1"/>
                </a:solidFill>
                <a:latin typeface="Times New Roman" pitchFamily="18" charset="0"/>
              </a:defRPr>
            </a:lvl6pPr>
            <a:lvl7pPr marL="914400" eaLnBrk="0" fontAlgn="base" hangingPunct="0">
              <a:spcBef>
                <a:spcPct val="0"/>
              </a:spcBef>
              <a:spcAft>
                <a:spcPct val="0"/>
              </a:spcAft>
              <a:defRPr sz="1200">
                <a:solidFill>
                  <a:schemeClr val="tx1"/>
                </a:solidFill>
                <a:latin typeface="Times New Roman" pitchFamily="18" charset="0"/>
              </a:defRPr>
            </a:lvl7pPr>
            <a:lvl8pPr marL="1371600" eaLnBrk="0" fontAlgn="base" hangingPunct="0">
              <a:spcBef>
                <a:spcPct val="0"/>
              </a:spcBef>
              <a:spcAft>
                <a:spcPct val="0"/>
              </a:spcAft>
              <a:defRPr sz="1200">
                <a:solidFill>
                  <a:schemeClr val="tx1"/>
                </a:solidFill>
                <a:latin typeface="Times New Roman" pitchFamily="18" charset="0"/>
              </a:defRPr>
            </a:lvl8pPr>
            <a:lvl9pPr marL="1828800" eaLnBrk="0" fontAlgn="base" hangingPunct="0">
              <a:spcBef>
                <a:spcPct val="0"/>
              </a:spcBef>
              <a:spcAft>
                <a:spcPct val="0"/>
              </a:spcAft>
              <a:defRPr sz="1200">
                <a:solidFill>
                  <a:schemeClr val="tx1"/>
                </a:solidFill>
                <a:latin typeface="Times New Roman" pitchFamily="18" charset="0"/>
              </a:defRPr>
            </a:lvl9pPr>
          </a:lstStyle>
          <a:p>
            <a:pPr marL="0" lvl="4">
              <a:defRPr/>
            </a:pPr>
            <a:r>
              <a:rPr lang="en-US" altLang="en-US" sz="1800" b="1" dirty="0"/>
              <a:t>March 2018</a:t>
            </a:r>
          </a:p>
        </p:txBody>
      </p:sp>
      <p:sp>
        <p:nvSpPr>
          <p:cNvPr id="1029"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0" name="Rectangle 9"/>
          <p:cNvSpPr>
            <a:spLocks noChangeArrowheads="1"/>
          </p:cNvSpPr>
          <p:nvPr/>
        </p:nvSpPr>
        <p:spPr bwMode="auto">
          <a:xfrm>
            <a:off x="685800" y="6475413"/>
            <a:ext cx="4794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Agenda</a:t>
            </a:r>
          </a:p>
        </p:txBody>
      </p:sp>
      <p:sp>
        <p:nvSpPr>
          <p:cNvPr id="1031" name="Rectangle 7"/>
          <p:cNvSpPr>
            <a:spLocks noChangeArrowheads="1"/>
          </p:cNvSpPr>
          <p:nvPr userDrawn="1"/>
        </p:nvSpPr>
        <p:spPr bwMode="auto">
          <a:xfrm>
            <a:off x="5047069" y="332601"/>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US" altLang="en-US" sz="1800" b="1" dirty="0"/>
              <a:t>doc.: IEEE 802.11-18/0310r3</a:t>
            </a:r>
          </a:p>
        </p:txBody>
      </p:sp>
      <p:sp>
        <p:nvSpPr>
          <p:cNvPr id="1032"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7"/>
          <p:cNvSpPr>
            <a:spLocks noChangeArrowheads="1"/>
          </p:cNvSpPr>
          <p:nvPr userDrawn="1"/>
        </p:nvSpPr>
        <p:spPr bwMode="auto">
          <a:xfrm>
            <a:off x="6151671" y="6476484"/>
            <a:ext cx="2450992"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US" altLang="en-US" dirty="0"/>
              <a:t>Mark Hamilton, Ruckus/ARRIS</a:t>
            </a:r>
          </a:p>
        </p:txBody>
      </p:sp>
      <p:sp>
        <p:nvSpPr>
          <p:cNvPr id="1034" name="Rectangle 7"/>
          <p:cNvSpPr>
            <a:spLocks noChangeArrowheads="1"/>
          </p:cNvSpPr>
          <p:nvPr userDrawn="1"/>
        </p:nvSpPr>
        <p:spPr bwMode="auto">
          <a:xfrm>
            <a:off x="4376738" y="6477000"/>
            <a:ext cx="534987"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a:defRPr sz="1200">
                <a:solidFill>
                  <a:schemeClr val="tx1"/>
                </a:solidFill>
                <a:latin typeface="Times New Roman" panose="02020603050405020304" pitchFamily="18" charset="0"/>
              </a:defRPr>
            </a:lvl5pPr>
            <a:lvl6pPr marL="457200" eaLnBrk="0" fontAlgn="base" hangingPunct="0">
              <a:spcBef>
                <a:spcPct val="0"/>
              </a:spcBef>
              <a:spcAft>
                <a:spcPct val="0"/>
              </a:spcAft>
              <a:defRPr sz="1200">
                <a:solidFill>
                  <a:schemeClr val="tx1"/>
                </a:solidFill>
                <a:latin typeface="Times New Roman" panose="02020603050405020304" pitchFamily="18" charset="0"/>
              </a:defRPr>
            </a:lvl6pPr>
            <a:lvl7pPr marL="914400" eaLnBrk="0" fontAlgn="base" hangingPunct="0">
              <a:spcBef>
                <a:spcPct val="0"/>
              </a:spcBef>
              <a:spcAft>
                <a:spcPct val="0"/>
              </a:spcAft>
              <a:defRPr sz="1200">
                <a:solidFill>
                  <a:schemeClr val="tx1"/>
                </a:solidFill>
                <a:latin typeface="Times New Roman" panose="02020603050405020304" pitchFamily="18" charset="0"/>
              </a:defRPr>
            </a:lvl7pPr>
            <a:lvl8pPr marL="1371600" eaLnBrk="0" fontAlgn="base" hangingPunct="0">
              <a:spcBef>
                <a:spcPct val="0"/>
              </a:spcBef>
              <a:spcAft>
                <a:spcPct val="0"/>
              </a:spcAft>
              <a:defRPr sz="1200">
                <a:solidFill>
                  <a:schemeClr val="tx1"/>
                </a:solidFill>
                <a:latin typeface="Times New Roman" panose="02020603050405020304" pitchFamily="18" charset="0"/>
              </a:defRPr>
            </a:lvl8pPr>
            <a:lvl9pPr marL="1828800" eaLnBrk="0" fontAlgn="base" hangingPunct="0">
              <a:spcBef>
                <a:spcPct val="0"/>
              </a:spcBef>
              <a:spcAft>
                <a:spcPct val="0"/>
              </a:spcAft>
              <a:defRPr sz="1200">
                <a:solidFill>
                  <a:schemeClr val="tx1"/>
                </a:solidFill>
                <a:latin typeface="Times New Roman" panose="02020603050405020304" pitchFamily="18" charset="0"/>
              </a:defRPr>
            </a:lvl9pPr>
          </a:lstStyle>
          <a:p>
            <a:pPr marL="0" lvl="4" algn="ctr">
              <a:defRPr/>
            </a:pPr>
            <a:r>
              <a:rPr lang="en-US" altLang="en-US" dirty="0"/>
              <a:t>Slide </a:t>
            </a:r>
            <a:fld id="{1291753C-873D-4DFB-819C-A0C0C7B7499E}" type="slidenum">
              <a:rPr lang="en-US" altLang="en-US" smtClean="0"/>
              <a:pPr marL="0" lvl="4" algn="ct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6102" r:id="rId1"/>
    <p:sldLayoutId id="2147486103" r:id="rId2"/>
    <p:sldLayoutId id="2147486104" r:id="rId3"/>
    <p:sldLayoutId id="2147486105" r:id="rId4"/>
    <p:sldLayoutId id="2147486106" r:id="rId5"/>
    <p:sldLayoutId id="2147486107" r:id="rId6"/>
    <p:sldLayoutId id="2147486108" r:id="rId7"/>
    <p:sldLayoutId id="2147486109" r:id="rId8"/>
    <p:sldLayoutId id="2147486110" r:id="rId9"/>
    <p:sldLayoutId id="2147486111" r:id="rId10"/>
    <p:sldLayoutId id="2147486112"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8" Type="http://schemas.openxmlformats.org/officeDocument/2006/relationships/hyperlink" Target="https://mentor.ieee.org/802.11/dcn/16/11-16-0720-00-0arc-stacked-architecture-discussion.pptx" TargetMode="External"/><Relationship Id="rId3" Type="http://schemas.openxmlformats.org/officeDocument/2006/relationships/hyperlink" Target="https://mentor.ieee.org/802.11/dcn/17/11-17-1086-04-0arc-ieee-802-1as-d5-0-review-comments.pptx" TargetMode="External"/><Relationship Id="rId7" Type="http://schemas.openxmlformats.org/officeDocument/2006/relationships/hyperlink" Target="https://mentor.ieee.org/802.11/dcn/16/11-16-1512-00-0arc-glk-802-1q-bridge.pptx"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s://mentor.ieee.org/802.11/dcn/17/11-17-0136-02-0arc-bridging-architecture-considerations.docx" TargetMode="External"/><Relationship Id="rId11" Type="http://schemas.openxmlformats.org/officeDocument/2006/relationships/hyperlink" Target="https://mentor.ieee.org/802.11/dcn/17/11-17-1025-00-0arc-11ba-arch-discussion.pptx" TargetMode="External"/><Relationship Id="rId5" Type="http://schemas.openxmlformats.org/officeDocument/2006/relationships/hyperlink" Target="https://mentor.ieee.org/802.11/dcn/16/11-16-1436-01-0arc-yang-modelling-and-netconf-protocol-discussion.pptx" TargetMode="External"/><Relationship Id="rId10" Type="http://schemas.openxmlformats.org/officeDocument/2006/relationships/hyperlink" Target="https://mentor.ieee.org/802.11/dcn/14/11-14-1213-01-0arc-ap-arch-concepts-and-distribution-system-access.pptx" TargetMode="External"/><Relationship Id="rId4" Type="http://schemas.openxmlformats.org/officeDocument/2006/relationships/hyperlink" Target="https://mentor.ieee.org/802.11/dcn/18/11-18-0362-00-00ax-cr-for-cids-in-10-2-6.docx" TargetMode="External"/><Relationship Id="rId9" Type="http://schemas.openxmlformats.org/officeDocument/2006/relationships/hyperlink" Target="https://mentor.ieee.org/802.11/dcn/15/11-15-0454-00-0arc-some-more-ds-architecture-concepts.pptx"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11/dcn/18/11-18-0224-00-0arc-arc-sc-meeting-minutes-january-2018.doc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mentor.ieee.org/802.11/dcn/17/11-17-1086-04-0arc-ieee-802-1as-d5-0-review-comments.pptx"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www.ietf.org/blog/blind-men-and-elephant/"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17/11-17-1220-02-00ax-clause-10-2-comment-resolution.docx" TargetMode="External"/><Relationship Id="rId2" Type="http://schemas.openxmlformats.org/officeDocument/2006/relationships/hyperlink" Target="https://mentor.ieee.org/802.11/dcn/18/11-18-0362-00-00ax-cr-for-cids-in-10-2-6.docx" TargetMode="External"/><Relationship Id="rId1" Type="http://schemas.openxmlformats.org/officeDocument/2006/relationships/slideLayout" Target="../slideLayouts/slideLayout2.xml"/><Relationship Id="rId4" Type="http://schemas.openxmlformats.org/officeDocument/2006/relationships/hyperlink" Target="https://mentor.ieee.org/802.11/dcn/17/11-17-1396-01-0arc-comments-on-11ax-clause-10-2.docx"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yangcatalog.org/" TargetMode="External"/><Relationship Id="rId7" Type="http://schemas.openxmlformats.org/officeDocument/2006/relationships/hyperlink" Target="http://www.ieee802.org/1/files/public/docs2016/cc-cummings-REST-0516-v00.pdf" TargetMode="External"/><Relationship Id="rId2" Type="http://schemas.openxmlformats.org/officeDocument/2006/relationships/hyperlink" Target="http://www.ieee802.org/1/files/public/docs2017/yang-parsons-open-source-motivation-1217.pdf" TargetMode="External"/><Relationship Id="rId1" Type="http://schemas.openxmlformats.org/officeDocument/2006/relationships/slideLayout" Target="../slideLayouts/slideLayout2.xml"/><Relationship Id="rId6" Type="http://schemas.openxmlformats.org/officeDocument/2006/relationships/hyperlink" Target="https://mentor.ieee.org/802.11/dcn/16/11-16-1436-00-0arc-yang-modelling-and-netconf-protocol-discussion.pptx" TargetMode="External"/><Relationship Id="rId5" Type="http://schemas.openxmlformats.org/officeDocument/2006/relationships/hyperlink" Target="https://github.com/YangModels/yang" TargetMode="External"/><Relationship Id="rId4" Type="http://schemas.openxmlformats.org/officeDocument/2006/relationships/hyperlink" Target="https://1.ieee802.org/yangsters/" TargetMode="Externa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https://mentor.ieee.org/802.11/dcn/13/11-13-0115-15-0arc-considerations-on-ap-architectural-models.doc" TargetMode="External"/><Relationship Id="rId7" Type="http://schemas.openxmlformats.org/officeDocument/2006/relationships/hyperlink" Target="https://mentor.ieee.org/802.11/dcn/16/11-16-0720-00-0arc-stacked-architecture-discussion.pptx" TargetMode="External"/><Relationship Id="rId2" Type="http://schemas.openxmlformats.org/officeDocument/2006/relationships/hyperlink" Target="https://mentor.ieee.org/802.11/dcn/17/11-17-0136-02-0arc-bridging-architecture-considerations.docx" TargetMode="External"/><Relationship Id="rId1" Type="http://schemas.openxmlformats.org/officeDocument/2006/relationships/slideLayout" Target="../slideLayouts/slideLayout2.xml"/><Relationship Id="rId6" Type="http://schemas.openxmlformats.org/officeDocument/2006/relationships/hyperlink" Target="https://mentor.ieee.org/802.11/dcn/15/11-15-0454-00-0arc-some-more-ds-architecture-concepts.pptx" TargetMode="External"/><Relationship Id="rId5" Type="http://schemas.openxmlformats.org/officeDocument/2006/relationships/hyperlink" Target="https://mentor.ieee.org/802.11/dcn/14/11-14-0562-05-00ak-802-11ak-and-802-1ac-convergence-function.pptx" TargetMode="External"/><Relationship Id="rId4" Type="http://schemas.openxmlformats.org/officeDocument/2006/relationships/hyperlink" Target="https://mentor.ieee.org/802.11/dcn/14/11-14-0497-03-0arc-802-11-portal-and-802-1ac-convergence-function.pptx" TargetMode="Externa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hyperlink" Target="https://mentor.ieee.org/802.11/dcn/17/11-17-1025-00-0arc-11ba-arch-discussion.pptx"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hyperlink" Target="http://www.ieee802.org/devdocs.shtml" TargetMode="External"/><Relationship Id="rId4" Type="http://schemas.openxmlformats.org/officeDocument/2006/relationships/hyperlink" Target="https://standards.ieee.org/develop/policies/bylaws/sb_bylaws.pdf%20section%205.2.1.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noFill/>
        </p:spPr>
        <p:txBody>
          <a:bodyPr/>
          <a:lstStyle/>
          <a:p>
            <a:r>
              <a:rPr lang="en-US" altLang="en-US" dirty="0"/>
              <a:t>ARC-SC-agenda-March-2018</a:t>
            </a:r>
          </a:p>
        </p:txBody>
      </p:sp>
      <p:sp>
        <p:nvSpPr>
          <p:cNvPr id="15363" name="Rectangle 6"/>
          <p:cNvSpPr>
            <a:spLocks noGrp="1" noChangeArrowheads="1"/>
          </p:cNvSpPr>
          <p:nvPr>
            <p:ph type="body" idx="1"/>
          </p:nvPr>
        </p:nvSpPr>
        <p:spPr>
          <a:xfrm>
            <a:off x="685800" y="1524000"/>
            <a:ext cx="7772400" cy="381000"/>
          </a:xfrm>
          <a:noFill/>
        </p:spPr>
        <p:txBody>
          <a:bodyPr/>
          <a:lstStyle/>
          <a:p>
            <a:pPr algn="ctr">
              <a:buFontTx/>
              <a:buNone/>
            </a:pPr>
            <a:r>
              <a:rPr lang="en-US" altLang="en-US" sz="2000" dirty="0"/>
              <a:t>Date:</a:t>
            </a:r>
            <a:r>
              <a:rPr lang="en-US" altLang="en-US" sz="2000" b="0" dirty="0"/>
              <a:t> 2018-03-06</a:t>
            </a:r>
          </a:p>
        </p:txBody>
      </p:sp>
      <p:graphicFrame>
        <p:nvGraphicFramePr>
          <p:cNvPr id="15364" name="Object 11"/>
          <p:cNvGraphicFramePr>
            <a:graphicFrameLocks noChangeAspect="1"/>
          </p:cNvGraphicFramePr>
          <p:nvPr>
            <p:extLst>
              <p:ext uri="{D42A27DB-BD31-4B8C-83A1-F6EECF244321}">
                <p14:modId xmlns:p14="http://schemas.microsoft.com/office/powerpoint/2010/main" val="3042609404"/>
              </p:ext>
            </p:extLst>
          </p:nvPr>
        </p:nvGraphicFramePr>
        <p:xfrm>
          <a:off x="522288" y="2298700"/>
          <a:ext cx="7916862" cy="2952750"/>
        </p:xfrm>
        <a:graphic>
          <a:graphicData uri="http://schemas.openxmlformats.org/presentationml/2006/ole">
            <mc:AlternateContent xmlns:mc="http://schemas.openxmlformats.org/markup-compatibility/2006">
              <mc:Choice xmlns:v="urn:schemas-microsoft-com:vml" Requires="v">
                <p:oleObj spid="_x0000_s15518" name="Document" r:id="rId4" imgW="8344953" imgH="3109275" progId="Word.Document.8">
                  <p:embed/>
                </p:oleObj>
              </mc:Choice>
              <mc:Fallback>
                <p:oleObj name="Document" r:id="rId4" imgW="8344953" imgH="3109275" progId="Word.Document.8">
                  <p:embed/>
                  <p:pic>
                    <p:nvPicPr>
                      <p:cNvPr id="0" name="Object 11"/>
                      <p:cNvPicPr>
                        <a:picLocks noChangeAspect="1" noChangeArrowheads="1"/>
                      </p:cNvPicPr>
                      <p:nvPr/>
                    </p:nvPicPr>
                    <p:blipFill>
                      <a:blip r:embed="rId5"/>
                      <a:srcRect/>
                      <a:stretch>
                        <a:fillRect/>
                      </a:stretch>
                    </p:blipFill>
                    <p:spPr bwMode="auto">
                      <a:xfrm>
                        <a:off x="522288" y="2298700"/>
                        <a:ext cx="7916862" cy="2952750"/>
                      </a:xfrm>
                      <a:prstGeom prst="rect">
                        <a:avLst/>
                      </a:prstGeom>
                      <a:noFill/>
                      <a:ln>
                        <a:noFill/>
                      </a:ln>
                      <a:extLst/>
                    </p:spPr>
                  </p:pic>
                </p:oleObj>
              </mc:Fallback>
            </mc:AlternateContent>
          </a:graphicData>
        </a:graphic>
      </p:graphicFrame>
      <p:sp>
        <p:nvSpPr>
          <p:cNvPr id="15365" name="Rectangle 12"/>
          <p:cNvSpPr>
            <a:spLocks noChangeArrowheads="1"/>
          </p:cNvSpPr>
          <p:nvPr/>
        </p:nvSpPr>
        <p:spPr bwMode="auto">
          <a:xfrm>
            <a:off x="533400" y="19399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US" altLang="en-US" sz="2000"/>
              <a:t>Authors:</a:t>
            </a:r>
            <a:endParaRPr lang="en-US" altLang="en-US" sz="2000" b="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381000" y="838200"/>
            <a:ext cx="8458200" cy="609600"/>
          </a:xfrm>
        </p:spPr>
        <p:txBody>
          <a:bodyPr/>
          <a:lstStyle/>
          <a:p>
            <a:r>
              <a:rPr lang="en-US" altLang="en-US" u="sng"/>
              <a:t>Other Guidelines for IEEE WG Meetings</a:t>
            </a:r>
          </a:p>
        </p:txBody>
      </p:sp>
      <p:sp>
        <p:nvSpPr>
          <p:cNvPr id="3174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endParaRPr lang="en-GB" altLang="en-US" u="sng">
              <a:solidFill>
                <a:srgbClr val="000099"/>
              </a:solidFill>
              <a:latin typeface="Helvetica" panose="020B0604020202020204" pitchFamily="34" charset="0"/>
            </a:endParaRPr>
          </a:p>
        </p:txBody>
      </p:sp>
      <p:sp>
        <p:nvSpPr>
          <p:cNvPr id="31748" name="Rectangle 4"/>
          <p:cNvSpPr>
            <a:spLocks noChangeArrowheads="1"/>
          </p:cNvSpPr>
          <p:nvPr/>
        </p:nvSpPr>
        <p:spPr bwMode="auto">
          <a:xfrm>
            <a:off x="533400" y="1676400"/>
            <a:ext cx="82296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defRPr>
            </a:lvl1pPr>
            <a:lvl2pPr marL="630238"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nSpc>
                <a:spcPct val="80000"/>
              </a:lnSpc>
              <a:buClr>
                <a:srgbClr val="CC3300"/>
              </a:buClr>
              <a:buSzPct val="50000"/>
              <a:buFont typeface="Monotype Sorts" charset="2"/>
              <a:buChar char="l"/>
            </a:pPr>
            <a:endParaRPr lang="en-US" altLang="en-US" sz="700" b="0" u="sng">
              <a:solidFill>
                <a:srgbClr val="FF0000"/>
              </a:solidFill>
              <a:latin typeface="Arial" panose="020B0604020202020204" pitchFamily="34" charset="0"/>
            </a:endParaRPr>
          </a:p>
          <a:p>
            <a:pPr>
              <a:lnSpc>
                <a:spcPct val="80000"/>
              </a:lnSpc>
              <a:spcAft>
                <a:spcPct val="40000"/>
              </a:spcAft>
              <a:buClr>
                <a:srgbClr val="CC3300"/>
              </a:buClr>
              <a:buSzPct val="50000"/>
            </a:pPr>
            <a:r>
              <a:rPr lang="en-US" altLang="en-US" sz="1800">
                <a:solidFill>
                  <a:srgbClr val="000099"/>
                </a:solidFill>
                <a:latin typeface="Arial" panose="020B0604020202020204" pitchFamily="34" charset="0"/>
              </a:rPr>
              <a:t>All IEEE-SA standards meetings shall be conducted in compliance with all applicable laws, including antitrust and competition laws. </a:t>
            </a:r>
          </a:p>
          <a:p>
            <a:pPr lvl="1">
              <a:lnSpc>
                <a:spcPct val="80000"/>
              </a:lnSpc>
              <a:spcAft>
                <a:spcPct val="40000"/>
              </a:spcAft>
              <a:buClr>
                <a:srgbClr val="CC3300"/>
              </a:buClr>
              <a:buSzPct val="50000"/>
              <a:buFont typeface="Arial" panose="020B0604020202020204" pitchFamily="34" charset="0"/>
              <a:buChar char="•"/>
            </a:pPr>
            <a:r>
              <a:rPr lang="en-US" altLang="en-US" sz="1600" b="1">
                <a:solidFill>
                  <a:srgbClr val="000099"/>
                </a:solidFill>
                <a:latin typeface="Arial" panose="020B0604020202020204" pitchFamily="34" charset="0"/>
              </a:rPr>
              <a:t>Don’t discuss the interpretation, validity, or essentiality of patents/patent claims. </a:t>
            </a:r>
          </a:p>
          <a:p>
            <a:pPr lvl="1">
              <a:lnSpc>
                <a:spcPct val="80000"/>
              </a:lnSpc>
              <a:spcAft>
                <a:spcPct val="40000"/>
              </a:spcAft>
              <a:buClr>
                <a:srgbClr val="CC3300"/>
              </a:buClr>
              <a:buSzPct val="50000"/>
              <a:buFont typeface="Arial" panose="020B0604020202020204" pitchFamily="34" charset="0"/>
              <a:buChar char="•"/>
            </a:pPr>
            <a:r>
              <a:rPr lang="en-US" altLang="en-US" sz="1600" b="1">
                <a:solidFill>
                  <a:srgbClr val="000099"/>
                </a:solidFill>
                <a:latin typeface="Arial" panose="020B0604020202020204" pitchFamily="34" charset="0"/>
              </a:rPr>
              <a:t>Don’t discuss specific license rates, terms, or conditions.</a:t>
            </a:r>
          </a:p>
          <a:p>
            <a:pPr lvl="2">
              <a:lnSpc>
                <a:spcPct val="80000"/>
              </a:lnSpc>
              <a:spcAft>
                <a:spcPct val="40000"/>
              </a:spcAft>
              <a:buClr>
                <a:srgbClr val="CC3300"/>
              </a:buClr>
              <a:buSzPct val="50000"/>
            </a:pPr>
            <a:r>
              <a:rPr lang="en-US" altLang="en-US" sz="1400">
                <a:solidFill>
                  <a:srgbClr val="000099"/>
                </a:solidFill>
                <a:latin typeface="Arial" panose="020B0604020202020204" pitchFamily="34" charset="0"/>
              </a:rPr>
              <a:t>Relative costs, including licensing costs of essential patent claims, of different technical approaches may be discussed in standards development meetings. </a:t>
            </a:r>
          </a:p>
          <a:p>
            <a:pPr lvl="3">
              <a:lnSpc>
                <a:spcPct val="80000"/>
              </a:lnSpc>
              <a:spcAft>
                <a:spcPct val="40000"/>
              </a:spcAft>
              <a:buClr>
                <a:srgbClr val="CC3300"/>
              </a:buClr>
              <a:buSzPct val="50000"/>
              <a:buFont typeface="Arial" panose="020B0604020202020204" pitchFamily="34" charset="0"/>
              <a:buChar char="•"/>
            </a:pPr>
            <a:r>
              <a:rPr lang="en-GB" altLang="en-US" sz="1400">
                <a:solidFill>
                  <a:srgbClr val="000099"/>
                </a:solidFill>
                <a:latin typeface="Arial" panose="020B0604020202020204" pitchFamily="34" charset="0"/>
              </a:rPr>
              <a:t>Technical considerations remain primary focus</a:t>
            </a:r>
            <a:endParaRPr lang="en-US" altLang="en-US" sz="1400">
              <a:solidFill>
                <a:srgbClr val="000099"/>
              </a:solidFill>
              <a:latin typeface="Arial" panose="020B0604020202020204" pitchFamily="34" charset="0"/>
            </a:endParaRPr>
          </a:p>
          <a:p>
            <a:pPr lvl="1">
              <a:lnSpc>
                <a:spcPct val="80000"/>
              </a:lnSpc>
              <a:spcAft>
                <a:spcPct val="40000"/>
              </a:spcAft>
              <a:buClr>
                <a:srgbClr val="CC3300"/>
              </a:buClr>
              <a:buSzPct val="50000"/>
              <a:buFont typeface="Arial" panose="020B0604020202020204" pitchFamily="34" charset="0"/>
              <a:buChar char="•"/>
            </a:pPr>
            <a:r>
              <a:rPr lang="en-US" altLang="en-US" sz="1600" b="1">
                <a:solidFill>
                  <a:srgbClr val="000099"/>
                </a:solidFill>
                <a:latin typeface="Arial" panose="020B0604020202020204" pitchFamily="34" charset="0"/>
              </a:rPr>
              <a:t>Don’t discuss or engage in the fixing of product prices, allocation of customers, or division of sales markets.</a:t>
            </a:r>
          </a:p>
          <a:p>
            <a:pPr lvl="1">
              <a:lnSpc>
                <a:spcPct val="80000"/>
              </a:lnSpc>
              <a:spcAft>
                <a:spcPct val="40000"/>
              </a:spcAft>
              <a:buClr>
                <a:srgbClr val="CC3300"/>
              </a:buClr>
              <a:buSzPct val="50000"/>
              <a:buFont typeface="Arial" panose="020B0604020202020204" pitchFamily="34" charset="0"/>
              <a:buChar char="•"/>
            </a:pPr>
            <a:r>
              <a:rPr lang="en-US" altLang="en-US" sz="1600" b="1">
                <a:solidFill>
                  <a:srgbClr val="000099"/>
                </a:solidFill>
                <a:latin typeface="Arial" panose="020B0604020202020204" pitchFamily="34" charset="0"/>
              </a:rPr>
              <a:t>Don’t discuss the status or substance of ongoing or threatened litigation.</a:t>
            </a:r>
          </a:p>
          <a:p>
            <a:pPr lvl="1">
              <a:lnSpc>
                <a:spcPct val="80000"/>
              </a:lnSpc>
              <a:spcAft>
                <a:spcPct val="40000"/>
              </a:spcAft>
              <a:buClr>
                <a:srgbClr val="CC3300"/>
              </a:buClr>
              <a:buSzPct val="50000"/>
              <a:buFont typeface="Arial" panose="020B0604020202020204" pitchFamily="34" charset="0"/>
              <a:buChar char="•"/>
            </a:pPr>
            <a:r>
              <a:rPr lang="en-US" altLang="en-US" sz="1600" b="1">
                <a:solidFill>
                  <a:srgbClr val="000099"/>
                </a:solidFill>
                <a:latin typeface="Arial" panose="020B0604020202020204" pitchFamily="34"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00">
                <a:solidFill>
                  <a:srgbClr val="000099"/>
                </a:solidFill>
                <a:latin typeface="Arial" panose="020B0604020202020204" pitchFamily="34" charset="0"/>
              </a:rPr>
              <a:t>---------------------------------------------------------------   </a:t>
            </a:r>
            <a:endParaRPr lang="en-US" altLang="en-US" sz="1200">
              <a:solidFill>
                <a:srgbClr val="000099"/>
              </a:solidFill>
              <a:latin typeface="Arial" panose="020B0604020202020204" pitchFamily="34" charset="0"/>
            </a:endParaRPr>
          </a:p>
          <a:p>
            <a:pPr algn="ctr">
              <a:lnSpc>
                <a:spcPct val="80000"/>
              </a:lnSpc>
              <a:buClr>
                <a:srgbClr val="CC3300"/>
              </a:buClr>
              <a:buSzPct val="50000"/>
              <a:buFont typeface="Monotype Sorts" charset="2"/>
              <a:buNone/>
            </a:pPr>
            <a:r>
              <a:rPr lang="en-US" altLang="en-US" sz="1200">
                <a:solidFill>
                  <a:srgbClr val="000099"/>
                </a:solidFill>
                <a:latin typeface="Arial" panose="020B0604020202020204" pitchFamily="34" charset="0"/>
              </a:rPr>
              <a:t>See </a:t>
            </a:r>
            <a:r>
              <a:rPr lang="en-US" altLang="en-US" sz="1200" i="1">
                <a:solidFill>
                  <a:srgbClr val="000099"/>
                </a:solidFill>
                <a:latin typeface="Arial" panose="020B0604020202020204" pitchFamily="34" charset="0"/>
              </a:rPr>
              <a:t>IEEE-SA Standards Board Operations Manual</a:t>
            </a:r>
            <a:r>
              <a:rPr lang="en-US" altLang="en-US" sz="1200">
                <a:solidFill>
                  <a:srgbClr val="000099"/>
                </a:solidFill>
                <a:latin typeface="Arial" panose="020B0604020202020204" pitchFamily="34" charset="0"/>
              </a:rPr>
              <a:t>, clause 5.3.10 and </a:t>
            </a:r>
            <a:r>
              <a:rPr lang="en-GB" altLang="en-US" sz="1200">
                <a:solidFill>
                  <a:srgbClr val="000099"/>
                </a:solidFill>
                <a:latin typeface="Arial" panose="020B0604020202020204" pitchFamily="34" charset="0"/>
              </a:rPr>
              <a:t>“Promoting Competition and Innovation: What You Need to Know about the IEEE Standards Association's Antitrust and Competition Policy”</a:t>
            </a:r>
            <a:r>
              <a:rPr lang="en-US" altLang="en-US" sz="1200">
                <a:solidFill>
                  <a:srgbClr val="000099"/>
                </a:solidFill>
                <a:latin typeface="Arial" panose="020B0604020202020204" pitchFamily="34" charset="0"/>
              </a:rPr>
              <a:t> for more details.</a:t>
            </a:r>
          </a:p>
        </p:txBody>
      </p:sp>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altLang="en-US" dirty="0"/>
              <a:t>ARC Agenda – March 2018</a:t>
            </a:r>
          </a:p>
        </p:txBody>
      </p:sp>
      <p:sp>
        <p:nvSpPr>
          <p:cNvPr id="11267" name="Rectangle 3"/>
          <p:cNvSpPr>
            <a:spLocks noGrp="1" noChangeArrowheads="1"/>
          </p:cNvSpPr>
          <p:nvPr>
            <p:ph idx="1"/>
          </p:nvPr>
        </p:nvSpPr>
        <p:spPr>
          <a:xfrm>
            <a:off x="342900" y="1066800"/>
            <a:ext cx="8458200" cy="5029200"/>
          </a:xfrm>
        </p:spPr>
        <p:txBody>
          <a:bodyPr/>
          <a:lstStyle/>
          <a:p>
            <a:pPr marL="0" indent="0" eaLnBrk="1" hangingPunct="1">
              <a:lnSpc>
                <a:spcPct val="90000"/>
              </a:lnSpc>
              <a:buFontTx/>
              <a:buNone/>
              <a:defRPr/>
            </a:pPr>
            <a:r>
              <a:rPr lang="en-US" sz="2000" dirty="0">
                <a:solidFill>
                  <a:srgbClr val="000000"/>
                </a:solidFill>
              </a:rPr>
              <a:t>Tuesday, March 6, AM2  </a:t>
            </a:r>
            <a:endParaRPr lang="en-US" sz="1600" dirty="0"/>
          </a:p>
          <a:p>
            <a:pPr eaLnBrk="1" hangingPunct="1">
              <a:lnSpc>
                <a:spcPct val="90000"/>
              </a:lnSpc>
              <a:defRPr/>
            </a:pPr>
            <a:r>
              <a:rPr lang="en-US" sz="1600" dirty="0"/>
              <a:t>Administrative: Minutes</a:t>
            </a:r>
          </a:p>
          <a:p>
            <a:pPr marL="342900" lvl="1" indent="-342900" eaLnBrk="1" hangingPunct="1">
              <a:lnSpc>
                <a:spcPct val="90000"/>
              </a:lnSpc>
              <a:buFontTx/>
              <a:buChar char="•"/>
              <a:defRPr/>
            </a:pPr>
            <a:r>
              <a:rPr lang="en-US" sz="1600" b="1" dirty="0"/>
              <a:t>IEEE 1588 mapping to IEEE 802.11/802.1ASrev use of FTM update - </a:t>
            </a:r>
            <a:r>
              <a:rPr lang="en-US" sz="1600" dirty="0">
                <a:hlinkClick r:id="rId3"/>
              </a:rPr>
              <a:t>11-17/1086r4</a:t>
            </a:r>
            <a:r>
              <a:rPr lang="en-US" sz="1600" dirty="0"/>
              <a:t> </a:t>
            </a:r>
          </a:p>
          <a:p>
            <a:pPr marL="342900" lvl="1" indent="-342900" eaLnBrk="1" hangingPunct="1">
              <a:lnSpc>
                <a:spcPct val="90000"/>
              </a:lnSpc>
              <a:buFontTx/>
              <a:buChar char="•"/>
              <a:defRPr/>
            </a:pPr>
            <a:r>
              <a:rPr lang="en-US" sz="1600" b="1" dirty="0"/>
              <a:t>802 (and 802.1) activities: 802c, 802.1CQ</a:t>
            </a:r>
          </a:p>
          <a:p>
            <a:pPr marL="342900" lvl="1" indent="-342900" eaLnBrk="1" hangingPunct="1">
              <a:lnSpc>
                <a:spcPct val="90000"/>
              </a:lnSpc>
              <a:buFontTx/>
              <a:buChar char="•"/>
              <a:defRPr/>
            </a:pPr>
            <a:r>
              <a:rPr lang="en-US" sz="1600" b="1" dirty="0"/>
              <a:t>IETF/802 coordination</a:t>
            </a:r>
          </a:p>
          <a:p>
            <a:pPr marL="342900" lvl="1" indent="-342900" eaLnBrk="1" hangingPunct="1">
              <a:lnSpc>
                <a:spcPct val="90000"/>
              </a:lnSpc>
              <a:buFont typeface="Arial" pitchFamily="34" charset="0"/>
              <a:buChar char="•"/>
              <a:defRPr/>
            </a:pPr>
            <a:r>
              <a:rPr lang="en-US" sz="1600" b="1" dirty="0" err="1"/>
              <a:t>TGax</a:t>
            </a:r>
            <a:r>
              <a:rPr lang="en-US" sz="1600" b="1" dirty="0"/>
              <a:t> approach to subclause 10.2 and Figure 10-1: </a:t>
            </a:r>
            <a:r>
              <a:rPr lang="en-US" sz="1600" dirty="0">
                <a:hlinkClick r:id="rId4"/>
              </a:rPr>
              <a:t>11-18/0362r0</a:t>
            </a:r>
            <a:endParaRPr lang="en-US" sz="1600" dirty="0"/>
          </a:p>
          <a:p>
            <a:pPr marL="342900" lvl="1" indent="-342900" eaLnBrk="1" hangingPunct="1">
              <a:lnSpc>
                <a:spcPct val="90000"/>
              </a:lnSpc>
              <a:buFont typeface="Arial" pitchFamily="34" charset="0"/>
              <a:buChar char="•"/>
              <a:defRPr/>
            </a:pPr>
            <a:r>
              <a:rPr lang="en-US" sz="1600" b="1" dirty="0"/>
              <a:t>YANG/NETCONF modeling discussions – </a:t>
            </a:r>
            <a:r>
              <a:rPr lang="en-US" sz="1600" dirty="0">
                <a:hlinkClick r:id="rId5"/>
              </a:rPr>
              <a:t>11-16/1436r1</a:t>
            </a:r>
            <a:endParaRPr lang="en-US" sz="1600" dirty="0"/>
          </a:p>
          <a:p>
            <a:pPr marL="0" indent="0" eaLnBrk="1" hangingPunct="1">
              <a:lnSpc>
                <a:spcPct val="90000"/>
              </a:lnSpc>
              <a:buNone/>
              <a:defRPr/>
            </a:pPr>
            <a:r>
              <a:rPr lang="en-US" sz="2000" dirty="0">
                <a:solidFill>
                  <a:srgbClr val="000000"/>
                </a:solidFill>
              </a:rPr>
              <a:t>Tuesday, March 6, PM2  </a:t>
            </a:r>
          </a:p>
          <a:p>
            <a:pPr marL="342900" lvl="1" indent="-342900" eaLnBrk="1" hangingPunct="1">
              <a:lnSpc>
                <a:spcPct val="90000"/>
              </a:lnSpc>
              <a:buFont typeface="Arial" pitchFamily="34" charset="0"/>
              <a:buChar char="•"/>
              <a:defRPr/>
            </a:pPr>
            <a:r>
              <a:rPr lang="en-US" sz="1600" b="1" dirty="0"/>
              <a:t>“What is an ESS?”  (Tues PM2)</a:t>
            </a:r>
            <a:endParaRPr lang="en-US" sz="1600" dirty="0"/>
          </a:p>
          <a:p>
            <a:pPr marL="342900" lvl="1" indent="-342900" eaLnBrk="1" hangingPunct="1">
              <a:lnSpc>
                <a:spcPct val="90000"/>
              </a:lnSpc>
              <a:buFont typeface="Arial" pitchFamily="34" charset="0"/>
              <a:buChar char="•"/>
              <a:defRPr/>
            </a:pPr>
            <a:r>
              <a:rPr lang="en-US" sz="1600" b="1" dirty="0"/>
              <a:t>AP/DS/Portal architecture and 802 and GLK concepts - </a:t>
            </a:r>
            <a:r>
              <a:rPr lang="en-US" altLang="en-US" sz="1600" dirty="0">
                <a:hlinkClick r:id="rId6"/>
              </a:rPr>
              <a:t>11-17/0136r2</a:t>
            </a:r>
            <a:r>
              <a:rPr lang="en-US" sz="1600" dirty="0"/>
              <a:t>, </a:t>
            </a:r>
            <a:r>
              <a:rPr lang="en-US" sz="1600" dirty="0">
                <a:hlinkClick r:id="rId7"/>
              </a:rPr>
              <a:t>11-16/1512r0</a:t>
            </a:r>
            <a:r>
              <a:rPr lang="en-US" sz="1600" dirty="0"/>
              <a:t>, </a:t>
            </a:r>
            <a:r>
              <a:rPr lang="en-US" sz="1600" dirty="0">
                <a:hlinkClick r:id="rId8"/>
              </a:rPr>
              <a:t>11-16/0720r0</a:t>
            </a:r>
            <a:r>
              <a:rPr lang="en-US" sz="1600" b="1" dirty="0"/>
              <a:t>, </a:t>
            </a:r>
            <a:r>
              <a:rPr lang="en-US" sz="1600" dirty="0">
                <a:hlinkClick r:id="rId9"/>
              </a:rPr>
              <a:t>11-15/0454r0</a:t>
            </a:r>
            <a:r>
              <a:rPr lang="en-US" sz="1600" b="1" dirty="0"/>
              <a:t>, </a:t>
            </a:r>
            <a:r>
              <a:rPr lang="en-US" sz="1600" dirty="0">
                <a:hlinkClick r:id="rId10"/>
              </a:rPr>
              <a:t>11-14/1213r1</a:t>
            </a:r>
            <a:r>
              <a:rPr lang="en-US" sz="1600" b="1" dirty="0"/>
              <a:t> (slides 9-11)</a:t>
            </a:r>
          </a:p>
          <a:p>
            <a:pPr eaLnBrk="1" hangingPunct="1">
              <a:lnSpc>
                <a:spcPct val="90000"/>
              </a:lnSpc>
              <a:defRPr/>
            </a:pPr>
            <a:r>
              <a:rPr lang="en-US" sz="1600" dirty="0"/>
              <a:t>Continue the above</a:t>
            </a:r>
          </a:p>
          <a:p>
            <a:pPr marL="0" indent="0" eaLnBrk="1" hangingPunct="1">
              <a:lnSpc>
                <a:spcPct val="90000"/>
              </a:lnSpc>
              <a:buNone/>
              <a:defRPr/>
            </a:pPr>
            <a:r>
              <a:rPr lang="en-US" sz="2000" dirty="0">
                <a:solidFill>
                  <a:srgbClr val="000000"/>
                </a:solidFill>
              </a:rPr>
              <a:t>Wednesday, March 7, AM1  </a:t>
            </a:r>
          </a:p>
          <a:p>
            <a:pPr marL="342900" lvl="1" indent="-342900" eaLnBrk="1" hangingPunct="1">
              <a:lnSpc>
                <a:spcPct val="90000"/>
              </a:lnSpc>
              <a:spcBef>
                <a:spcPts val="432"/>
              </a:spcBef>
              <a:buFont typeface="Arial" pitchFamily="34" charset="0"/>
              <a:buChar char="•"/>
              <a:defRPr/>
            </a:pPr>
            <a:r>
              <a:rPr lang="en-US" sz="1600" b="1" dirty="0"/>
              <a:t>Investigation of WUR architecture topics</a:t>
            </a:r>
            <a:r>
              <a:rPr lang="en-US" sz="1600" dirty="0"/>
              <a:t>; may lead into “split” PHYs (LC, 28 GHz (</a:t>
            </a:r>
            <a:r>
              <a:rPr lang="en-US" sz="1600" dirty="0" err="1"/>
              <a:t>Phazr</a:t>
            </a:r>
            <a:r>
              <a:rPr lang="en-US" sz="1600" dirty="0"/>
              <a:t>)): </a:t>
            </a:r>
            <a:r>
              <a:rPr lang="en-US" sz="1600" dirty="0">
                <a:hlinkClick r:id="rId11"/>
              </a:rPr>
              <a:t>11-17/1025r0</a:t>
            </a:r>
            <a:r>
              <a:rPr lang="en-US" sz="1600" dirty="0"/>
              <a:t>    (Wed AM1)</a:t>
            </a:r>
          </a:p>
          <a:p>
            <a:pPr marL="342900" lvl="1" indent="-342900" eaLnBrk="1" hangingPunct="1">
              <a:lnSpc>
                <a:spcPct val="90000"/>
              </a:lnSpc>
              <a:spcBef>
                <a:spcPts val="432"/>
              </a:spcBef>
              <a:buFont typeface="Arial" pitchFamily="34" charset="0"/>
              <a:buChar char="•"/>
              <a:defRPr/>
            </a:pPr>
            <a:r>
              <a:rPr lang="en-US" sz="1600" b="1" dirty="0"/>
              <a:t>MLME-RESET, versus MLME-JOIN and MLME-START</a:t>
            </a:r>
          </a:p>
          <a:p>
            <a:pPr marL="342900" lvl="1" indent="-342900" eaLnBrk="1" hangingPunct="1">
              <a:lnSpc>
                <a:spcPct val="90000"/>
              </a:lnSpc>
              <a:spcBef>
                <a:spcPts val="432"/>
              </a:spcBef>
              <a:buFont typeface="Arial" pitchFamily="34" charset="0"/>
              <a:buChar char="•"/>
              <a:defRPr/>
            </a:pPr>
            <a:r>
              <a:rPr lang="en-US" sz="1600" b="1" dirty="0"/>
              <a:t>Continue the above</a:t>
            </a:r>
          </a:p>
          <a:p>
            <a:pPr marL="342900" lvl="1" indent="-342900" eaLnBrk="1" hangingPunct="1">
              <a:lnSpc>
                <a:spcPct val="90000"/>
              </a:lnSpc>
              <a:spcBef>
                <a:spcPts val="432"/>
              </a:spcBef>
              <a:buFont typeface="Arial" pitchFamily="34" charset="0"/>
              <a:buChar char="•"/>
              <a:defRPr/>
            </a:pPr>
            <a:r>
              <a:rPr lang="en-US" sz="1600" b="1" dirty="0"/>
              <a:t>Future sessions / SC activities</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pPr eaLnBrk="1" hangingPunct="1"/>
            <a:r>
              <a:rPr lang="en-US" altLang="en-US"/>
              <a:t>ARC Minutes</a:t>
            </a:r>
          </a:p>
        </p:txBody>
      </p:sp>
      <p:sp>
        <p:nvSpPr>
          <p:cNvPr id="35843" name="Rectangle 3"/>
          <p:cNvSpPr>
            <a:spLocks noGrp="1" noChangeArrowheads="1"/>
          </p:cNvSpPr>
          <p:nvPr>
            <p:ph idx="1"/>
          </p:nvPr>
        </p:nvSpPr>
        <p:spPr>
          <a:xfrm>
            <a:off x="685800" y="1524000"/>
            <a:ext cx="7772400" cy="4572000"/>
          </a:xfrm>
        </p:spPr>
        <p:txBody>
          <a:bodyPr/>
          <a:lstStyle/>
          <a:p>
            <a:pPr eaLnBrk="1" hangingPunct="1"/>
            <a:r>
              <a:rPr lang="en-US" altLang="en-US" b="0" dirty="0"/>
              <a:t>January face-to-face minutes:</a:t>
            </a:r>
          </a:p>
          <a:p>
            <a:pPr lvl="1" eaLnBrk="1" hangingPunct="1"/>
            <a:r>
              <a:rPr lang="en-US" altLang="en-US" dirty="0">
                <a:hlinkClick r:id="rId3"/>
              </a:rPr>
              <a:t>11-18/0224r0</a:t>
            </a:r>
            <a:r>
              <a:rPr lang="en-US" altLang="en-US" dirty="0"/>
              <a:t> </a:t>
            </a:r>
            <a:endParaRPr lang="en-US" altLang="en-US" b="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r>
              <a:rPr lang="en-US" altLang="en-US" dirty="0"/>
              <a:t>IEEE 1588 mapping to IEEE 802.11/</a:t>
            </a:r>
            <a:br>
              <a:rPr lang="en-US" altLang="en-US" dirty="0"/>
            </a:br>
            <a:r>
              <a:rPr lang="en-US" altLang="en-US" dirty="0"/>
              <a:t>802.1ASrev </a:t>
            </a:r>
            <a:r>
              <a:rPr lang="en-US" dirty="0"/>
              <a:t>use of FTM update </a:t>
            </a:r>
            <a:endParaRPr lang="en-US" altLang="en-US" dirty="0"/>
          </a:p>
        </p:txBody>
      </p:sp>
      <p:sp>
        <p:nvSpPr>
          <p:cNvPr id="38915" name="Rectangle 3"/>
          <p:cNvSpPr>
            <a:spLocks noGrp="1" noChangeArrowheads="1"/>
          </p:cNvSpPr>
          <p:nvPr>
            <p:ph idx="1"/>
          </p:nvPr>
        </p:nvSpPr>
        <p:spPr>
          <a:xfrm>
            <a:off x="685800" y="2057400"/>
            <a:ext cx="7772400" cy="4038600"/>
          </a:xfrm>
        </p:spPr>
        <p:txBody>
          <a:bodyPr/>
          <a:lstStyle/>
          <a:p>
            <a:r>
              <a:rPr lang="en-US" altLang="en-US" dirty="0"/>
              <a:t>Update (Ganesh Venkatesan)</a:t>
            </a:r>
          </a:p>
          <a:p>
            <a:r>
              <a:rPr lang="en-US" altLang="en-US" dirty="0"/>
              <a:t>IEEE 1588/802.1AS</a:t>
            </a:r>
          </a:p>
          <a:p>
            <a:r>
              <a:rPr lang="en-US" altLang="en-US" dirty="0"/>
              <a:t>802.1ASrev use of 802.11 FTM:</a:t>
            </a:r>
          </a:p>
          <a:p>
            <a:pPr lvl="1"/>
            <a:r>
              <a:rPr lang="en-US" sz="1800" dirty="0">
                <a:hlinkClick r:id="rId2"/>
              </a:rPr>
              <a:t>11-17/1086r4</a:t>
            </a:r>
            <a:r>
              <a:rPr lang="en-US" altLang="en-US" sz="1800" dirty="0"/>
              <a:t> (Ganesh Venkatesan)</a:t>
            </a:r>
          </a:p>
          <a:p>
            <a:endParaRPr lang="en-US" altLang="en-US" dirty="0"/>
          </a:p>
          <a:p>
            <a:endParaRPr lang="en-US" altLang="en-US" dirty="0"/>
          </a:p>
          <a:p>
            <a:endParaRPr lang="en-US" altLang="en-US" dirty="0"/>
          </a:p>
          <a:p>
            <a:pPr lvl="1"/>
            <a:endParaRPr lang="en-US" altLang="en-US" dirty="0"/>
          </a:p>
          <a:p>
            <a:endParaRPr lang="en-US" alt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r>
              <a:rPr lang="en-US" altLang="en-US" dirty="0"/>
              <a:t>IEEE 802 activities directly related to IEEE 802.11 ARC</a:t>
            </a:r>
          </a:p>
        </p:txBody>
      </p:sp>
      <p:sp>
        <p:nvSpPr>
          <p:cNvPr id="38915" name="Rectangle 3"/>
          <p:cNvSpPr>
            <a:spLocks noGrp="1" noChangeArrowheads="1"/>
          </p:cNvSpPr>
          <p:nvPr>
            <p:ph idx="1"/>
          </p:nvPr>
        </p:nvSpPr>
        <p:spPr>
          <a:xfrm>
            <a:off x="685800" y="1828800"/>
            <a:ext cx="7772400" cy="4038600"/>
          </a:xfrm>
        </p:spPr>
        <p:txBody>
          <a:bodyPr/>
          <a:lstStyle/>
          <a:p>
            <a:r>
              <a:rPr lang="en-US" altLang="en-US" dirty="0"/>
              <a:t>Update (Mark Hamilton)</a:t>
            </a:r>
          </a:p>
          <a:p>
            <a:r>
              <a:rPr lang="en-US" altLang="en-US" dirty="0"/>
              <a:t>802.1Q revision underway, D2.2 Sponsor ballot closed Feb 28.  </a:t>
            </a:r>
          </a:p>
          <a:p>
            <a:pPr lvl="1"/>
            <a:r>
              <a:rPr lang="en-US" altLang="en-US" sz="1600" b="0" dirty="0"/>
              <a:t>100% approval</a:t>
            </a:r>
            <a:endParaRPr lang="en-US" sz="1600" b="0" dirty="0"/>
          </a:p>
          <a:p>
            <a:pPr lvl="1"/>
            <a:r>
              <a:rPr lang="en-US" sz="1600" b="0" dirty="0"/>
              <a:t>1 comment.  Editorial.</a:t>
            </a:r>
            <a:endParaRPr lang="en-US" altLang="en-US" dirty="0"/>
          </a:p>
          <a:p>
            <a:pPr lvl="1"/>
            <a:r>
              <a:rPr lang="en-US" altLang="en-US" b="1" dirty="0"/>
              <a:t>Roll-in:</a:t>
            </a:r>
          </a:p>
          <a:p>
            <a:pPr lvl="1"/>
            <a:r>
              <a:rPr lang="en-US" sz="1600" dirty="0"/>
              <a:t>IEEE </a:t>
            </a:r>
            <a:r>
              <a:rPr lang="en-US" sz="1600" dirty="0" err="1"/>
              <a:t>Std</a:t>
            </a:r>
            <a:r>
              <a:rPr lang="en-US" sz="1600" dirty="0"/>
              <a:t> 802.1Qcd-2015, IEEE </a:t>
            </a:r>
            <a:r>
              <a:rPr lang="en-US" sz="1600" dirty="0" err="1"/>
              <a:t>Std</a:t>
            </a:r>
            <a:r>
              <a:rPr lang="en-US" sz="1600" dirty="0"/>
              <a:t> 802.1Qca-2015, IEEE </a:t>
            </a:r>
            <a:r>
              <a:rPr lang="en-US" sz="1600" dirty="0" err="1"/>
              <a:t>Std</a:t>
            </a:r>
            <a:r>
              <a:rPr lang="en-US" sz="1600" dirty="0"/>
              <a:t> 802.1Q-2014 Cor 1-2015, IEEE </a:t>
            </a:r>
            <a:r>
              <a:rPr lang="en-US" sz="1600" dirty="0" err="1"/>
              <a:t>Std</a:t>
            </a:r>
            <a:r>
              <a:rPr lang="en-US" sz="1600" dirty="0"/>
              <a:t> 802.1Qbv-2015, IEEE </a:t>
            </a:r>
            <a:r>
              <a:rPr lang="en-US" sz="1600" dirty="0" err="1"/>
              <a:t>Std</a:t>
            </a:r>
            <a:r>
              <a:rPr lang="en-US" sz="1600" dirty="0"/>
              <a:t> 802.1Qbu-2016, IEEE </a:t>
            </a:r>
            <a:r>
              <a:rPr lang="en-US" sz="1600" dirty="0" err="1"/>
              <a:t>Std</a:t>
            </a:r>
            <a:r>
              <a:rPr lang="en-US" sz="1600" dirty="0"/>
              <a:t> 802.1Qbz-2016, IEEE </a:t>
            </a:r>
            <a:r>
              <a:rPr lang="en-US" sz="1600" dirty="0" err="1"/>
              <a:t>Std</a:t>
            </a:r>
            <a:r>
              <a:rPr lang="en-US" sz="1600" dirty="0"/>
              <a:t> 802.1Qci-2017, IEEE </a:t>
            </a:r>
            <a:r>
              <a:rPr lang="en-US" sz="1600" dirty="0" err="1"/>
              <a:t>Std</a:t>
            </a:r>
            <a:r>
              <a:rPr lang="en-US" sz="1600" dirty="0"/>
              <a:t> 802.1Qch-2017</a:t>
            </a:r>
          </a:p>
          <a:p>
            <a:r>
              <a:rPr lang="en-US" dirty="0"/>
              <a:t>802c, and (follow-on) 802.1CQ</a:t>
            </a:r>
          </a:p>
          <a:p>
            <a:pPr lvl="1"/>
            <a:r>
              <a:rPr lang="en-US" dirty="0"/>
              <a:t>Relation to 802.11aq</a:t>
            </a:r>
          </a:p>
          <a:p>
            <a:pPr lvl="1"/>
            <a:r>
              <a:rPr lang="en-US" dirty="0"/>
              <a:t>Other correlations or implications? </a:t>
            </a:r>
          </a:p>
        </p:txBody>
      </p:sp>
    </p:spTree>
    <p:extLst>
      <p:ext uri="{BB962C8B-B14F-4D97-AF65-F5344CB8AC3E}">
        <p14:creationId xmlns:p14="http://schemas.microsoft.com/office/powerpoint/2010/main" val="176850611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85800" y="685800"/>
            <a:ext cx="7772400" cy="381000"/>
          </a:xfrm>
        </p:spPr>
        <p:txBody>
          <a:bodyPr/>
          <a:lstStyle/>
          <a:p>
            <a:pPr eaLnBrk="1" hangingPunct="1"/>
            <a:r>
              <a:rPr lang="en-US" altLang="en-US">
                <a:ea typeface="MS PGothic" panose="020B0600070205080204" pitchFamily="34" charset="-128"/>
              </a:rPr>
              <a:t>IETF/802 coordination </a:t>
            </a:r>
          </a:p>
        </p:txBody>
      </p:sp>
      <p:sp>
        <p:nvSpPr>
          <p:cNvPr id="39939" name="Rectangle 3"/>
          <p:cNvSpPr>
            <a:spLocks noGrp="1" noChangeArrowheads="1"/>
          </p:cNvSpPr>
          <p:nvPr>
            <p:ph idx="1"/>
          </p:nvPr>
        </p:nvSpPr>
        <p:spPr>
          <a:xfrm>
            <a:off x="685800" y="1524000"/>
            <a:ext cx="7772400" cy="4724400"/>
          </a:xfrm>
        </p:spPr>
        <p:txBody>
          <a:bodyPr/>
          <a:lstStyle/>
          <a:p>
            <a:r>
              <a:rPr lang="en-US" altLang="en-US" dirty="0"/>
              <a:t>Dorothy Stanley present topics of interest:</a:t>
            </a:r>
          </a:p>
          <a:p>
            <a:pPr lvl="1"/>
            <a:r>
              <a:rPr lang="en-US" altLang="en-US" dirty="0"/>
              <a:t>Deterministic networks?</a:t>
            </a:r>
          </a:p>
          <a:p>
            <a:pPr lvl="1"/>
            <a:r>
              <a:rPr lang="en-US" altLang="en-US" dirty="0"/>
              <a:t>Multicast (note: WNG presentation 11-17/1736, also)?</a:t>
            </a:r>
          </a:p>
          <a:p>
            <a:pPr lvl="1"/>
            <a:r>
              <a:rPr lang="en-GB" dirty="0"/>
              <a:t>“RFC 8290 and applicability of </a:t>
            </a:r>
            <a:r>
              <a:rPr lang="en-US" dirty="0"/>
              <a:t>Flow Control Controlled Delay (FC-</a:t>
            </a:r>
            <a:r>
              <a:rPr lang="en-US" dirty="0" err="1"/>
              <a:t>CoDel</a:t>
            </a:r>
            <a:r>
              <a:rPr lang="en-US" dirty="0"/>
              <a:t>) to Wi-Fi/802.11 systems for reduction of latency and jitter.”</a:t>
            </a:r>
          </a:p>
          <a:p>
            <a:pPr lvl="2"/>
            <a:r>
              <a:rPr lang="en-GB" sz="2000" dirty="0"/>
              <a:t>See </a:t>
            </a:r>
            <a:r>
              <a:rPr lang="en-GB" sz="2000" u="sng" dirty="0">
                <a:hlinkClick r:id="rId2"/>
              </a:rPr>
              <a:t>https://www.ietf.org/blog/blind-men-and-elephant/</a:t>
            </a:r>
            <a:r>
              <a:rPr lang="en-GB" sz="2000" dirty="0"/>
              <a:t>, the Wi-Fi section, and included references. </a:t>
            </a:r>
            <a:endParaRPr lang="en-US" sz="2000" dirty="0"/>
          </a:p>
          <a:p>
            <a:pPr lvl="1"/>
            <a:endParaRPr lang="en-US" altLang="en-US" sz="16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85800" y="685800"/>
            <a:ext cx="7772400" cy="381000"/>
          </a:xfrm>
        </p:spPr>
        <p:txBody>
          <a:bodyPr/>
          <a:lstStyle/>
          <a:p>
            <a:pPr eaLnBrk="1" hangingPunct="1"/>
            <a:r>
              <a:rPr lang="en-US" altLang="en-US" dirty="0" err="1">
                <a:ea typeface="MS PGothic" panose="020B0600070205080204" pitchFamily="34" charset="-128"/>
              </a:rPr>
              <a:t>TGax</a:t>
            </a:r>
            <a:r>
              <a:rPr lang="en-US" altLang="en-US" dirty="0">
                <a:ea typeface="MS PGothic" panose="020B0600070205080204" pitchFamily="34" charset="-128"/>
              </a:rPr>
              <a:t> architecture topics</a:t>
            </a:r>
          </a:p>
        </p:txBody>
      </p:sp>
      <p:sp>
        <p:nvSpPr>
          <p:cNvPr id="39939" name="Rectangle 3"/>
          <p:cNvSpPr>
            <a:spLocks noGrp="1" noChangeArrowheads="1"/>
          </p:cNvSpPr>
          <p:nvPr>
            <p:ph idx="1"/>
          </p:nvPr>
        </p:nvSpPr>
        <p:spPr>
          <a:xfrm>
            <a:off x="685800" y="1524000"/>
            <a:ext cx="7772400" cy="4724400"/>
          </a:xfrm>
        </p:spPr>
        <p:txBody>
          <a:bodyPr/>
          <a:lstStyle/>
          <a:p>
            <a:pPr marL="342900" lvl="1" indent="-342900" eaLnBrk="1" hangingPunct="1">
              <a:lnSpc>
                <a:spcPct val="90000"/>
              </a:lnSpc>
              <a:buFont typeface="Arial" pitchFamily="34" charset="0"/>
              <a:buChar char="•"/>
              <a:defRPr/>
            </a:pPr>
            <a:r>
              <a:rPr lang="en-US" b="1" dirty="0" err="1"/>
              <a:t>TGax</a:t>
            </a:r>
            <a:r>
              <a:rPr lang="en-US" b="1" dirty="0"/>
              <a:t> approach to subclause 10.2 and Figure 10-1: </a:t>
            </a:r>
            <a:r>
              <a:rPr lang="en-US" dirty="0">
                <a:hlinkClick r:id="rId2"/>
              </a:rPr>
              <a:t>11-18/0362r0</a:t>
            </a:r>
            <a:r>
              <a:rPr lang="en-US" b="1" dirty="0"/>
              <a:t> </a:t>
            </a:r>
          </a:p>
          <a:p>
            <a:pPr lvl="1">
              <a:defRPr/>
            </a:pPr>
            <a:r>
              <a:rPr lang="en-US" sz="1600" dirty="0"/>
              <a:t>Initially discussed in Sep, 2017 (see </a:t>
            </a:r>
            <a:r>
              <a:rPr lang="en-US" sz="1600" dirty="0">
                <a:hlinkClick r:id="rId3"/>
              </a:rPr>
              <a:t>11-17/1220r2</a:t>
            </a:r>
            <a:r>
              <a:rPr lang="en-US" sz="1600" dirty="0"/>
              <a:t> and </a:t>
            </a:r>
            <a:r>
              <a:rPr lang="en-US" sz="1600" dirty="0">
                <a:hlinkClick r:id="rId4"/>
              </a:rPr>
              <a:t>11-17/1396r1</a:t>
            </a:r>
            <a:r>
              <a:rPr lang="en-US" sz="1600" dirty="0"/>
              <a:t>)</a:t>
            </a:r>
          </a:p>
          <a:p>
            <a:pPr>
              <a:defRPr/>
            </a:pPr>
            <a:r>
              <a:rPr lang="en-US" sz="2000" dirty="0"/>
              <a:t>Presentations:</a:t>
            </a:r>
          </a:p>
          <a:p>
            <a:pPr lvl="1">
              <a:defRPr/>
            </a:pPr>
            <a:r>
              <a:rPr lang="en-US" sz="1600" dirty="0"/>
              <a:t>New comments received, and resolutions proposed</a:t>
            </a:r>
            <a:endParaRPr lang="en-US" sz="1200" b="1" dirty="0">
              <a:hlinkClick r:id="rId2"/>
            </a:endParaRPr>
          </a:p>
          <a:p>
            <a:pPr lvl="1">
              <a:defRPr/>
            </a:pPr>
            <a:r>
              <a:rPr lang="en-US" sz="1600" dirty="0">
                <a:hlinkClick r:id="rId2"/>
              </a:rPr>
              <a:t>11-18/0362r0 </a:t>
            </a:r>
            <a:endParaRPr lang="en-US" sz="1600" dirty="0"/>
          </a:p>
        </p:txBody>
      </p:sp>
    </p:spTree>
    <p:extLst>
      <p:ext uri="{BB962C8B-B14F-4D97-AF65-F5344CB8AC3E}">
        <p14:creationId xmlns:p14="http://schemas.microsoft.com/office/powerpoint/2010/main" val="110879558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p:txBody>
          <a:bodyPr/>
          <a:lstStyle/>
          <a:p>
            <a:r>
              <a:rPr lang="en-US" altLang="en-US" dirty="0"/>
              <a:t>Discussion on YANG/NETCONF models</a:t>
            </a:r>
          </a:p>
        </p:txBody>
      </p:sp>
      <p:sp>
        <p:nvSpPr>
          <p:cNvPr id="47107" name="Rectangle 3"/>
          <p:cNvSpPr>
            <a:spLocks noGrp="1" noChangeArrowheads="1"/>
          </p:cNvSpPr>
          <p:nvPr>
            <p:ph idx="1"/>
          </p:nvPr>
        </p:nvSpPr>
        <p:spPr>
          <a:xfrm>
            <a:off x="609600" y="1524000"/>
            <a:ext cx="7772400" cy="4343400"/>
          </a:xfrm>
        </p:spPr>
        <p:txBody>
          <a:bodyPr/>
          <a:lstStyle/>
          <a:p>
            <a:pPr>
              <a:spcBef>
                <a:spcPts val="0"/>
              </a:spcBef>
            </a:pPr>
            <a:r>
              <a:rPr lang="en-US" altLang="en-US" sz="2000" dirty="0"/>
              <a:t>We have a likely window now to make a MIB change/addition, if any, during </a:t>
            </a:r>
            <a:r>
              <a:rPr lang="en-US" altLang="en-US" sz="2000" dirty="0" err="1"/>
              <a:t>REVmd</a:t>
            </a:r>
            <a:r>
              <a:rPr lang="en-US" altLang="en-US" sz="2000" dirty="0"/>
              <a:t> maintenance activities</a:t>
            </a:r>
          </a:p>
          <a:p>
            <a:pPr>
              <a:spcBef>
                <a:spcPts val="0"/>
              </a:spcBef>
            </a:pPr>
            <a:r>
              <a:rPr lang="en-US" altLang="en-US" sz="2000" dirty="0"/>
              <a:t>Scott Mansfield presentation/discussion:</a:t>
            </a:r>
          </a:p>
          <a:p>
            <a:pPr lvl="1">
              <a:spcBef>
                <a:spcPts val="0"/>
              </a:spcBef>
            </a:pPr>
            <a:r>
              <a:rPr lang="en-US" altLang="en-US" sz="1800" dirty="0">
                <a:hlinkClick r:id="rId2"/>
              </a:rPr>
              <a:t>http://www.ieee802.org/1/files/public/docs2017/yang-parsons-open-source-motivation-1217.pdf</a:t>
            </a:r>
            <a:r>
              <a:rPr lang="en-US" altLang="en-US" sz="1800" dirty="0"/>
              <a:t> </a:t>
            </a:r>
          </a:p>
          <a:p>
            <a:pPr lvl="1">
              <a:spcBef>
                <a:spcPts val="0"/>
              </a:spcBef>
            </a:pPr>
            <a:r>
              <a:rPr lang="en-US" altLang="en-US" sz="1800" dirty="0"/>
              <a:t>&lt;</a:t>
            </a:r>
            <a:r>
              <a:rPr lang="en-US" altLang="en-US" sz="1800" dirty="0" err="1"/>
              <a:t>tbd</a:t>
            </a:r>
            <a:r>
              <a:rPr lang="en-US" altLang="en-US" sz="1800" dirty="0"/>
              <a:t>&gt;</a:t>
            </a:r>
          </a:p>
          <a:p>
            <a:pPr lvl="1">
              <a:spcBef>
                <a:spcPts val="0"/>
              </a:spcBef>
            </a:pPr>
            <a:r>
              <a:rPr lang="en-US" altLang="en-US" sz="1800" dirty="0"/>
              <a:t>802.1 work; </a:t>
            </a:r>
            <a:r>
              <a:rPr lang="en-US" altLang="en-US" sz="1800" dirty="0" err="1"/>
              <a:t>YANGsters</a:t>
            </a:r>
            <a:r>
              <a:rPr lang="en-US" altLang="en-US" sz="1800" dirty="0"/>
              <a:t>; 802.1Qcc; 802.1Xck; 802.1ABcu</a:t>
            </a:r>
          </a:p>
          <a:p>
            <a:pPr lvl="1">
              <a:spcBef>
                <a:spcPts val="0"/>
              </a:spcBef>
            </a:pPr>
            <a:r>
              <a:rPr lang="en-US" altLang="en-US" sz="1800" dirty="0">
                <a:hlinkClick r:id="rId3"/>
              </a:rPr>
              <a:t>https://yangcatalog.org/</a:t>
            </a:r>
            <a:r>
              <a:rPr lang="en-US" altLang="en-US" sz="1800" dirty="0"/>
              <a:t>; </a:t>
            </a:r>
            <a:r>
              <a:rPr lang="en-US" sz="1800" u="sng" dirty="0">
                <a:hlinkClick r:id="rId4"/>
              </a:rPr>
              <a:t>https://1.ieee802.org/yangsters/</a:t>
            </a:r>
            <a:endParaRPr lang="en-US" sz="1800" u="sng" dirty="0"/>
          </a:p>
          <a:p>
            <a:pPr lvl="1">
              <a:spcBef>
                <a:spcPts val="0"/>
              </a:spcBef>
            </a:pPr>
            <a:r>
              <a:rPr lang="en-US" altLang="en-US" sz="1800" dirty="0">
                <a:hlinkClick r:id="rId5"/>
              </a:rPr>
              <a:t>https://github.com/YangModels/yang</a:t>
            </a:r>
            <a:r>
              <a:rPr lang="en-US" altLang="en-US" sz="1800" dirty="0"/>
              <a:t> </a:t>
            </a:r>
          </a:p>
          <a:p>
            <a:pPr lvl="1">
              <a:spcBef>
                <a:spcPts val="0"/>
              </a:spcBef>
            </a:pPr>
            <a:r>
              <a:rPr lang="en-US" altLang="en-US" sz="1800" dirty="0"/>
              <a:t>UML</a:t>
            </a:r>
          </a:p>
          <a:p>
            <a:pPr lvl="1">
              <a:spcBef>
                <a:spcPts val="0"/>
              </a:spcBef>
            </a:pPr>
            <a:r>
              <a:rPr lang="en-US" altLang="en-US" sz="1800" dirty="0"/>
              <a:t>IEEE 1588 connection?  IETF-802 coordination connection? IEEE 1930 connection?</a:t>
            </a:r>
          </a:p>
          <a:p>
            <a:pPr lvl="1">
              <a:spcBef>
                <a:spcPts val="0"/>
              </a:spcBef>
            </a:pPr>
            <a:r>
              <a:rPr lang="en-US" altLang="en-US" sz="1800" dirty="0"/>
              <a:t>First/next steps discussion (ARC, or new TIG?)</a:t>
            </a:r>
          </a:p>
          <a:p>
            <a:pPr lvl="2">
              <a:spcBef>
                <a:spcPts val="0"/>
              </a:spcBef>
            </a:pPr>
            <a:r>
              <a:rPr lang="en-US" altLang="en-US" sz="1600" dirty="0"/>
              <a:t>802.11k/v stuff? FTM?</a:t>
            </a:r>
          </a:p>
          <a:p>
            <a:pPr>
              <a:spcBef>
                <a:spcPts val="0"/>
              </a:spcBef>
            </a:pPr>
            <a:r>
              <a:rPr lang="en-US" altLang="en-US" sz="2000" dirty="0"/>
              <a:t>Related Submissions:</a:t>
            </a:r>
          </a:p>
          <a:p>
            <a:pPr lvl="1">
              <a:spcBef>
                <a:spcPts val="0"/>
              </a:spcBef>
            </a:pPr>
            <a:r>
              <a:rPr lang="en-US" altLang="en-US" sz="1400" dirty="0">
                <a:hlinkClick r:id="rId6"/>
              </a:rPr>
              <a:t>https://mentor.ieee.org/802.11/dcn/16/11-16-1436-00-0arc-yang-modelling-and-netconf-protocol-discussion.pptx</a:t>
            </a:r>
            <a:r>
              <a:rPr lang="en-US" altLang="en-US" sz="1400" dirty="0"/>
              <a:t> </a:t>
            </a:r>
          </a:p>
          <a:p>
            <a:pPr lvl="1">
              <a:spcBef>
                <a:spcPts val="0"/>
              </a:spcBef>
            </a:pPr>
            <a:r>
              <a:rPr lang="en-US" altLang="en-US" sz="1400" dirty="0">
                <a:hlinkClick r:id="rId7"/>
              </a:rPr>
              <a:t>www.ieee802.org/1/files/public/docs2016/cc-cummings-REST-0516-v00.pdf</a:t>
            </a:r>
            <a:r>
              <a:rPr lang="en-US" altLang="en-US" sz="1400" dirty="0"/>
              <a:t>  (RESTCONF)</a:t>
            </a:r>
          </a:p>
        </p:txBody>
      </p:sp>
    </p:spTree>
    <p:extLst>
      <p:ext uri="{BB962C8B-B14F-4D97-AF65-F5344CB8AC3E}">
        <p14:creationId xmlns:p14="http://schemas.microsoft.com/office/powerpoint/2010/main" val="246251876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ctrTitle"/>
          </p:nvPr>
        </p:nvSpPr>
        <p:spPr/>
        <p:txBody>
          <a:bodyPr/>
          <a:lstStyle/>
          <a:p>
            <a:pPr eaLnBrk="1" hangingPunct="1"/>
            <a:r>
              <a:rPr lang="en-US" altLang="en-US" dirty="0"/>
              <a:t>Tuesday, March 6</a:t>
            </a:r>
            <a:r>
              <a:rPr lang="en-US" altLang="en-US" baseline="30000" dirty="0"/>
              <a:t>th</a:t>
            </a:r>
            <a:r>
              <a:rPr lang="en-US" altLang="en-US" dirty="0"/>
              <a:t>, PM2</a:t>
            </a:r>
          </a:p>
        </p:txBody>
      </p:sp>
    </p:spTree>
    <p:extLst>
      <p:ext uri="{BB962C8B-B14F-4D97-AF65-F5344CB8AC3E}">
        <p14:creationId xmlns:p14="http://schemas.microsoft.com/office/powerpoint/2010/main" val="45351973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r>
              <a:rPr lang="en-US" altLang="en-US"/>
              <a:t>What is an ESS?</a:t>
            </a:r>
          </a:p>
        </p:txBody>
      </p:sp>
      <p:sp>
        <p:nvSpPr>
          <p:cNvPr id="44035" name="Rectangle 3"/>
          <p:cNvSpPr>
            <a:spLocks noGrp="1" noChangeArrowheads="1"/>
          </p:cNvSpPr>
          <p:nvPr>
            <p:ph idx="1"/>
          </p:nvPr>
        </p:nvSpPr>
        <p:spPr>
          <a:xfrm>
            <a:off x="609600" y="1600200"/>
            <a:ext cx="7772400" cy="4572000"/>
          </a:xfrm>
        </p:spPr>
        <p:txBody>
          <a:bodyPr/>
          <a:lstStyle/>
          <a:p>
            <a:r>
              <a:rPr lang="en-US" altLang="en-US" sz="2000" b="0" dirty="0"/>
              <a:t>Current definition depends on the relationship to LLC</a:t>
            </a:r>
          </a:p>
          <a:p>
            <a:pPr lvl="1"/>
            <a:r>
              <a:rPr lang="en-US" altLang="en-US" sz="1600" dirty="0"/>
              <a:t>“A set of one or more interconnected basic service sets (BSSs) that appears as a single BSS to the logical link control (LLC) layer at any station (STA) associated with one of those BSSs.”</a:t>
            </a:r>
          </a:p>
          <a:p>
            <a:r>
              <a:rPr lang="en-US" altLang="en-US" sz="1600" b="0" dirty="0"/>
              <a:t>That would mean a 802.1 Bridged LAN (for example) creates an ESS.  Probably not what we (802.11) meant.</a:t>
            </a:r>
          </a:p>
          <a:p>
            <a:r>
              <a:rPr lang="en-US" altLang="en-US" sz="1600" b="0" dirty="0"/>
              <a:t>We probably meant something about transparency of “location of attachment”/”mobility”, from whatever is using the 802.11 MAC </a:t>
            </a:r>
          </a:p>
          <a:p>
            <a:pPr lvl="1"/>
            <a:r>
              <a:rPr lang="en-US" altLang="en-US" sz="1600" dirty="0"/>
              <a:t>and other entities, necessary to accomplish this?</a:t>
            </a:r>
            <a:br>
              <a:rPr lang="en-US" altLang="en-US" sz="1600" dirty="0"/>
            </a:br>
            <a:r>
              <a:rPr lang="en-US" altLang="en-US" sz="1600" dirty="0">
                <a:solidFill>
                  <a:srgbClr val="FF0000"/>
                </a:solidFill>
              </a:rPr>
              <a:t>	ESS == demarcation of this transparency??</a:t>
            </a:r>
            <a:endParaRPr lang="en-US" altLang="en-US" sz="1600" dirty="0"/>
          </a:p>
          <a:p>
            <a:r>
              <a:rPr lang="en-US" altLang="en-US" sz="1600" b="0" dirty="0"/>
              <a:t>Is it:</a:t>
            </a:r>
          </a:p>
          <a:p>
            <a:pPr lvl="1"/>
            <a:r>
              <a:rPr lang="en-US" altLang="en-US" sz="1600" dirty="0"/>
              <a:t>Transparent to whatever upper layer is above 802.11?</a:t>
            </a:r>
          </a:p>
          <a:p>
            <a:pPr lvl="1"/>
            <a:r>
              <a:rPr lang="en-US" altLang="en-US" sz="1600" dirty="0"/>
              <a:t>Includes entities beyond (above?) 802.11?  (Like bridges in the 11ak scenario?)</a:t>
            </a:r>
          </a:p>
          <a:p>
            <a:pPr lvl="1"/>
            <a:r>
              <a:rPr lang="en-US" altLang="en-US" sz="1600" dirty="0"/>
              <a:t>The APs have to have some common/similar configuration settings? (SSID, at least.  Probably other facilities (security, etc.) and policies?)</a:t>
            </a:r>
          </a:p>
          <a:p>
            <a:r>
              <a:rPr lang="en-US" altLang="en-US" sz="1600" b="0" dirty="0"/>
              <a:t>Changes to Figure 4-1: ‘BSS’s are just STAs.  These ovals are BSAs.  Also, should we be saying “OBSA”?</a:t>
            </a:r>
            <a:endParaRPr lang="en-US" altLang="en-US" b="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n-US" altLang="en-US"/>
              <a:t>Abstract</a:t>
            </a:r>
          </a:p>
        </p:txBody>
      </p:sp>
      <p:sp>
        <p:nvSpPr>
          <p:cNvPr id="17411" name="Rectangle 3"/>
          <p:cNvSpPr>
            <a:spLocks noGrp="1" noChangeArrowheads="1"/>
          </p:cNvSpPr>
          <p:nvPr>
            <p:ph idx="1"/>
          </p:nvPr>
        </p:nvSpPr>
        <p:spPr/>
        <p:txBody>
          <a:bodyPr/>
          <a:lstStyle/>
          <a:p>
            <a:pPr algn="ctr" eaLnBrk="1" hangingPunct="1">
              <a:buFontTx/>
              <a:buNone/>
            </a:pPr>
            <a:r>
              <a:rPr lang="en-US" altLang="en-US" dirty="0"/>
              <a:t>Agenda for:</a:t>
            </a:r>
          </a:p>
          <a:p>
            <a:pPr algn="ctr" eaLnBrk="1" hangingPunct="1">
              <a:buFontTx/>
              <a:buNone/>
            </a:pPr>
            <a:endParaRPr lang="en-US" altLang="en-US" dirty="0"/>
          </a:p>
          <a:p>
            <a:pPr algn="ctr" eaLnBrk="1" hangingPunct="1">
              <a:buFontTx/>
              <a:buNone/>
            </a:pPr>
            <a:r>
              <a:rPr lang="en-US" altLang="en-US" dirty="0"/>
              <a:t> ARC SC, March 2018, Rosemont, Illinois, USA</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r>
              <a:rPr lang="en-US" altLang="en-US" dirty="0"/>
              <a:t>What is an ESS?  (Continued)</a:t>
            </a:r>
          </a:p>
        </p:txBody>
      </p:sp>
      <p:sp>
        <p:nvSpPr>
          <p:cNvPr id="44035" name="Rectangle 3"/>
          <p:cNvSpPr>
            <a:spLocks noGrp="1" noChangeArrowheads="1"/>
          </p:cNvSpPr>
          <p:nvPr>
            <p:ph idx="1"/>
          </p:nvPr>
        </p:nvSpPr>
        <p:spPr>
          <a:xfrm>
            <a:off x="609600" y="1524000"/>
            <a:ext cx="8153400" cy="4572000"/>
          </a:xfrm>
        </p:spPr>
        <p:txBody>
          <a:bodyPr/>
          <a:lstStyle/>
          <a:p>
            <a:pPr>
              <a:spcBef>
                <a:spcPts val="0"/>
              </a:spcBef>
            </a:pPr>
            <a:r>
              <a:rPr lang="en-US" altLang="en-US" sz="2000" b="0" dirty="0"/>
              <a:t>Current definition depends on the relationship to LLC</a:t>
            </a:r>
          </a:p>
          <a:p>
            <a:pPr lvl="1">
              <a:spcBef>
                <a:spcPts val="0"/>
              </a:spcBef>
            </a:pPr>
            <a:r>
              <a:rPr lang="en-US" altLang="en-US" sz="1600" dirty="0"/>
              <a:t>“A set of one or more interconnected basic service sets (BSSs) that appears as a single BSS to the logical link control (LLC) layer at any station (STA) associated with one of those BSSs.”</a:t>
            </a:r>
          </a:p>
          <a:p>
            <a:pPr>
              <a:spcBef>
                <a:spcPts val="0"/>
              </a:spcBef>
            </a:pPr>
            <a:r>
              <a:rPr lang="en-US" altLang="en-US" sz="1600" b="0" dirty="0"/>
              <a:t>We probably meant something about transparency of “location of attachment”/”mobility”, from whatever is using the </a:t>
            </a:r>
            <a:r>
              <a:rPr lang="en-US" altLang="en-US" sz="1600" b="0" strike="sngStrike" dirty="0"/>
              <a:t>802.11 MAC </a:t>
            </a:r>
            <a:r>
              <a:rPr lang="en-US" altLang="en-US" sz="1600" b="0" dirty="0"/>
              <a:t> </a:t>
            </a:r>
            <a:r>
              <a:rPr lang="en-US" altLang="en-US" sz="1600" b="0" u="sng" dirty="0"/>
              <a:t>802 Services</a:t>
            </a:r>
          </a:p>
          <a:p>
            <a:pPr lvl="1">
              <a:spcBef>
                <a:spcPts val="0"/>
              </a:spcBef>
            </a:pPr>
            <a:r>
              <a:rPr lang="en-US" altLang="en-US" sz="1600" dirty="0"/>
              <a:t>includes other entities, necessary to accomplish this?  (EAP </a:t>
            </a:r>
            <a:r>
              <a:rPr lang="en-US" altLang="en-US" sz="1600" dirty="0" err="1"/>
              <a:t>Auth</a:t>
            </a:r>
            <a:r>
              <a:rPr lang="en-US" altLang="en-US" sz="1600" dirty="0"/>
              <a:t> Service? Bridges (11ak)? ANQP, </a:t>
            </a:r>
            <a:r>
              <a:rPr lang="en-US" altLang="en-US" sz="1600" dirty="0" err="1"/>
              <a:t>etc</a:t>
            </a:r>
            <a:r>
              <a:rPr lang="en-US" altLang="en-US" sz="1600" dirty="0"/>
              <a:t>?)</a:t>
            </a:r>
            <a:br>
              <a:rPr lang="en-US" altLang="en-US" sz="1600" dirty="0"/>
            </a:br>
            <a:r>
              <a:rPr lang="en-US" altLang="en-US" sz="1600" dirty="0">
                <a:solidFill>
                  <a:srgbClr val="FF0000"/>
                </a:solidFill>
              </a:rPr>
              <a:t>ESS boundary == demarcation of this transparency??  Yes, + common domain of “mobility” that works, including security, policy, etc., necessary for mobility </a:t>
            </a:r>
            <a:r>
              <a:rPr lang="en-US" altLang="en-US" sz="1600" u="sng" dirty="0">
                <a:solidFill>
                  <a:srgbClr val="FF0000"/>
                </a:solidFill>
              </a:rPr>
              <a:t>that actually works</a:t>
            </a:r>
            <a:r>
              <a:rPr lang="en-US" altLang="en-US" sz="1600" dirty="0">
                <a:solidFill>
                  <a:srgbClr val="FF0000"/>
                </a:solidFill>
              </a:rPr>
              <a:t>.</a:t>
            </a:r>
            <a:endParaRPr lang="en-US" altLang="en-US" sz="1600" dirty="0"/>
          </a:p>
          <a:p>
            <a:pPr>
              <a:spcBef>
                <a:spcPts val="0"/>
              </a:spcBef>
            </a:pPr>
            <a:r>
              <a:rPr lang="en-US" altLang="en-US" sz="1600" b="0" dirty="0"/>
              <a:t>Is it:</a:t>
            </a:r>
          </a:p>
          <a:p>
            <a:pPr lvl="1">
              <a:spcBef>
                <a:spcPts val="0"/>
              </a:spcBef>
            </a:pPr>
            <a:r>
              <a:rPr lang="en-US" altLang="en-US" sz="1600" dirty="0"/>
              <a:t>Transparent to whatever upper layer is above 802.11?  </a:t>
            </a:r>
            <a:r>
              <a:rPr lang="en-US" altLang="en-US" sz="1600" dirty="0">
                <a:solidFill>
                  <a:srgbClr val="FF0000"/>
                </a:solidFill>
              </a:rPr>
              <a:t>No, boundary may be higher than that</a:t>
            </a:r>
            <a:endParaRPr lang="en-US" altLang="en-US" sz="1600" dirty="0"/>
          </a:p>
          <a:p>
            <a:pPr lvl="1">
              <a:spcBef>
                <a:spcPts val="0"/>
              </a:spcBef>
            </a:pPr>
            <a:r>
              <a:rPr lang="en-US" altLang="en-US" sz="1600" dirty="0"/>
              <a:t>Includes entities beyond (above?) 802.11?  (Like bridges in the 11ak scenario?) </a:t>
            </a:r>
            <a:r>
              <a:rPr lang="en-US" altLang="en-US" sz="1600" dirty="0">
                <a:solidFill>
                  <a:srgbClr val="FF0000"/>
                </a:solidFill>
              </a:rPr>
              <a:t>Yes, as needed</a:t>
            </a:r>
            <a:endParaRPr lang="en-US" altLang="en-US" sz="1600" dirty="0"/>
          </a:p>
          <a:p>
            <a:pPr lvl="1">
              <a:spcBef>
                <a:spcPts val="0"/>
              </a:spcBef>
            </a:pPr>
            <a:r>
              <a:rPr lang="en-US" altLang="en-US" sz="1600" dirty="0"/>
              <a:t>The APs have to have some common/similar configuration settings? (SSID, at least.  Probably other facilities (security, etc.) and policies?)</a:t>
            </a:r>
            <a:r>
              <a:rPr lang="en-US" altLang="en-US" sz="1600" dirty="0">
                <a:solidFill>
                  <a:srgbClr val="FF0000"/>
                </a:solidFill>
              </a:rPr>
              <a:t> Yes.</a:t>
            </a:r>
            <a:endParaRPr lang="en-US" altLang="en-US" sz="1600" dirty="0"/>
          </a:p>
          <a:p>
            <a:pPr>
              <a:spcBef>
                <a:spcPts val="0"/>
              </a:spcBef>
            </a:pPr>
            <a:r>
              <a:rPr lang="en-US" altLang="en-US" sz="1600" b="0" dirty="0"/>
              <a:t>Changes to Figure 4-1: ‘BSS’s are just STAs.  These ovals are BSAs.  Also, should we be saying “OBSA”?</a:t>
            </a:r>
            <a:endParaRPr lang="en-US" altLang="en-US" b="0" dirty="0"/>
          </a:p>
        </p:txBody>
      </p:sp>
    </p:spTree>
    <p:extLst>
      <p:ext uri="{BB962C8B-B14F-4D97-AF65-F5344CB8AC3E}">
        <p14:creationId xmlns:p14="http://schemas.microsoft.com/office/powerpoint/2010/main" val="382735857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r>
              <a:rPr lang="en-US" altLang="en-US" dirty="0"/>
              <a:t>What is an ESS? – Direction?</a:t>
            </a:r>
          </a:p>
        </p:txBody>
      </p:sp>
      <p:sp>
        <p:nvSpPr>
          <p:cNvPr id="44035" name="Rectangle 3"/>
          <p:cNvSpPr>
            <a:spLocks noGrp="1" noChangeArrowheads="1"/>
          </p:cNvSpPr>
          <p:nvPr>
            <p:ph idx="1"/>
          </p:nvPr>
        </p:nvSpPr>
        <p:spPr>
          <a:xfrm>
            <a:off x="609600" y="1447800"/>
            <a:ext cx="8153400" cy="4572000"/>
          </a:xfrm>
        </p:spPr>
        <p:txBody>
          <a:bodyPr/>
          <a:lstStyle/>
          <a:p>
            <a:pPr marL="0" indent="0">
              <a:buNone/>
            </a:pPr>
            <a:r>
              <a:rPr lang="en-US" altLang="en-US" sz="2000" b="0" dirty="0"/>
              <a:t>Straw proposal - ESS is:	</a:t>
            </a:r>
            <a:r>
              <a:rPr lang="en-US" altLang="en-US" sz="2000" b="0" dirty="0">
                <a:solidFill>
                  <a:srgbClr val="FF0000"/>
                </a:solidFill>
              </a:rPr>
              <a:t>[Edit this list, per discussion]</a:t>
            </a:r>
          </a:p>
          <a:p>
            <a:r>
              <a:rPr lang="en-US" altLang="en-US" sz="2000" b="0" dirty="0"/>
              <a:t>Set of one of more basic services sets (BSSs)</a:t>
            </a:r>
          </a:p>
          <a:p>
            <a:r>
              <a:rPr lang="en-US" altLang="en-US" sz="2000" b="0" dirty="0"/>
              <a:t>Appears as a single logical network, to layers above the ESS boundary</a:t>
            </a:r>
          </a:p>
          <a:p>
            <a:r>
              <a:rPr lang="en-US" altLang="en-US" sz="2000" b="0" dirty="0"/>
              <a:t>The boundary might be above 802 (above Layer 2), or might be within Layer 2 (the MAC SAP, etc.)</a:t>
            </a:r>
          </a:p>
          <a:p>
            <a:r>
              <a:rPr lang="en-US" altLang="en-US" sz="2000" b="0" dirty="0"/>
              <a:t>The boundary must exist/be clear for participating end stations (see 802 O&amp;A), and external devices that can interwork with the participating end stations</a:t>
            </a:r>
          </a:p>
          <a:p>
            <a:r>
              <a:rPr lang="en-US" altLang="en-US" sz="2000" b="0" dirty="0"/>
              <a:t>Provides transparency of “location of attachment” / “mobility”, as seen by layers above the ESS boundary, on both participating end stations and external end stations.</a:t>
            </a:r>
          </a:p>
          <a:p>
            <a:r>
              <a:rPr lang="en-US" altLang="en-US" sz="2000" b="0" dirty="0"/>
              <a:t>Includes all entities necessary to provide the services and transparency required.</a:t>
            </a:r>
          </a:p>
          <a:p>
            <a:r>
              <a:rPr lang="en-US" altLang="en-US" sz="2000" b="0" dirty="0"/>
              <a:t>Has a common domain of mobility and a common security and policies and configuration necessary to deliver the transparency from mobility.</a:t>
            </a:r>
          </a:p>
          <a:p>
            <a:pPr marL="0" indent="0">
              <a:buNone/>
            </a:pPr>
            <a:endParaRPr lang="en-US" altLang="en-US" sz="2000" b="0" dirty="0"/>
          </a:p>
        </p:txBody>
      </p:sp>
    </p:spTree>
    <p:extLst>
      <p:ext uri="{BB962C8B-B14F-4D97-AF65-F5344CB8AC3E}">
        <p14:creationId xmlns:p14="http://schemas.microsoft.com/office/powerpoint/2010/main" val="232476912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704911-9EF9-4ECC-B19C-0A471860DCE9}"/>
              </a:ext>
            </a:extLst>
          </p:cNvPr>
          <p:cNvSpPr>
            <a:spLocks noGrp="1"/>
          </p:cNvSpPr>
          <p:nvPr>
            <p:ph type="title"/>
          </p:nvPr>
        </p:nvSpPr>
        <p:spPr/>
        <p:txBody>
          <a:bodyPr/>
          <a:lstStyle/>
          <a:p>
            <a:r>
              <a:rPr lang="en-US" dirty="0"/>
              <a:t>ESS and HESS?</a:t>
            </a:r>
          </a:p>
        </p:txBody>
      </p:sp>
      <p:sp>
        <p:nvSpPr>
          <p:cNvPr id="3" name="Content Placeholder 2">
            <a:extLst>
              <a:ext uri="{FF2B5EF4-FFF2-40B4-BE49-F238E27FC236}">
                <a16:creationId xmlns:a16="http://schemas.microsoft.com/office/drawing/2014/main" id="{255A9866-F683-432D-8C0A-EE6EE5A71F51}"/>
              </a:ext>
            </a:extLst>
          </p:cNvPr>
          <p:cNvSpPr>
            <a:spLocks noGrp="1"/>
          </p:cNvSpPr>
          <p:nvPr>
            <p:ph idx="1"/>
          </p:nvPr>
        </p:nvSpPr>
        <p:spPr>
          <a:xfrm>
            <a:off x="685800" y="1524000"/>
            <a:ext cx="7772400" cy="4114800"/>
          </a:xfrm>
        </p:spPr>
        <p:txBody>
          <a:bodyPr/>
          <a:lstStyle/>
          <a:p>
            <a:pPr>
              <a:spcBef>
                <a:spcPts val="0"/>
              </a:spcBef>
            </a:pPr>
            <a:r>
              <a:rPr lang="en-US" dirty="0"/>
              <a:t>What is an HESS (from the term “HESSID”)?</a:t>
            </a:r>
          </a:p>
          <a:p>
            <a:pPr>
              <a:spcBef>
                <a:spcPts val="0"/>
              </a:spcBef>
            </a:pPr>
            <a:r>
              <a:rPr lang="en-US" dirty="0"/>
              <a:t>“Homogenous [sic</a:t>
            </a:r>
            <a:r>
              <a:rPr lang="en-US" b="1" dirty="0"/>
              <a:t>]</a:t>
            </a:r>
            <a:r>
              <a:rPr lang="en-US" dirty="0"/>
              <a:t> extended service set (ESS)”</a:t>
            </a:r>
          </a:p>
          <a:p>
            <a:pPr>
              <a:spcBef>
                <a:spcPts val="0"/>
              </a:spcBef>
            </a:pPr>
            <a:r>
              <a:rPr lang="en-US" dirty="0"/>
              <a:t>Is an HESS a type of ESS, or a separate (perhaps similar) concept?</a:t>
            </a:r>
          </a:p>
          <a:p>
            <a:pPr>
              <a:spcBef>
                <a:spcPts val="0"/>
              </a:spcBef>
            </a:pPr>
            <a:r>
              <a:rPr lang="en-US" dirty="0"/>
              <a:t>MSGCF has an “</a:t>
            </a:r>
            <a:r>
              <a:rPr lang="en-US" dirty="0" err="1"/>
              <a:t>ESSIdentifier</a:t>
            </a:r>
            <a:r>
              <a:rPr lang="en-US" dirty="0"/>
              <a:t>”, which is the concatenation of SSID and HESSID.  Why/when do we need both?</a:t>
            </a:r>
          </a:p>
          <a:p>
            <a:r>
              <a:rPr lang="en-US" dirty="0"/>
              <a:t>Is this related to an SSPN?  No not really – the SSPN is independent of any HESSID assignment.  SSPN is a destination where I am being taken to.  See Figure R-2.</a:t>
            </a:r>
          </a:p>
          <a:p>
            <a:r>
              <a:rPr lang="en-US" sz="2000" dirty="0"/>
              <a:t>(Also, in figure R-2 and Figure 4-8, the AAA server/client look to be in the data path – this doesn’t make sense. Ans, why are the BSSs not labeled BSSs?)</a:t>
            </a:r>
          </a:p>
          <a:p>
            <a:endParaRPr lang="en-US" dirty="0"/>
          </a:p>
        </p:txBody>
      </p:sp>
    </p:spTree>
    <p:extLst>
      <p:ext uri="{BB962C8B-B14F-4D97-AF65-F5344CB8AC3E}">
        <p14:creationId xmlns:p14="http://schemas.microsoft.com/office/powerpoint/2010/main" val="272781491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704911-9EF9-4ECC-B19C-0A471860DCE9}"/>
              </a:ext>
            </a:extLst>
          </p:cNvPr>
          <p:cNvSpPr>
            <a:spLocks noGrp="1"/>
          </p:cNvSpPr>
          <p:nvPr>
            <p:ph type="title"/>
          </p:nvPr>
        </p:nvSpPr>
        <p:spPr/>
        <p:txBody>
          <a:bodyPr/>
          <a:lstStyle/>
          <a:p>
            <a:r>
              <a:rPr lang="en-US" dirty="0"/>
              <a:t>HESS concepts</a:t>
            </a:r>
            <a:br>
              <a:rPr lang="en-US" dirty="0"/>
            </a:br>
            <a:r>
              <a:rPr lang="en-US" dirty="0"/>
              <a:t>(not necessarily what 802.11 says, now)</a:t>
            </a:r>
          </a:p>
        </p:txBody>
      </p:sp>
      <p:sp>
        <p:nvSpPr>
          <p:cNvPr id="3" name="Content Placeholder 2">
            <a:extLst>
              <a:ext uri="{FF2B5EF4-FFF2-40B4-BE49-F238E27FC236}">
                <a16:creationId xmlns:a16="http://schemas.microsoft.com/office/drawing/2014/main" id="{255A9866-F683-432D-8C0A-EE6EE5A71F51}"/>
              </a:ext>
            </a:extLst>
          </p:cNvPr>
          <p:cNvSpPr>
            <a:spLocks noGrp="1"/>
          </p:cNvSpPr>
          <p:nvPr>
            <p:ph idx="1"/>
          </p:nvPr>
        </p:nvSpPr>
        <p:spPr>
          <a:xfrm>
            <a:off x="685800" y="1905000"/>
            <a:ext cx="7772400" cy="4419600"/>
          </a:xfrm>
        </p:spPr>
        <p:txBody>
          <a:bodyPr/>
          <a:lstStyle/>
          <a:p>
            <a:r>
              <a:rPr lang="en-US" dirty="0"/>
              <a:t>HESS purpose is to support </a:t>
            </a:r>
            <a:r>
              <a:rPr lang="en-US" strike="sngStrike" dirty="0"/>
              <a:t>802.21 </a:t>
            </a:r>
            <a:r>
              <a:rPr lang="en-US" strike="sngStrike" dirty="0">
                <a:highlight>
                  <a:srgbClr val="FFFF00"/>
                </a:highlight>
              </a:rPr>
              <a:t>and/or </a:t>
            </a:r>
            <a:r>
              <a:rPr lang="en-US" dirty="0"/>
              <a:t>WFA Passpoint/Hotspot 2.0</a:t>
            </a:r>
          </a:p>
          <a:p>
            <a:r>
              <a:rPr lang="en-US" dirty="0"/>
              <a:t>HESS is </a:t>
            </a:r>
            <a:r>
              <a:rPr lang="en-US" dirty="0">
                <a:highlight>
                  <a:srgbClr val="FFFF00"/>
                </a:highlight>
              </a:rPr>
              <a:t>either/both </a:t>
            </a:r>
            <a:r>
              <a:rPr lang="en-US" dirty="0"/>
              <a:t>consistent authentication, or equivalent access to “external things”</a:t>
            </a:r>
          </a:p>
          <a:p>
            <a:r>
              <a:rPr lang="en-US" dirty="0"/>
              <a:t>HESS is identifiable by HESSID, which is globally unique (MAC Address); identifies the SP (but perhaps not one-to-one)</a:t>
            </a:r>
          </a:p>
          <a:p>
            <a:r>
              <a:rPr lang="en-US" dirty="0"/>
              <a:t>HESS </a:t>
            </a:r>
            <a:r>
              <a:rPr lang="en-US" dirty="0">
                <a:highlight>
                  <a:srgbClr val="FFFF00"/>
                </a:highlight>
              </a:rPr>
              <a:t>can/cannot </a:t>
            </a:r>
            <a:r>
              <a:rPr lang="en-US" dirty="0"/>
              <a:t>span different ESSs or SSIDs</a:t>
            </a:r>
          </a:p>
          <a:p>
            <a:pPr lvl="1"/>
            <a:r>
              <a:rPr lang="en-US" dirty="0"/>
              <a:t>Corollary: Which (if either) of these is related to 802.11 handoff?</a:t>
            </a:r>
          </a:p>
          <a:p>
            <a:r>
              <a:rPr lang="en-US" dirty="0"/>
              <a:t>Homogenous is misspelled ; HESS should be introduced as a term/concept</a:t>
            </a:r>
          </a:p>
          <a:p>
            <a:r>
              <a:rPr lang="en-US" dirty="0"/>
              <a:t>Discuss off-line with WFA experts, 802.21 experts…</a:t>
            </a:r>
          </a:p>
          <a:p>
            <a:pPr marL="0" indent="0">
              <a:buNone/>
            </a:pPr>
            <a:endParaRPr lang="en-US" dirty="0"/>
          </a:p>
          <a:p>
            <a:endParaRPr lang="en-US" dirty="0"/>
          </a:p>
        </p:txBody>
      </p:sp>
    </p:spTree>
    <p:extLst>
      <p:ext uri="{BB962C8B-B14F-4D97-AF65-F5344CB8AC3E}">
        <p14:creationId xmlns:p14="http://schemas.microsoft.com/office/powerpoint/2010/main" val="120830285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704911-9EF9-4ECC-B19C-0A471860DCE9}"/>
              </a:ext>
            </a:extLst>
          </p:cNvPr>
          <p:cNvSpPr>
            <a:spLocks noGrp="1"/>
          </p:cNvSpPr>
          <p:nvPr>
            <p:ph type="title"/>
          </p:nvPr>
        </p:nvSpPr>
        <p:spPr/>
        <p:txBody>
          <a:bodyPr/>
          <a:lstStyle/>
          <a:p>
            <a:r>
              <a:rPr lang="en-US" dirty="0"/>
              <a:t>HESS concepts</a:t>
            </a:r>
            <a:br>
              <a:rPr lang="en-US" dirty="0"/>
            </a:br>
            <a:r>
              <a:rPr lang="en-US" dirty="0"/>
              <a:t>(not necessarily what 802.11 says, now)</a:t>
            </a:r>
          </a:p>
        </p:txBody>
      </p:sp>
      <p:sp>
        <p:nvSpPr>
          <p:cNvPr id="3" name="Content Placeholder 2">
            <a:extLst>
              <a:ext uri="{FF2B5EF4-FFF2-40B4-BE49-F238E27FC236}">
                <a16:creationId xmlns:a16="http://schemas.microsoft.com/office/drawing/2014/main" id="{255A9866-F683-432D-8C0A-EE6EE5A71F51}"/>
              </a:ext>
            </a:extLst>
          </p:cNvPr>
          <p:cNvSpPr>
            <a:spLocks noGrp="1"/>
          </p:cNvSpPr>
          <p:nvPr>
            <p:ph idx="1"/>
          </p:nvPr>
        </p:nvSpPr>
        <p:spPr>
          <a:xfrm>
            <a:off x="685800" y="1752600"/>
            <a:ext cx="7772400" cy="4800600"/>
          </a:xfrm>
        </p:spPr>
        <p:txBody>
          <a:bodyPr/>
          <a:lstStyle/>
          <a:p>
            <a:r>
              <a:rPr lang="en-US" dirty="0"/>
              <a:t>Looked at WFA’s Deployment Guidelines:</a:t>
            </a:r>
          </a:p>
          <a:p>
            <a:pPr lvl="1"/>
            <a:r>
              <a:rPr lang="en-US" dirty="0"/>
              <a:t>“If two APs have the same SSID they are considered to be part of the same wireless network.  But, because SSIDs are not globally administered it is possible that two APs with the same SSID are in fact in different wireless networks.  HESSID element [sic] allows devices to detect this condition.”</a:t>
            </a:r>
          </a:p>
          <a:p>
            <a:pPr lvl="1"/>
            <a:r>
              <a:rPr lang="en-US" dirty="0"/>
              <a:t>What is “wireless network” in this context?</a:t>
            </a:r>
          </a:p>
          <a:p>
            <a:r>
              <a:rPr lang="en-US" dirty="0"/>
              <a:t>Concepts we need:</a:t>
            </a:r>
          </a:p>
          <a:p>
            <a:pPr lvl="1"/>
            <a:r>
              <a:rPr lang="en-US" dirty="0"/>
              <a:t>Domain for </a:t>
            </a:r>
            <a:r>
              <a:rPr lang="en-US" dirty="0" err="1"/>
              <a:t>Reassociation</a:t>
            </a:r>
            <a:r>
              <a:rPr lang="en-US" dirty="0"/>
              <a:t> (and upper-layer mobility transparency)</a:t>
            </a:r>
          </a:p>
          <a:p>
            <a:pPr lvl="1"/>
            <a:r>
              <a:rPr lang="en-US" dirty="0"/>
              <a:t>Domain for “same hotspot” (“local”)</a:t>
            </a:r>
          </a:p>
          <a:p>
            <a:pPr lvl="1"/>
            <a:r>
              <a:rPr lang="en-US" dirty="0"/>
              <a:t>Domain for “hotspot from my [home] provider” (worldwide)</a:t>
            </a:r>
          </a:p>
          <a:p>
            <a:pPr lvl="1"/>
            <a:r>
              <a:rPr lang="en-US" dirty="0"/>
              <a:t>Domain that uses the same security</a:t>
            </a:r>
          </a:p>
          <a:p>
            <a:pPr lvl="1"/>
            <a:r>
              <a:rPr lang="en-US" dirty="0"/>
              <a:t>Equivalent access to “external things”  (SSPN?)  (CAG?)</a:t>
            </a:r>
          </a:p>
          <a:p>
            <a:pPr lvl="1"/>
            <a:endParaRPr lang="en-US" dirty="0"/>
          </a:p>
          <a:p>
            <a:pPr lvl="1"/>
            <a:endParaRPr lang="en-US" dirty="0"/>
          </a:p>
        </p:txBody>
      </p:sp>
    </p:spTree>
    <p:extLst>
      <p:ext uri="{BB962C8B-B14F-4D97-AF65-F5344CB8AC3E}">
        <p14:creationId xmlns:p14="http://schemas.microsoft.com/office/powerpoint/2010/main" val="295196194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704911-9EF9-4ECC-B19C-0A471860DCE9}"/>
              </a:ext>
            </a:extLst>
          </p:cNvPr>
          <p:cNvSpPr>
            <a:spLocks noGrp="1"/>
          </p:cNvSpPr>
          <p:nvPr>
            <p:ph type="title"/>
          </p:nvPr>
        </p:nvSpPr>
        <p:spPr/>
        <p:txBody>
          <a:bodyPr/>
          <a:lstStyle/>
          <a:p>
            <a:r>
              <a:rPr lang="en-US" dirty="0"/>
              <a:t>HESS concepts</a:t>
            </a:r>
            <a:br>
              <a:rPr lang="en-US" dirty="0"/>
            </a:br>
            <a:r>
              <a:rPr lang="en-US" dirty="0"/>
              <a:t>(not necessarily what 802.11 says, now)</a:t>
            </a:r>
          </a:p>
        </p:txBody>
      </p:sp>
      <p:sp>
        <p:nvSpPr>
          <p:cNvPr id="3" name="Content Placeholder 2">
            <a:extLst>
              <a:ext uri="{FF2B5EF4-FFF2-40B4-BE49-F238E27FC236}">
                <a16:creationId xmlns:a16="http://schemas.microsoft.com/office/drawing/2014/main" id="{255A9866-F683-432D-8C0A-EE6EE5A71F51}"/>
              </a:ext>
            </a:extLst>
          </p:cNvPr>
          <p:cNvSpPr>
            <a:spLocks noGrp="1"/>
          </p:cNvSpPr>
          <p:nvPr>
            <p:ph idx="1"/>
          </p:nvPr>
        </p:nvSpPr>
        <p:spPr>
          <a:xfrm>
            <a:off x="685800" y="1752600"/>
            <a:ext cx="7772400" cy="4800600"/>
          </a:xfrm>
        </p:spPr>
        <p:txBody>
          <a:bodyPr/>
          <a:lstStyle/>
          <a:p>
            <a:r>
              <a:rPr lang="en-US" dirty="0"/>
              <a:t>Homogeneous ESS attributes (should be):</a:t>
            </a:r>
          </a:p>
          <a:p>
            <a:pPr lvl="1"/>
            <a:r>
              <a:rPr lang="en-US" dirty="0"/>
              <a:t>=&gt; Must have a globally unique identifier</a:t>
            </a:r>
          </a:p>
          <a:p>
            <a:pPr lvl="1"/>
            <a:r>
              <a:rPr lang="en-US" dirty="0"/>
              <a:t>Set of BSSs</a:t>
            </a:r>
          </a:p>
          <a:p>
            <a:pPr lvl="1"/>
            <a:r>
              <a:rPr lang="en-US" dirty="0"/>
              <a:t>Mobility transparency to upper layers (one DS, </a:t>
            </a:r>
            <a:r>
              <a:rPr lang="en-US" dirty="0" err="1"/>
              <a:t>Reassociate</a:t>
            </a:r>
            <a:r>
              <a:rPr lang="en-US" dirty="0"/>
              <a:t>)</a:t>
            </a:r>
          </a:p>
          <a:p>
            <a:pPr lvl="1"/>
            <a:r>
              <a:rPr lang="en-US" dirty="0"/>
              <a:t>=&gt; Same HESSID</a:t>
            </a:r>
          </a:p>
          <a:p>
            <a:pPr lvl="1"/>
            <a:r>
              <a:rPr lang="en-US" dirty="0"/>
              <a:t>=&gt; SSID is the same</a:t>
            </a:r>
          </a:p>
          <a:p>
            <a:pPr lvl="1"/>
            <a:r>
              <a:rPr lang="en-US" dirty="0"/>
              <a:t>=&gt; all available/reachable services are the same</a:t>
            </a:r>
          </a:p>
          <a:p>
            <a:pPr lvl="1"/>
            <a:r>
              <a:rPr lang="en-US" dirty="0"/>
              <a:t>=&gt; reachable SSPN(s) are the same, if present</a:t>
            </a:r>
          </a:p>
          <a:p>
            <a:r>
              <a:rPr lang="en-US" dirty="0"/>
              <a:t>It’s not:</a:t>
            </a:r>
          </a:p>
          <a:p>
            <a:pPr lvl="1"/>
            <a:endParaRPr lang="en-US" dirty="0"/>
          </a:p>
          <a:p>
            <a:pPr lvl="1"/>
            <a:endParaRPr lang="en-US" dirty="0"/>
          </a:p>
          <a:p>
            <a:pPr lvl="1"/>
            <a:endParaRPr lang="en-US" dirty="0"/>
          </a:p>
        </p:txBody>
      </p:sp>
    </p:spTree>
    <p:extLst>
      <p:ext uri="{BB962C8B-B14F-4D97-AF65-F5344CB8AC3E}">
        <p14:creationId xmlns:p14="http://schemas.microsoft.com/office/powerpoint/2010/main" val="154794117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p:txBody>
          <a:bodyPr/>
          <a:lstStyle/>
          <a:p>
            <a:pPr eaLnBrk="1" hangingPunct="1"/>
            <a:r>
              <a:rPr lang="en-US" altLang="en-US"/>
              <a:t>AP/DS/Portal architecture and 802 concepts</a:t>
            </a:r>
          </a:p>
        </p:txBody>
      </p:sp>
      <p:sp>
        <p:nvSpPr>
          <p:cNvPr id="45059" name="Rectangle 3"/>
          <p:cNvSpPr>
            <a:spLocks noGrp="1" noChangeArrowheads="1"/>
          </p:cNvSpPr>
          <p:nvPr>
            <p:ph idx="1"/>
          </p:nvPr>
        </p:nvSpPr>
        <p:spPr>
          <a:xfrm>
            <a:off x="685800" y="1600200"/>
            <a:ext cx="7772400" cy="3733800"/>
          </a:xfrm>
        </p:spPr>
        <p:txBody>
          <a:bodyPr/>
          <a:lstStyle/>
          <a:p>
            <a:pPr>
              <a:spcBef>
                <a:spcPct val="0"/>
              </a:spcBef>
            </a:pPr>
            <a:r>
              <a:rPr lang="en-US" altLang="en-US" dirty="0"/>
              <a:t>Presentations on architectural description(s)</a:t>
            </a:r>
          </a:p>
          <a:p>
            <a:pPr lvl="1"/>
            <a:r>
              <a:rPr lang="en-US" altLang="en-US" sz="1600" dirty="0">
                <a:hlinkClick r:id="rId2"/>
              </a:rPr>
              <a:t>https://mentor.ieee.org/802.11/dcn/17/11-17-0136-02-0arc-bridging-architecture-considerations.docx</a:t>
            </a:r>
            <a:r>
              <a:rPr lang="en-US" altLang="en-US" sz="1600" dirty="0"/>
              <a:t> </a:t>
            </a:r>
          </a:p>
          <a:p>
            <a:r>
              <a:rPr lang="en-US" altLang="en-US" dirty="0"/>
              <a:t>Reference presentations (previously reviewed, current status of thinking):</a:t>
            </a:r>
          </a:p>
          <a:p>
            <a:pPr lvl="1"/>
            <a:r>
              <a:rPr lang="en-US" altLang="en-US" sz="1600" dirty="0">
                <a:hlinkClick r:id="rId3"/>
              </a:rPr>
              <a:t>https://mentor.ieee.org/802.11/dcn/14/11-14-1213-01-0arc-ap-arch-concepts-and-distribution-system-access.pptx</a:t>
            </a:r>
          </a:p>
          <a:p>
            <a:pPr lvl="1"/>
            <a:r>
              <a:rPr lang="en-US" altLang="en-US" sz="1600" dirty="0">
                <a:hlinkClick r:id="rId3"/>
              </a:rPr>
              <a:t>https://mentor.ieee.org/802.11/dcn/13/11-13-0115-15-0arc-considerations-on-ap-architectural-models.doc</a:t>
            </a:r>
            <a:r>
              <a:rPr lang="en-US" altLang="en-US" sz="1600" dirty="0"/>
              <a:t> </a:t>
            </a:r>
          </a:p>
          <a:p>
            <a:pPr lvl="1"/>
            <a:r>
              <a:rPr lang="en-US" altLang="en-US" sz="1600" dirty="0">
                <a:hlinkClick r:id="rId4"/>
              </a:rPr>
              <a:t>https://mentor.ieee.org/802.11/dcn/14/11-14-0497-03-0arc-802-11-portal-and-802-1ac-convergence-function.pptx</a:t>
            </a:r>
            <a:r>
              <a:rPr lang="en-US" altLang="en-US" sz="1600" dirty="0"/>
              <a:t> </a:t>
            </a:r>
          </a:p>
          <a:p>
            <a:pPr lvl="1"/>
            <a:r>
              <a:rPr lang="en-US" altLang="en-US" sz="1600" dirty="0">
                <a:hlinkClick r:id="rId5"/>
              </a:rPr>
              <a:t>https://mentor.ieee.org/802.11/dcn/14/11-14-0562-05-00ak-802-11ak-and-802-1ac-convergence-function.pptx</a:t>
            </a:r>
            <a:r>
              <a:rPr lang="en-US" altLang="en-US" sz="1600" dirty="0"/>
              <a:t> </a:t>
            </a:r>
          </a:p>
          <a:p>
            <a:pPr lvl="1"/>
            <a:r>
              <a:rPr lang="en-US" altLang="en-US" sz="1600" dirty="0">
                <a:hlinkClick r:id="rId6"/>
              </a:rPr>
              <a:t>https://mentor.ieee.org/802.11/dcn/15/11-15-0454-00-0arc-some-more-ds-architecture-concepts.pptx</a:t>
            </a:r>
            <a:r>
              <a:rPr lang="en-US" altLang="en-US" sz="1600" dirty="0"/>
              <a:t> </a:t>
            </a:r>
          </a:p>
          <a:p>
            <a:pPr lvl="1"/>
            <a:r>
              <a:rPr lang="en-US" altLang="en-US" sz="1600" dirty="0">
                <a:hlinkClick r:id="rId7"/>
              </a:rPr>
              <a:t>https://mentor.ieee.org/802.11/dcn/16/11-16-0720-00-0arc-stacked-architecture-discussion.pptx</a:t>
            </a:r>
            <a:r>
              <a:rPr lang="en-US" altLang="en-US" sz="1600" dirty="0"/>
              <a:t> </a:t>
            </a:r>
          </a:p>
          <a:p>
            <a:pPr lvl="1"/>
            <a:endParaRPr lang="en-US" altLang="en-US" sz="1600"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ctrTitle"/>
          </p:nvPr>
        </p:nvSpPr>
        <p:spPr/>
        <p:txBody>
          <a:bodyPr/>
          <a:lstStyle/>
          <a:p>
            <a:pPr eaLnBrk="1" hangingPunct="1"/>
            <a:r>
              <a:rPr lang="en-US" altLang="en-US" dirty="0"/>
              <a:t>Wednesday, March 7</a:t>
            </a:r>
            <a:r>
              <a:rPr lang="en-US" altLang="en-US" baseline="30000" dirty="0"/>
              <a:t>th</a:t>
            </a:r>
            <a:r>
              <a:rPr lang="en-US" altLang="en-US" dirty="0"/>
              <a:t>, AM1</a:t>
            </a:r>
          </a:p>
        </p:txBody>
      </p:sp>
    </p:spTree>
    <p:extLst>
      <p:ext uri="{BB962C8B-B14F-4D97-AF65-F5344CB8AC3E}">
        <p14:creationId xmlns:p14="http://schemas.microsoft.com/office/powerpoint/2010/main" val="167486868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85800" y="685800"/>
            <a:ext cx="7772400" cy="381000"/>
          </a:xfrm>
        </p:spPr>
        <p:txBody>
          <a:bodyPr/>
          <a:lstStyle/>
          <a:p>
            <a:pPr eaLnBrk="1" hangingPunct="1"/>
            <a:r>
              <a:rPr lang="en-US" altLang="en-US" dirty="0" err="1">
                <a:ea typeface="MS PGothic" panose="020B0600070205080204" pitchFamily="34" charset="-128"/>
              </a:rPr>
              <a:t>TGba</a:t>
            </a:r>
            <a:r>
              <a:rPr lang="en-US" altLang="en-US" dirty="0">
                <a:ea typeface="MS PGothic" panose="020B0600070205080204" pitchFamily="34" charset="-128"/>
              </a:rPr>
              <a:t> architecture topics</a:t>
            </a:r>
          </a:p>
        </p:txBody>
      </p:sp>
      <p:sp>
        <p:nvSpPr>
          <p:cNvPr id="39939" name="Rectangle 3"/>
          <p:cNvSpPr>
            <a:spLocks noGrp="1" noChangeArrowheads="1"/>
          </p:cNvSpPr>
          <p:nvPr>
            <p:ph idx="1"/>
          </p:nvPr>
        </p:nvSpPr>
        <p:spPr>
          <a:xfrm>
            <a:off x="685800" y="1524000"/>
            <a:ext cx="7772400" cy="4724400"/>
          </a:xfrm>
        </p:spPr>
        <p:txBody>
          <a:bodyPr/>
          <a:lstStyle/>
          <a:p>
            <a:pPr>
              <a:defRPr/>
            </a:pPr>
            <a:r>
              <a:rPr lang="en-US" sz="2000" dirty="0"/>
              <a:t>Investigation of </a:t>
            </a:r>
            <a:r>
              <a:rPr lang="en-US" sz="2000" dirty="0" err="1"/>
              <a:t>TGba</a:t>
            </a:r>
            <a:r>
              <a:rPr lang="en-US" sz="2000" dirty="0"/>
              <a:t> (WUR) architecture topics</a:t>
            </a:r>
          </a:p>
          <a:p>
            <a:pPr lvl="1">
              <a:defRPr/>
            </a:pPr>
            <a:r>
              <a:rPr lang="en-US" sz="1600" dirty="0"/>
              <a:t>may lead into discussion of other “split” PHYs (LC, 28 GHz (</a:t>
            </a:r>
            <a:r>
              <a:rPr lang="en-US" sz="1600" dirty="0" err="1"/>
              <a:t>Phazr</a:t>
            </a:r>
            <a:r>
              <a:rPr lang="en-US" sz="1600" dirty="0"/>
              <a:t>))</a:t>
            </a:r>
          </a:p>
          <a:p>
            <a:pPr>
              <a:defRPr/>
            </a:pPr>
            <a:r>
              <a:rPr lang="en-US" sz="2000" dirty="0"/>
              <a:t>Presentations:</a:t>
            </a:r>
          </a:p>
          <a:p>
            <a:pPr lvl="1">
              <a:defRPr/>
            </a:pPr>
            <a:r>
              <a:rPr lang="en-US" sz="1600" dirty="0">
                <a:hlinkClick r:id="rId2"/>
              </a:rPr>
              <a:t>11-17/1025r0</a:t>
            </a:r>
            <a:r>
              <a:rPr lang="en-US" sz="1600" dirty="0"/>
              <a:t> </a:t>
            </a:r>
          </a:p>
          <a:p>
            <a:pPr lvl="1">
              <a:defRPr/>
            </a:pPr>
            <a:r>
              <a:rPr lang="en-US" sz="1600" dirty="0"/>
              <a:t>Also see following slides</a:t>
            </a:r>
          </a:p>
          <a:p>
            <a:pPr>
              <a:defRPr/>
            </a:pPr>
            <a:r>
              <a:rPr lang="en-US" sz="2000" dirty="0" err="1"/>
              <a:t>TGba</a:t>
            </a:r>
            <a:r>
              <a:rPr lang="en-US" sz="2000" dirty="0"/>
              <a:t> is still maturing, through the SFD process.  Targeted March session to continue substantive discussions (?)</a:t>
            </a:r>
          </a:p>
        </p:txBody>
      </p:sp>
    </p:spTree>
    <p:extLst>
      <p:ext uri="{BB962C8B-B14F-4D97-AF65-F5344CB8AC3E}">
        <p14:creationId xmlns:p14="http://schemas.microsoft.com/office/powerpoint/2010/main" val="101010630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533400" y="685800"/>
            <a:ext cx="8001000" cy="990600"/>
          </a:xfrm>
        </p:spPr>
        <p:txBody>
          <a:bodyPr/>
          <a:lstStyle/>
          <a:p>
            <a:pPr eaLnBrk="1" hangingPunct="1"/>
            <a:r>
              <a:rPr lang="en-US" altLang="en-US" dirty="0">
                <a:ea typeface="MS PGothic" panose="020B0600070205080204" pitchFamily="34" charset="-128"/>
              </a:rPr>
              <a:t>TGba architecture comments/answers to questions in 11-17/1025 (from July 10 TGba)</a:t>
            </a:r>
          </a:p>
        </p:txBody>
      </p:sp>
      <p:sp>
        <p:nvSpPr>
          <p:cNvPr id="39939" name="Rectangle 3"/>
          <p:cNvSpPr>
            <a:spLocks noGrp="1" noChangeArrowheads="1"/>
          </p:cNvSpPr>
          <p:nvPr>
            <p:ph idx="1"/>
          </p:nvPr>
        </p:nvSpPr>
        <p:spPr>
          <a:xfrm>
            <a:off x="685800" y="1676400"/>
            <a:ext cx="7772400" cy="4343400"/>
          </a:xfrm>
        </p:spPr>
        <p:txBody>
          <a:bodyPr/>
          <a:lstStyle/>
          <a:p>
            <a:pPr>
              <a:defRPr/>
            </a:pPr>
            <a:r>
              <a:rPr lang="en-US" sz="2000" dirty="0"/>
              <a:t>Yes, fully independent PHY</a:t>
            </a:r>
          </a:p>
          <a:p>
            <a:pPr>
              <a:defRPr/>
            </a:pPr>
            <a:r>
              <a:rPr lang="en-US" sz="2000" dirty="0"/>
              <a:t>Probably independent MAC?</a:t>
            </a:r>
          </a:p>
          <a:p>
            <a:pPr>
              <a:defRPr/>
            </a:pPr>
            <a:r>
              <a:rPr lang="en-US" sz="2000" dirty="0"/>
              <a:t>Always co-located with AP or non-AP STA – a “companion” radio</a:t>
            </a:r>
          </a:p>
          <a:p>
            <a:pPr>
              <a:defRPr/>
            </a:pPr>
            <a:r>
              <a:rPr lang="en-US" sz="2000" dirty="0"/>
              <a:t>No MAC Address (?)</a:t>
            </a:r>
          </a:p>
          <a:p>
            <a:pPr>
              <a:defRPr/>
            </a:pPr>
            <a:r>
              <a:rPr lang="en-US" sz="2000" dirty="0"/>
              <a:t>WUR MAC (assuming it is independent) does need to coordinate with the main MAC.  Main MAC negotiates a WUR ID on WUR’s behalf, for example.  And, power on/off needs to be coordinated between them – might be through higher layer entity, though (?)</a:t>
            </a:r>
          </a:p>
          <a:p>
            <a:pPr>
              <a:defRPr/>
            </a:pPr>
            <a:r>
              <a:rPr lang="en-US" sz="2000" dirty="0"/>
              <a:t>WUR does not associate to the BSS (it doesn’t have a MAC Address)</a:t>
            </a:r>
          </a:p>
          <a:p>
            <a:pPr>
              <a:defRPr/>
            </a:pPr>
            <a:r>
              <a:rPr lang="en-US" sz="2000" dirty="0"/>
              <a:t>WUR only runs in 2.4/5 GHz.  But, can work with all PHYs (maybe?)</a:t>
            </a:r>
          </a:p>
          <a:p>
            <a:pPr>
              <a:defRPr/>
            </a:pPr>
            <a:r>
              <a:rPr lang="en-US" sz="2000" dirty="0"/>
              <a:t>Mesh, IBSS, OCB uses are TBD in the future, not now</a:t>
            </a:r>
          </a:p>
          <a:p>
            <a:pPr>
              <a:defRPr/>
            </a:pPr>
            <a:endParaRPr lang="en-US" sz="1600" dirty="0"/>
          </a:p>
        </p:txBody>
      </p:sp>
    </p:spTree>
    <p:extLst>
      <p:ext uri="{BB962C8B-B14F-4D97-AF65-F5344CB8AC3E}">
        <p14:creationId xmlns:p14="http://schemas.microsoft.com/office/powerpoint/2010/main" val="19845141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ctrTitle"/>
          </p:nvPr>
        </p:nvSpPr>
        <p:spPr>
          <a:xfrm>
            <a:off x="685800" y="1752600"/>
            <a:ext cx="7772400" cy="1470025"/>
          </a:xfrm>
        </p:spPr>
        <p:txBody>
          <a:bodyPr/>
          <a:lstStyle/>
          <a:p>
            <a:pPr eaLnBrk="1" hangingPunct="1"/>
            <a:r>
              <a:rPr lang="en-US" altLang="en-US"/>
              <a:t>IEEE 802.11  </a:t>
            </a:r>
            <a:br>
              <a:rPr lang="en-US" altLang="en-US"/>
            </a:br>
            <a:r>
              <a:rPr lang="en-US" altLang="en-US"/>
              <a:t>Architecture Standing Committee</a:t>
            </a:r>
          </a:p>
        </p:txBody>
      </p:sp>
      <p:sp>
        <p:nvSpPr>
          <p:cNvPr id="19459" name="Rectangle 3"/>
          <p:cNvSpPr>
            <a:spLocks noGrp="1" noChangeArrowheads="1"/>
          </p:cNvSpPr>
          <p:nvPr>
            <p:ph type="subTitle" idx="1"/>
          </p:nvPr>
        </p:nvSpPr>
        <p:spPr>
          <a:xfrm>
            <a:off x="1371600" y="3581400"/>
            <a:ext cx="6400800" cy="1752600"/>
          </a:xfrm>
        </p:spPr>
        <p:txBody>
          <a:bodyPr/>
          <a:lstStyle/>
          <a:p>
            <a:pPr eaLnBrk="1" hangingPunct="1"/>
            <a:r>
              <a:rPr lang="en-US" altLang="en-US" dirty="0"/>
              <a:t>Agenda</a:t>
            </a:r>
          </a:p>
          <a:p>
            <a:pPr eaLnBrk="1" hangingPunct="1"/>
            <a:r>
              <a:rPr lang="en-US" altLang="en-US" dirty="0"/>
              <a:t>March 2018 session</a:t>
            </a:r>
          </a:p>
          <a:p>
            <a:pPr eaLnBrk="1" hangingPunct="1"/>
            <a:endParaRPr lang="en-US" altLang="en-US" sz="2000" dirty="0"/>
          </a:p>
          <a:p>
            <a:pPr eaLnBrk="1" hangingPunct="1"/>
            <a:r>
              <a:rPr lang="en-US" altLang="en-US" sz="2000" dirty="0"/>
              <a:t>Chair: Mark Hamilton (Ruckus/ARRIS)</a:t>
            </a:r>
          </a:p>
          <a:p>
            <a:pPr eaLnBrk="1" hangingPunct="1"/>
            <a:r>
              <a:rPr lang="en-US" altLang="en-US" sz="2000" dirty="0"/>
              <a:t>Vice Chair: Joe Levy (</a:t>
            </a:r>
            <a:r>
              <a:rPr lang="en-US" altLang="en-US" sz="2000" dirty="0" err="1"/>
              <a:t>InterDigital</a:t>
            </a:r>
            <a:r>
              <a:rPr lang="en-US" altLang="en-US" sz="2000" dirty="0"/>
              <a:t>)</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85800" y="685800"/>
            <a:ext cx="7772400" cy="990600"/>
          </a:xfrm>
        </p:spPr>
        <p:txBody>
          <a:bodyPr/>
          <a:lstStyle/>
          <a:p>
            <a:pPr eaLnBrk="1" hangingPunct="1"/>
            <a:r>
              <a:rPr lang="en-US" altLang="en-US" dirty="0">
                <a:ea typeface="MS PGothic" panose="020B0600070205080204" pitchFamily="34" charset="-128"/>
              </a:rPr>
              <a:t>TGba architecture new questions (from July 12 ARC)</a:t>
            </a:r>
          </a:p>
        </p:txBody>
      </p:sp>
      <p:sp>
        <p:nvSpPr>
          <p:cNvPr id="39939" name="Rectangle 3"/>
          <p:cNvSpPr>
            <a:spLocks noGrp="1" noChangeArrowheads="1"/>
          </p:cNvSpPr>
          <p:nvPr>
            <p:ph idx="1"/>
          </p:nvPr>
        </p:nvSpPr>
        <p:spPr>
          <a:xfrm>
            <a:off x="381000" y="1676400"/>
            <a:ext cx="8382000" cy="4724400"/>
          </a:xfrm>
        </p:spPr>
        <p:txBody>
          <a:bodyPr/>
          <a:lstStyle/>
          <a:p>
            <a:pPr>
              <a:defRPr/>
            </a:pPr>
            <a:r>
              <a:rPr lang="en-US" sz="1800" dirty="0"/>
              <a:t>Does every WUR stack have an individual “ID” (“WUR address”)?  Or, could a given WUR stack be only addressed using a “group ID” in some scenarios?</a:t>
            </a:r>
          </a:p>
          <a:p>
            <a:pPr>
              <a:defRPr/>
            </a:pPr>
            <a:r>
              <a:rPr lang="en-US" sz="1800" dirty="0"/>
              <a:t>How are WUR ID’s made globally unique, or are they?  What about overlapping WUR coverage?  Prevented using the same solution as security protections?  Prevented through selection of different sub-carriers?</a:t>
            </a:r>
          </a:p>
          <a:p>
            <a:pPr>
              <a:defRPr/>
            </a:pPr>
            <a:r>
              <a:rPr lang="en-US" sz="1800" dirty="0"/>
              <a:t>How does the WUR stack become aware of ongoing NAV protections?  RX doesn’t need to know.  What about the </a:t>
            </a:r>
            <a:r>
              <a:rPr lang="en-US" sz="1800" dirty="0" err="1"/>
              <a:t>TXr</a:t>
            </a:r>
            <a:r>
              <a:rPr lang="en-US" sz="1800" dirty="0"/>
              <a:t>?</a:t>
            </a:r>
          </a:p>
          <a:p>
            <a:pPr>
              <a:defRPr/>
            </a:pPr>
            <a:r>
              <a:rPr lang="en-US" sz="1800" dirty="0"/>
              <a:t>For protection – how much of a legacy frame header is sent?  Just PHY header?  Some MAC header (addresses?  NAV?  </a:t>
            </a:r>
            <a:r>
              <a:rPr lang="en-US" sz="1800" dirty="0" err="1"/>
              <a:t>Etc</a:t>
            </a:r>
            <a:r>
              <a:rPr lang="en-US" sz="1800" dirty="0"/>
              <a:t>)</a:t>
            </a:r>
          </a:p>
          <a:p>
            <a:pPr>
              <a:defRPr/>
            </a:pPr>
            <a:r>
              <a:rPr lang="en-US" sz="1800" dirty="0"/>
              <a:t>Is there any sharing (necessarily, as part of the design, not implementation choice) of RF front-end?</a:t>
            </a:r>
          </a:p>
          <a:p>
            <a:pPr>
              <a:defRPr/>
            </a:pPr>
            <a:r>
              <a:rPr lang="en-US" sz="1800" dirty="0"/>
              <a:t>What happens when the Main stack wakes up?  Does it still have an association?  Is it in some power save state (which)?  </a:t>
            </a:r>
          </a:p>
          <a:p>
            <a:pPr>
              <a:defRPr/>
            </a:pPr>
            <a:r>
              <a:rPr lang="en-US" sz="1800" dirty="0"/>
              <a:t>“Yes, fully independent PHY” – is that for the RX side, or the TX side?</a:t>
            </a:r>
          </a:p>
          <a:p>
            <a:pPr>
              <a:defRPr/>
            </a:pPr>
            <a:r>
              <a:rPr lang="en-US" sz="1800" dirty="0"/>
              <a:t>What about error recovery? STA goes out of range?  What if the AP changes (DFS, ITS, </a:t>
            </a:r>
            <a:r>
              <a:rPr lang="en-US" sz="1800" dirty="0" err="1"/>
              <a:t>etc</a:t>
            </a:r>
            <a:r>
              <a:rPr lang="en-US" sz="1800" dirty="0"/>
              <a:t>)?</a:t>
            </a:r>
          </a:p>
          <a:p>
            <a:pPr>
              <a:defRPr/>
            </a:pPr>
            <a:endParaRPr lang="en-US" sz="1800" dirty="0"/>
          </a:p>
          <a:p>
            <a:pPr>
              <a:defRPr/>
            </a:pPr>
            <a:endParaRPr lang="en-US" sz="1800" dirty="0"/>
          </a:p>
          <a:p>
            <a:pPr>
              <a:defRPr/>
            </a:pPr>
            <a:endParaRPr lang="en-US" sz="1600" dirty="0"/>
          </a:p>
        </p:txBody>
      </p:sp>
    </p:spTree>
    <p:extLst>
      <p:ext uri="{BB962C8B-B14F-4D97-AF65-F5344CB8AC3E}">
        <p14:creationId xmlns:p14="http://schemas.microsoft.com/office/powerpoint/2010/main" val="76785088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85800" y="685800"/>
            <a:ext cx="7772400" cy="990600"/>
          </a:xfrm>
        </p:spPr>
        <p:txBody>
          <a:bodyPr/>
          <a:lstStyle/>
          <a:p>
            <a:pPr eaLnBrk="1" hangingPunct="1"/>
            <a:r>
              <a:rPr lang="en-US" altLang="en-US" dirty="0">
                <a:ea typeface="MS PGothic" panose="020B0600070205080204" pitchFamily="34" charset="-128"/>
              </a:rPr>
              <a:t>TGba architecture potential assumptions (from July 12 ARC)</a:t>
            </a:r>
          </a:p>
        </p:txBody>
      </p:sp>
      <p:sp>
        <p:nvSpPr>
          <p:cNvPr id="39939" name="Rectangle 3"/>
          <p:cNvSpPr>
            <a:spLocks noGrp="1" noChangeArrowheads="1"/>
          </p:cNvSpPr>
          <p:nvPr>
            <p:ph idx="1"/>
          </p:nvPr>
        </p:nvSpPr>
        <p:spPr>
          <a:xfrm>
            <a:off x="685800" y="1676400"/>
            <a:ext cx="7772400" cy="4724400"/>
          </a:xfrm>
        </p:spPr>
        <p:txBody>
          <a:bodyPr/>
          <a:lstStyle/>
          <a:p>
            <a:pPr>
              <a:defRPr/>
            </a:pPr>
            <a:r>
              <a:rPr lang="en-US" sz="1800" dirty="0"/>
              <a:t>How does the WUR stack become aware of ongoing NAV protections?  RX doesn’t need to know. The master’s Main stack runs the usual medium access, and wait until it has a </a:t>
            </a:r>
            <a:r>
              <a:rPr lang="en-US" sz="1800" dirty="0" err="1"/>
              <a:t>TXop</a:t>
            </a:r>
            <a:r>
              <a:rPr lang="en-US" sz="1800" dirty="0"/>
              <a:t>, then triggers the WUR to TX.</a:t>
            </a:r>
          </a:p>
          <a:p>
            <a:pPr>
              <a:defRPr/>
            </a:pPr>
            <a:r>
              <a:rPr lang="en-US" sz="1800" dirty="0"/>
              <a:t>On the </a:t>
            </a:r>
            <a:r>
              <a:rPr lang="en-US" sz="1800" dirty="0" err="1"/>
              <a:t>RXr</a:t>
            </a:r>
            <a:r>
              <a:rPr lang="en-US" sz="1800" dirty="0"/>
              <a:t>, only one stack (WUR or Main) are active at a given point in time.</a:t>
            </a:r>
          </a:p>
          <a:p>
            <a:pPr>
              <a:defRPr/>
            </a:pPr>
            <a:r>
              <a:rPr lang="en-US" sz="1800" dirty="0"/>
              <a:t>When the Main stack wakes up, it still has an association and is in a power save state (a new “WUR” power save state).  The Main stack TXs, which is the indication that the wakeup was successful and completed. </a:t>
            </a:r>
          </a:p>
          <a:p>
            <a:pPr>
              <a:defRPr/>
            </a:pPr>
            <a:r>
              <a:rPr lang="en-US" sz="1800" dirty="0"/>
              <a:t>There are 100% RX WURs, at the sleeping node.  There are </a:t>
            </a:r>
            <a:r>
              <a:rPr lang="en-US" sz="1800" dirty="0" err="1"/>
              <a:t>TXrs</a:t>
            </a:r>
            <a:r>
              <a:rPr lang="en-US" sz="1800" dirty="0"/>
              <a:t>, on the master node, and these are therefore (potentially) different architecturally.</a:t>
            </a:r>
          </a:p>
          <a:p>
            <a:pPr>
              <a:defRPr/>
            </a:pPr>
            <a:r>
              <a:rPr lang="en-US" sz="1800" dirty="0"/>
              <a:t>The WUR “wakeup” frame does not NAV protect to cover the sleeping device’s Main radio waking up and </a:t>
            </a:r>
            <a:r>
              <a:rPr lang="en-US" sz="1800" dirty="0" err="1"/>
              <a:t>TXing</a:t>
            </a:r>
            <a:r>
              <a:rPr lang="en-US" sz="1800" dirty="0"/>
              <a:t>.</a:t>
            </a:r>
          </a:p>
          <a:p>
            <a:pPr>
              <a:defRPr/>
            </a:pPr>
            <a:endParaRPr lang="en-US" sz="1800" dirty="0"/>
          </a:p>
          <a:p>
            <a:pPr>
              <a:defRPr/>
            </a:pPr>
            <a:r>
              <a:rPr lang="en-US" sz="1800" i="1" dirty="0"/>
              <a:t>Review 11-17/972 to confirm/before proceeding on the above</a:t>
            </a:r>
          </a:p>
          <a:p>
            <a:pPr>
              <a:defRPr/>
            </a:pPr>
            <a:endParaRPr lang="en-US" sz="1800" dirty="0"/>
          </a:p>
          <a:p>
            <a:pPr>
              <a:defRPr/>
            </a:pPr>
            <a:endParaRPr lang="en-US" sz="1600" dirty="0"/>
          </a:p>
        </p:txBody>
      </p:sp>
    </p:spTree>
    <p:extLst>
      <p:ext uri="{BB962C8B-B14F-4D97-AF65-F5344CB8AC3E}">
        <p14:creationId xmlns:p14="http://schemas.microsoft.com/office/powerpoint/2010/main" val="408980337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92209" y="1066800"/>
            <a:ext cx="7772400" cy="381000"/>
          </a:xfrm>
        </p:spPr>
        <p:txBody>
          <a:bodyPr/>
          <a:lstStyle/>
          <a:p>
            <a:pPr eaLnBrk="1" hangingPunct="1"/>
            <a:r>
              <a:rPr lang="en-US" altLang="en-US" dirty="0">
                <a:ea typeface="MS PGothic" panose="020B0600070205080204" pitchFamily="34" charset="-128"/>
              </a:rPr>
              <a:t>MLME-RESET, versus MLME-JOIN and MLME-START</a:t>
            </a:r>
          </a:p>
        </p:txBody>
      </p:sp>
      <p:sp>
        <p:nvSpPr>
          <p:cNvPr id="39939" name="Rectangle 3"/>
          <p:cNvSpPr>
            <a:spLocks noGrp="1" noChangeArrowheads="1"/>
          </p:cNvSpPr>
          <p:nvPr>
            <p:ph idx="1"/>
          </p:nvPr>
        </p:nvSpPr>
        <p:spPr>
          <a:xfrm>
            <a:off x="685800" y="1981200"/>
            <a:ext cx="7772400" cy="4267200"/>
          </a:xfrm>
        </p:spPr>
        <p:txBody>
          <a:bodyPr/>
          <a:lstStyle/>
          <a:p>
            <a:pPr marL="0" indent="0">
              <a:buNone/>
            </a:pPr>
            <a:r>
              <a:rPr lang="en-US" altLang="en-US" sz="2000" dirty="0"/>
              <a:t>Topic out of </a:t>
            </a:r>
            <a:r>
              <a:rPr lang="en-US" altLang="en-US" sz="2000" dirty="0" err="1"/>
              <a:t>REVmd</a:t>
            </a:r>
            <a:r>
              <a:rPr lang="en-US" altLang="en-US" sz="2000" dirty="0"/>
              <a:t>:</a:t>
            </a:r>
          </a:p>
          <a:p>
            <a:r>
              <a:rPr lang="en-US" altLang="en-US" sz="2000" dirty="0"/>
              <a:t>No apparent requirement for an “initial” MLME-RESET, in 802.11.  So, what is the initial state?</a:t>
            </a:r>
          </a:p>
          <a:p>
            <a:r>
              <a:rPr lang="en-US" altLang="en-US" sz="2000" dirty="0"/>
              <a:t>Many MIB attributes describe taking effect at next MLME-JOIN or MLME-START.</a:t>
            </a:r>
          </a:p>
          <a:p>
            <a:pPr lvl="1"/>
            <a:r>
              <a:rPr lang="en-US" altLang="en-US" sz="1600" dirty="0"/>
              <a:t>MLME-JOIN occurs at each BSS transition</a:t>
            </a:r>
          </a:p>
          <a:p>
            <a:pPr lvl="1"/>
            <a:r>
              <a:rPr lang="en-US" altLang="en-US" sz="1600" dirty="0"/>
              <a:t>MLME-START occurs at less well-defined points, seems to require an MLME-RESET first</a:t>
            </a:r>
          </a:p>
          <a:p>
            <a:pPr lvl="1"/>
            <a:r>
              <a:rPr lang="en-US" altLang="en-US" sz="1600" dirty="0"/>
              <a:t>Do these attributes really take effect at these points, or at the MLME-RESET?</a:t>
            </a:r>
          </a:p>
          <a:p>
            <a:r>
              <a:rPr lang="en-US" altLang="en-US" sz="2000" dirty="0"/>
              <a:t>How about other state information, such as security association, block ack agreements, etc., etc.?</a:t>
            </a:r>
          </a:p>
        </p:txBody>
      </p:sp>
    </p:spTree>
    <p:extLst>
      <p:ext uri="{BB962C8B-B14F-4D97-AF65-F5344CB8AC3E}">
        <p14:creationId xmlns:p14="http://schemas.microsoft.com/office/powerpoint/2010/main" val="70317001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a:xfrm>
            <a:off x="685800" y="685800"/>
            <a:ext cx="7772400" cy="533400"/>
          </a:xfrm>
        </p:spPr>
        <p:txBody>
          <a:bodyPr/>
          <a:lstStyle/>
          <a:p>
            <a:r>
              <a:rPr lang="en-US" altLang="en-US"/>
              <a:t>ARC Future Activities &amp; sessions</a:t>
            </a:r>
          </a:p>
        </p:txBody>
      </p:sp>
      <p:sp>
        <p:nvSpPr>
          <p:cNvPr id="30723" name="Rectangle 3"/>
          <p:cNvSpPr>
            <a:spLocks noGrp="1" noChangeArrowheads="1"/>
          </p:cNvSpPr>
          <p:nvPr>
            <p:ph idx="1"/>
          </p:nvPr>
        </p:nvSpPr>
        <p:spPr>
          <a:xfrm>
            <a:off x="685800" y="1371600"/>
            <a:ext cx="7772400" cy="5029200"/>
          </a:xfrm>
        </p:spPr>
        <p:txBody>
          <a:bodyPr/>
          <a:lstStyle/>
          <a:p>
            <a:pPr>
              <a:defRPr/>
            </a:pPr>
            <a:r>
              <a:rPr lang="en-US" sz="2000" dirty="0"/>
              <a:t>ARC SC meets when a specific focused task is requested of the SC for which the is sufficient volunteer interest.</a:t>
            </a:r>
          </a:p>
          <a:p>
            <a:pPr>
              <a:defRPr/>
            </a:pPr>
            <a:r>
              <a:rPr lang="en-US" sz="2000" dirty="0"/>
              <a:t>Continue work on architectural models, and liaison with TGs in development of their architecture as appropriate</a:t>
            </a:r>
          </a:p>
          <a:p>
            <a:pPr>
              <a:defRPr/>
            </a:pPr>
            <a:r>
              <a:rPr lang="en-US" sz="2000" dirty="0"/>
              <a:t>Consider YANG/NETCONF</a:t>
            </a:r>
          </a:p>
          <a:p>
            <a:pPr>
              <a:defRPr/>
            </a:pPr>
            <a:r>
              <a:rPr lang="en-US" sz="2000" dirty="0"/>
              <a:t>Investigation of WUR architecture topics; may lead into “split” PHYs (LC, 28 GHz (</a:t>
            </a:r>
            <a:r>
              <a:rPr lang="en-US" sz="2000" dirty="0" err="1"/>
              <a:t>Phazr</a:t>
            </a:r>
            <a:r>
              <a:rPr lang="en-US" sz="2000" dirty="0"/>
              <a:t>))</a:t>
            </a:r>
          </a:p>
          <a:p>
            <a:pPr>
              <a:defRPr/>
            </a:pPr>
            <a:r>
              <a:rPr lang="en-US" sz="2000" dirty="0"/>
              <a:t>Will also follow 802.1/802.11 activities on links, bridging, and MAC Service definition – “What is an ESS?”, for example</a:t>
            </a:r>
          </a:p>
          <a:p>
            <a:pPr>
              <a:defRPr/>
            </a:pPr>
            <a:r>
              <a:rPr lang="en-US" sz="2000" dirty="0"/>
              <a:t>MLME-RESET, versus MLME-JOIN and MLME-START</a:t>
            </a:r>
          </a:p>
          <a:p>
            <a:pPr>
              <a:defRPr/>
            </a:pPr>
            <a:r>
              <a:rPr lang="en-US" sz="2000" dirty="0"/>
              <a:t>Monitor/report on IETF/802 activities, as needed</a:t>
            </a:r>
          </a:p>
          <a:p>
            <a:pPr>
              <a:defRPr/>
            </a:pPr>
            <a:r>
              <a:rPr lang="en-US" sz="2000" dirty="0"/>
              <a:t>Monitor/report on IEEE 1588 activities and 802.1ASrev use of FTM, as needed	</a:t>
            </a:r>
          </a:p>
          <a:p>
            <a:pPr marL="0" indent="0">
              <a:buFontTx/>
              <a:buNone/>
              <a:defRPr/>
            </a:pPr>
            <a:r>
              <a:rPr lang="en-US" sz="2000" dirty="0"/>
              <a:t>If you have ANY other topic that you would like ARC SC to consider, contact the SC chair.</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lstStyle/>
          <a:p>
            <a:pPr eaLnBrk="1" hangingPunct="1"/>
            <a:r>
              <a:rPr lang="en-US" altLang="en-US" dirty="0"/>
              <a:t>Planning for May 2018</a:t>
            </a:r>
          </a:p>
        </p:txBody>
      </p:sp>
      <p:sp>
        <p:nvSpPr>
          <p:cNvPr id="50179" name="Rectangle 3"/>
          <p:cNvSpPr>
            <a:spLocks noGrp="1" noChangeArrowheads="1"/>
          </p:cNvSpPr>
          <p:nvPr>
            <p:ph idx="1"/>
          </p:nvPr>
        </p:nvSpPr>
        <p:spPr>
          <a:xfrm>
            <a:off x="685800" y="1676400"/>
            <a:ext cx="7772400" cy="4114800"/>
          </a:xfrm>
        </p:spPr>
        <p:txBody>
          <a:bodyPr/>
          <a:lstStyle/>
          <a:p>
            <a:pPr eaLnBrk="1" hangingPunct="1"/>
            <a:r>
              <a:rPr lang="en-US" altLang="en-US" dirty="0"/>
              <a:t>Plan for three individual meeting slots</a:t>
            </a:r>
          </a:p>
          <a:p>
            <a:pPr lvl="1" eaLnBrk="1" hangingPunct="1"/>
            <a:r>
              <a:rPr lang="en-US" altLang="en-US" dirty="0"/>
              <a:t>Usual slot on Wed AM1 </a:t>
            </a:r>
          </a:p>
          <a:p>
            <a:pPr lvl="1" eaLnBrk="1" hangingPunct="1"/>
            <a:r>
              <a:rPr lang="en-US" altLang="en-US" dirty="0"/>
              <a:t>Another 2 slots for standalone ARC work (Monday/Tuesday?)</a:t>
            </a:r>
          </a:p>
          <a:p>
            <a:pPr lvl="1" eaLnBrk="1" hangingPunct="1"/>
            <a:r>
              <a:rPr lang="en-US" altLang="en-US" dirty="0"/>
              <a:t>Plus Joint sessions: </a:t>
            </a:r>
            <a:r>
              <a:rPr lang="en-US" altLang="en-US" dirty="0" err="1"/>
              <a:t>TGba</a:t>
            </a:r>
            <a:r>
              <a:rPr lang="en-US" altLang="en-US" dirty="0"/>
              <a:t>?</a:t>
            </a:r>
          </a:p>
          <a:p>
            <a:pPr eaLnBrk="1" hangingPunct="1"/>
            <a:r>
              <a:rPr lang="en-US" altLang="en-US" dirty="0"/>
              <a:t>Individuals interested in ARC work are encouraged to also attend AANI SC sessions</a:t>
            </a:r>
          </a:p>
          <a:p>
            <a:pPr eaLnBrk="1" hangingPunct="1"/>
            <a:r>
              <a:rPr lang="en-US" altLang="en-US" dirty="0"/>
              <a:t>Teleconferences:</a:t>
            </a:r>
          </a:p>
          <a:p>
            <a:pPr lvl="1" eaLnBrk="1" hangingPunct="1"/>
            <a:r>
              <a:rPr lang="en-US" altLang="en-US" dirty="0"/>
              <a:t>Schedule with 10 days notice</a:t>
            </a:r>
          </a:p>
          <a:p>
            <a:pPr lvl="1" eaLnBrk="1" hangingPunct="1"/>
            <a:endParaRPr lang="en-US" altLang="en-US" dirty="0"/>
          </a:p>
        </p:txBody>
      </p:sp>
    </p:spTree>
    <p:extLst>
      <p:ext uri="{BB962C8B-B14F-4D97-AF65-F5344CB8AC3E}">
        <p14:creationId xmlns:p14="http://schemas.microsoft.com/office/powerpoint/2010/main" val="34767948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ctrTitle"/>
          </p:nvPr>
        </p:nvSpPr>
        <p:spPr/>
        <p:txBody>
          <a:bodyPr/>
          <a:lstStyle/>
          <a:p>
            <a:pPr eaLnBrk="1" hangingPunct="1"/>
            <a:r>
              <a:rPr lang="en-US" altLang="en-US" dirty="0"/>
              <a:t>Tuesday, March 6</a:t>
            </a:r>
            <a:r>
              <a:rPr lang="en-US" altLang="en-US" baseline="30000" dirty="0"/>
              <a:t>th</a:t>
            </a:r>
            <a:r>
              <a:rPr lang="en-US" altLang="en-US" dirty="0"/>
              <a:t>, AM2</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r>
              <a:rPr lang="en-US" altLang="en-US"/>
              <a:t>Attendance, etc.</a:t>
            </a:r>
          </a:p>
        </p:txBody>
      </p:sp>
      <p:sp>
        <p:nvSpPr>
          <p:cNvPr id="23555" name="Rectangle 3"/>
          <p:cNvSpPr>
            <a:spLocks noGrp="1" noChangeArrowheads="1"/>
          </p:cNvSpPr>
          <p:nvPr>
            <p:ph idx="1"/>
          </p:nvPr>
        </p:nvSpPr>
        <p:spPr/>
        <p:txBody>
          <a:bodyPr/>
          <a:lstStyle/>
          <a:p>
            <a:pPr eaLnBrk="1" hangingPunct="1"/>
            <a:r>
              <a:rPr lang="en-US" altLang="en-US" sz="2800"/>
              <a:t>Reminders to attendees:</a:t>
            </a:r>
          </a:p>
          <a:p>
            <a:pPr lvl="1" eaLnBrk="1" hangingPunct="1"/>
            <a:r>
              <a:rPr lang="en-US" altLang="en-US" sz="2400"/>
              <a:t>Sign in for .11 attendance credit</a:t>
            </a:r>
          </a:p>
          <a:p>
            <a:pPr lvl="1" eaLnBrk="1" hangingPunct="1"/>
            <a:r>
              <a:rPr lang="en-US" altLang="en-US" sz="2400"/>
              <a:t>Noises off</a:t>
            </a:r>
          </a:p>
          <a:p>
            <a:pPr lvl="1" eaLnBrk="1" hangingPunct="1"/>
            <a:r>
              <a:rPr lang="en-US" altLang="en-US" sz="2400"/>
              <a:t>No recordings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1026"/>
          <p:cNvSpPr>
            <a:spLocks noGrp="1" noChangeArrowheads="1"/>
          </p:cNvSpPr>
          <p:nvPr>
            <p:ph type="title"/>
          </p:nvPr>
        </p:nvSpPr>
        <p:spPr>
          <a:xfrm>
            <a:off x="304800" y="609600"/>
            <a:ext cx="8839200" cy="838200"/>
          </a:xfrm>
        </p:spPr>
        <p:txBody>
          <a:bodyPr/>
          <a:lstStyle/>
          <a:p>
            <a:r>
              <a:rPr lang="en-US" altLang="en-US" u="sng"/>
              <a:t>Participants, Patents, and Duty to Inform</a:t>
            </a:r>
            <a:endParaRPr lang="en-US" altLang="en-US"/>
          </a:p>
        </p:txBody>
      </p:sp>
      <p:sp>
        <p:nvSpPr>
          <p:cNvPr id="25603" name="Rectangle 1027"/>
          <p:cNvSpPr>
            <a:spLocks noGrp="1" noChangeArrowheads="1"/>
          </p:cNvSpPr>
          <p:nvPr>
            <p:ph type="body" idx="1"/>
          </p:nvPr>
        </p:nvSpPr>
        <p:spPr>
          <a:xfrm>
            <a:off x="0" y="1524000"/>
            <a:ext cx="9144000" cy="4876800"/>
          </a:xfrm>
        </p:spPr>
        <p:txBody>
          <a:bodyPr/>
          <a:lstStyle/>
          <a:p>
            <a:pPr algn="ctr">
              <a:buFont typeface="Monotype Sorts" charset="2"/>
              <a:buNone/>
            </a:pPr>
            <a:r>
              <a:rPr lang="en-US" altLang="en-US" sz="1600"/>
              <a:t>All participants in this meeting have certain obligations under the IEEE-SA Patent Policy. </a:t>
            </a:r>
          </a:p>
          <a:p>
            <a:pPr lvl="1">
              <a:buFont typeface="Arial" panose="020B0604020202020204" pitchFamily="34" charset="0"/>
              <a:buChar char="•"/>
            </a:pPr>
            <a:r>
              <a:rPr lang="en-US" altLang="en-US" sz="1600" b="1">
                <a:solidFill>
                  <a:srgbClr val="003399"/>
                </a:solidFill>
              </a:rPr>
              <a:t>Participants [Note: </a:t>
            </a:r>
            <a:r>
              <a:rPr lang="en-GB" altLang="en-US" sz="1600" b="1">
                <a:solidFill>
                  <a:srgbClr val="003399"/>
                </a:solidFill>
              </a:rPr>
              <a:t>Quoted text excerpted from IEEE-SA Standards Board Bylaws subclause 6.2</a:t>
            </a:r>
            <a:r>
              <a:rPr lang="en-US" altLang="en-US" sz="1600" b="1">
                <a:solidFill>
                  <a:srgbClr val="003399"/>
                </a:solidFill>
              </a:rPr>
              <a:t>]:</a:t>
            </a:r>
          </a:p>
          <a:p>
            <a:pPr lvl="2"/>
            <a:r>
              <a:rPr lang="en-US" altLang="en-US" sz="1600" b="1">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a:p>
          <a:p>
            <a:pPr lvl="2"/>
            <a:r>
              <a:rPr lang="en-US" altLang="en-US" sz="1600" b="1">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anose="020B0604020202020204" pitchFamily="34" charset="0"/>
              <a:buChar char="•"/>
            </a:pPr>
            <a:r>
              <a:rPr lang="en-US" altLang="en-US" sz="1600" b="1">
                <a:solidFill>
                  <a:srgbClr val="003399"/>
                </a:solidFill>
              </a:rPr>
              <a:t>The above does not apply if the patent claim is already the subject of an Accepted Letter of Assurance that applies to the proposed standard(s) under consideration by this group</a:t>
            </a:r>
          </a:p>
          <a:p>
            <a:pPr lvl="1">
              <a:buFont typeface="Arial" panose="020B0604020202020204" pitchFamily="34" charset="0"/>
              <a:buChar char="•"/>
            </a:pPr>
            <a:r>
              <a:rPr lang="en-US" altLang="en-US" sz="1600" b="1">
                <a:solidFill>
                  <a:srgbClr val="003399"/>
                </a:solidFill>
              </a:rPr>
              <a:t>Early identification of holders of potential Essential Patent Claims is strongly encouraged</a:t>
            </a:r>
          </a:p>
          <a:p>
            <a:pPr lvl="1">
              <a:buFont typeface="Arial" panose="020B0604020202020204" pitchFamily="34" charset="0"/>
              <a:buChar char="•"/>
            </a:pPr>
            <a:r>
              <a:rPr lang="en-US" altLang="en-US" sz="1600" b="1">
                <a:solidFill>
                  <a:srgbClr val="003399"/>
                </a:solidFill>
              </a:rPr>
              <a:t>No duty to perform a patent search</a:t>
            </a:r>
            <a:endParaRPr lang="en-US" altLang="en-US" sz="160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685800" y="533400"/>
            <a:ext cx="7772400" cy="762000"/>
          </a:xfrm>
        </p:spPr>
        <p:txBody>
          <a:bodyPr/>
          <a:lstStyle/>
          <a:p>
            <a:r>
              <a:rPr lang="en-GB" altLang="en-US" u="sng"/>
              <a:t>Patent Related Links</a:t>
            </a:r>
            <a:endParaRPr lang="en-US" altLang="en-US" u="sng"/>
          </a:p>
        </p:txBody>
      </p:sp>
      <p:sp>
        <p:nvSpPr>
          <p:cNvPr id="27651" name="Rectangle 3"/>
          <p:cNvSpPr>
            <a:spLocks noGrp="1" noChangeArrowheads="1"/>
          </p:cNvSpPr>
          <p:nvPr>
            <p:ph type="body" idx="1"/>
          </p:nvPr>
        </p:nvSpPr>
        <p:spPr>
          <a:xfrm>
            <a:off x="0" y="1524000"/>
            <a:ext cx="8991600" cy="3581400"/>
          </a:xfrm>
        </p:spPr>
        <p:txBody>
          <a:bodyPr/>
          <a:lstStyle/>
          <a:p>
            <a:pPr lvl="1">
              <a:lnSpc>
                <a:spcPct val="90000"/>
              </a:lnSpc>
              <a:buFont typeface="Monotype Sorts" charset="2"/>
              <a:buNone/>
            </a:pPr>
            <a:r>
              <a:rPr lang="en-US" altLang="en-US" sz="2400">
                <a:cs typeface="Times New Roman" panose="02020603050405020304" pitchFamily="18" charset="0"/>
              </a:rPr>
              <a:t>	All participants should be familiar with their obligations under the IEEE-SA Policies &amp; Procedures for standards development.</a:t>
            </a:r>
          </a:p>
          <a:p>
            <a:pPr lvl="1">
              <a:lnSpc>
                <a:spcPct val="90000"/>
              </a:lnSpc>
              <a:buFont typeface="Monotype Sorts" charset="2"/>
              <a:buNone/>
            </a:pPr>
            <a:r>
              <a:rPr lang="en-US" altLang="en-US" sz="2400">
                <a:cs typeface="Times New Roman" panose="02020603050405020304" pitchFamily="18" charset="0"/>
              </a:rPr>
              <a:t>	Patent Policy is stated in these sources:</a:t>
            </a:r>
          </a:p>
          <a:p>
            <a:pPr lvl="1">
              <a:lnSpc>
                <a:spcPct val="90000"/>
              </a:lnSpc>
              <a:buFont typeface="Monotype Sorts" charset="2"/>
              <a:buNone/>
            </a:pPr>
            <a:r>
              <a:rPr lang="en-GB" altLang="en-US" sz="2400"/>
              <a:t>		IEEE-SA Standards Boards Bylaws</a:t>
            </a:r>
          </a:p>
          <a:p>
            <a:pPr lvl="1">
              <a:lnSpc>
                <a:spcPct val="90000"/>
              </a:lnSpc>
              <a:buFont typeface="Monotype Sorts" charset="2"/>
              <a:buNone/>
            </a:pPr>
            <a:r>
              <a:rPr lang="en-US" altLang="en-US" sz="2100"/>
              <a:t>		</a:t>
            </a:r>
            <a:r>
              <a:rPr lang="en-US" altLang="en-US" sz="2100" i="1"/>
              <a:t>http://standards.ieee.org/develop/policies/bylaws/sect6-7.html#6</a:t>
            </a:r>
          </a:p>
          <a:p>
            <a:pPr lvl="1">
              <a:lnSpc>
                <a:spcPct val="90000"/>
              </a:lnSpc>
              <a:buFont typeface="Monotype Sorts" charset="2"/>
              <a:buNone/>
            </a:pPr>
            <a:r>
              <a:rPr lang="en-GB" altLang="en-US" sz="2400"/>
              <a:t>		IEEE-SA Standards Board Operations Manual</a:t>
            </a:r>
          </a:p>
          <a:p>
            <a:pPr lvl="1">
              <a:lnSpc>
                <a:spcPct val="90000"/>
              </a:lnSpc>
              <a:buFont typeface="Monotype Sorts" charset="2"/>
              <a:buNone/>
            </a:pPr>
            <a:r>
              <a:rPr lang="en-US" altLang="en-US" sz="2400"/>
              <a:t>		</a:t>
            </a:r>
            <a:r>
              <a:rPr lang="en-US" altLang="en-US" sz="2100" i="1"/>
              <a:t>http://standards.ieee.org/develop/policies/opman/sect6.html#6.3</a:t>
            </a:r>
            <a:endParaRPr lang="en-US" altLang="en-US" sz="2400"/>
          </a:p>
          <a:p>
            <a:pPr lvl="1">
              <a:lnSpc>
                <a:spcPct val="90000"/>
              </a:lnSpc>
              <a:buFont typeface="Monotype Sorts" charset="2"/>
              <a:buNone/>
            </a:pPr>
            <a:r>
              <a:rPr lang="en-US" altLang="en-US" sz="2400">
                <a:cs typeface="Times New Roman" panose="02020603050405020304" pitchFamily="18" charset="0"/>
              </a:rPr>
              <a:t>	Material about the patent policy is available at</a:t>
            </a:r>
            <a:r>
              <a:rPr lang="en-US" altLang="en-US" sz="2400"/>
              <a:t> </a:t>
            </a:r>
          </a:p>
          <a:p>
            <a:pPr lvl="1">
              <a:lnSpc>
                <a:spcPct val="90000"/>
              </a:lnSpc>
              <a:buFont typeface="Monotype Sorts" charset="2"/>
              <a:buNone/>
            </a:pPr>
            <a:r>
              <a:rPr lang="en-US" altLang="en-US" sz="2400"/>
              <a:t>		</a:t>
            </a:r>
            <a:r>
              <a:rPr lang="en-US" altLang="en-US" sz="2100" i="1"/>
              <a:t>http://standards.ieee.org/about/sasb/patcom/materials.html</a:t>
            </a:r>
          </a:p>
        </p:txBody>
      </p:sp>
      <p:sp>
        <p:nvSpPr>
          <p:cNvPr id="27652" name="Rectangle 7"/>
          <p:cNvSpPr>
            <a:spLocks noChangeArrowheads="1"/>
          </p:cNvSpPr>
          <p:nvPr/>
        </p:nvSpPr>
        <p:spPr bwMode="auto">
          <a:xfrm>
            <a:off x="1295400" y="5181600"/>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a:solidFill>
                  <a:srgbClr val="000099"/>
                </a:solidFill>
                <a:latin typeface="Arial" panose="020B0604020202020204" pitchFamily="34" charset="0"/>
              </a:rPr>
              <a:t>If you have questions, contact the IEEE-SA Standards Board Patent Committee Administrator at patcom@ieee.org or visit http://standards.ieee.org/about/sasb/patcom/index.html</a:t>
            </a:r>
          </a:p>
          <a:p>
            <a:pPr algn="ctr">
              <a:lnSpc>
                <a:spcPct val="80000"/>
              </a:lnSpc>
              <a:buClr>
                <a:srgbClr val="CC3300"/>
              </a:buClr>
              <a:buSzPct val="50000"/>
              <a:buFont typeface="Monotype Sorts" charset="2"/>
              <a:buNone/>
            </a:pPr>
            <a:endParaRPr lang="en-US" altLang="en-US" sz="1200">
              <a:solidFill>
                <a:srgbClr val="000099"/>
              </a:solidFill>
              <a:latin typeface="Arial" panose="020B0604020202020204" pitchFamily="34" charset="0"/>
            </a:endParaRPr>
          </a:p>
          <a:p>
            <a:pPr algn="ctr">
              <a:lnSpc>
                <a:spcPct val="80000"/>
              </a:lnSpc>
              <a:buClr>
                <a:srgbClr val="CC3300"/>
              </a:buClr>
              <a:buSzPct val="50000"/>
              <a:buFont typeface="Monotype Sorts" charset="2"/>
              <a:buNone/>
            </a:pPr>
            <a:r>
              <a:rPr lang="en-US" altLang="en-US" sz="1200">
                <a:solidFill>
                  <a:srgbClr val="000099"/>
                </a:solidFill>
                <a:latin typeface="Arial" panose="020B0604020202020204" pitchFamily="34" charset="0"/>
              </a:rPr>
              <a:t>This slide set is available at https://development.standards.ieee.org/myproject/Public/mytools/mob/slideset.ppt</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1026"/>
          <p:cNvSpPr>
            <a:spLocks noGrp="1" noChangeArrowheads="1"/>
          </p:cNvSpPr>
          <p:nvPr>
            <p:ph type="title"/>
          </p:nvPr>
        </p:nvSpPr>
        <p:spPr>
          <a:xfrm>
            <a:off x="304800" y="381000"/>
            <a:ext cx="8686800" cy="1143000"/>
          </a:xfrm>
        </p:spPr>
        <p:txBody>
          <a:bodyPr/>
          <a:lstStyle/>
          <a:p>
            <a:r>
              <a:rPr lang="en-US" altLang="en-US"/>
              <a:t>Call for Potentially Essential Patents</a:t>
            </a:r>
          </a:p>
        </p:txBody>
      </p:sp>
      <p:sp>
        <p:nvSpPr>
          <p:cNvPr id="29699" name="Rectangle 1027"/>
          <p:cNvSpPr>
            <a:spLocks noGrp="1" noChangeArrowheads="1"/>
          </p:cNvSpPr>
          <p:nvPr>
            <p:ph type="body" idx="1"/>
          </p:nvPr>
        </p:nvSpPr>
        <p:spPr/>
        <p:txBody>
          <a:bodyPr/>
          <a:lstStyle/>
          <a:p>
            <a:r>
              <a:rPr lang="en-US" altLang="en-US" sz="280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anose="020B0604020202020204" pitchFamily="34" charset="0"/>
              <a:buChar char="•"/>
            </a:pPr>
            <a:r>
              <a:rPr lang="en-US" altLang="en-US"/>
              <a:t>Either speak up now or</a:t>
            </a:r>
          </a:p>
          <a:p>
            <a:pPr lvl="1">
              <a:buFont typeface="Arial" panose="020B0604020202020204" pitchFamily="34" charset="0"/>
              <a:buChar char="•"/>
            </a:pPr>
            <a:r>
              <a:rPr lang="en-US" altLang="en-US"/>
              <a:t>Provide the chair of this group with the identity of the holder(s) of any and all such claims as soon as possible or</a:t>
            </a:r>
          </a:p>
          <a:p>
            <a:pPr lvl="1">
              <a:buFont typeface="Arial" panose="020B0604020202020204" pitchFamily="34" charset="0"/>
              <a:buChar char="•"/>
            </a:pPr>
            <a:r>
              <a:rPr lang="en-US" altLang="en-US"/>
              <a:t>Cause an LOA to be submitted</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1"/>
          <p:cNvSpPr>
            <a:spLocks noGrp="1" noChangeArrowheads="1"/>
          </p:cNvSpPr>
          <p:nvPr>
            <p:ph type="title"/>
          </p:nvPr>
        </p:nvSpPr>
        <p:spPr>
          <a:xfrm>
            <a:off x="685800" y="609600"/>
            <a:ext cx="7772400" cy="1160462"/>
          </a:xfrm>
          <a:ln/>
        </p:spPr>
        <p:txBody>
          <a:bodyPr lIns="90000" tIns="46800" rIns="90000" bIns="46800"/>
          <a:lstStyle/>
          <a:p>
            <a:r>
              <a:rPr lang="en-US" dirty="0"/>
              <a:t>Participation in IEEE 802 Meetings</a:t>
            </a:r>
          </a:p>
        </p:txBody>
      </p:sp>
      <p:sp>
        <p:nvSpPr>
          <p:cNvPr id="5" name="Text Box 5"/>
          <p:cNvSpPr txBox="1">
            <a:spLocks noGrp="1" noChangeArrowheads="1"/>
          </p:cNvSpPr>
          <p:nvPr>
            <p:ph idx="1"/>
          </p:nvPr>
        </p:nvSpPr>
        <p:spPr bwMode="auto">
          <a:xfrm>
            <a:off x="609600" y="1524000"/>
            <a:ext cx="7924800" cy="4953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160" tIns="46080" rIns="92160" bIns="46080"/>
          <a:lstStyle>
            <a:lvl1pPr marL="342900" indent="-339725">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9pPr>
          </a:lstStyle>
          <a:p>
            <a:pPr>
              <a:spcBef>
                <a:spcPts val="600"/>
              </a:spcBef>
              <a:buClrTx/>
              <a:buFontTx/>
              <a:buNone/>
            </a:pPr>
            <a:r>
              <a:rPr lang="en-US" altLang="en-US" sz="1600" dirty="0">
                <a:ea typeface="MS Gothic" panose="020B0609070205080204" pitchFamily="49" charset="-128"/>
              </a:rPr>
              <a:t>Participation in any IEEE 802 meeting (Sponsor, Sponsor subgroup, Working Group, Working Group subgroup, etc.) </a:t>
            </a:r>
            <a:r>
              <a:rPr lang="en-GB" altLang="en-US" sz="1600" b="1" dirty="0">
                <a:ea typeface="MS Gothic" panose="020B0609070205080204" pitchFamily="49" charset="-128"/>
              </a:rPr>
              <a:t>is on an individual basis</a:t>
            </a:r>
          </a:p>
          <a:p>
            <a:pPr>
              <a:spcBef>
                <a:spcPts val="600"/>
              </a:spcBef>
              <a:buClrTx/>
              <a:buFontTx/>
              <a:buNone/>
            </a:pPr>
            <a:r>
              <a:rPr lang="en-GB" altLang="en-US" sz="1400" b="1" i="1" dirty="0">
                <a:ea typeface="MS Gothic" panose="020B0609070205080204" pitchFamily="49" charset="-128"/>
              </a:rPr>
              <a:t>•     </a:t>
            </a:r>
            <a:r>
              <a:rPr lang="en-GB" altLang="en-US" sz="1400" b="1" dirty="0">
                <a:ea typeface="MS Gothic" panose="020B0609070205080204" pitchFamily="49" charset="-128"/>
              </a:rPr>
              <a:t>Participants in the IEEE standards development individual process shall act based on their qualifications and experience. (</a:t>
            </a:r>
            <a:r>
              <a:rPr lang="en-GB" altLang="en-US" sz="1400" b="1" u="sng" dirty="0">
                <a:solidFill>
                  <a:srgbClr val="CCCCFF"/>
                </a:solidFill>
                <a:ea typeface="MS Gothic" panose="020B0609070205080204" pitchFamily="49" charset="-128"/>
                <a:hlinkClick r:id="rId3"/>
              </a:rPr>
              <a:t>https://standards.ieee.org/develop/policies/bylaws/sb_bylaws.pdf</a:t>
            </a:r>
            <a:r>
              <a:rPr lang="en-GB" altLang="en-US" sz="1400" b="1" u="sng" dirty="0">
                <a:solidFill>
                  <a:srgbClr val="CCCCFF"/>
                </a:solidFill>
                <a:ea typeface="MS Gothic" panose="020B0609070205080204" pitchFamily="49" charset="-128"/>
              </a:rPr>
              <a:t> </a:t>
            </a:r>
            <a:r>
              <a:rPr lang="en-GB" altLang="en-US" sz="1400" b="1" dirty="0">
                <a:ea typeface="MS Gothic" panose="020B0609070205080204" pitchFamily="49" charset="-128"/>
              </a:rPr>
              <a:t>section 5.2.1)</a:t>
            </a:r>
          </a:p>
          <a:p>
            <a:pPr>
              <a:spcBef>
                <a:spcPts val="600"/>
              </a:spcBef>
              <a:buClrTx/>
              <a:buFontTx/>
              <a:buNone/>
            </a:pPr>
            <a:r>
              <a:rPr lang="en-GB" altLang="en-US" sz="1400" b="1"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a:spcBef>
                <a:spcPts val="600"/>
              </a:spcBef>
              <a:buNone/>
            </a:pPr>
            <a:r>
              <a:rPr lang="en-GB" altLang="en-US" sz="1400" dirty="0">
                <a:ea typeface="MS Gothic" panose="020B0609070205080204" pitchFamily="49" charset="-128"/>
              </a:rPr>
              <a:t>•    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a:spcBef>
                <a:spcPts val="600"/>
              </a:spcBef>
              <a:buNone/>
            </a:pPr>
            <a:r>
              <a:rPr lang="en-GB" altLang="en-US" sz="1400" dirty="0">
                <a:ea typeface="MS Gothic" panose="020B0609070205080204" pitchFamily="49" charset="-128"/>
              </a:rPr>
              <a:t>•    Participants shall not direct the actions or votes of any other member of an IEEE 802 Working Group or retaliate against any other member for their actions or votes within IEEE 802 Working Group meetings, see </a:t>
            </a:r>
            <a:r>
              <a:rPr lang="en-GB" altLang="en-US" sz="1400" dirty="0">
                <a:ea typeface="MS Gothic" panose="020B0609070205080204" pitchFamily="49" charset="-128"/>
                <a:hlinkClick r:id="rId4"/>
              </a:rPr>
              <a:t>https://standards.ieee.org/develop/policies/bylaws/sb_bylaws.pdf </a:t>
            </a:r>
            <a:r>
              <a:rPr lang="en-GB" altLang="en-US" sz="1400" dirty="0">
                <a:ea typeface="MS Gothic" panose="020B0609070205080204" pitchFamily="49" charset="-128"/>
              </a:rPr>
              <a:t>section 5.2.1.3 and the IEEE 802 LMSC Working Group Policies and Procedures, subclause 3.4.1 “Chair”, list item x.</a:t>
            </a:r>
          </a:p>
          <a:p>
            <a:pPr>
              <a:spcBef>
                <a:spcPts val="600"/>
              </a:spcBef>
              <a:buClrTx/>
              <a:buFontTx/>
              <a:buNone/>
            </a:pPr>
            <a:r>
              <a:rPr lang="en-GB" altLang="en-US" sz="1600" b="1" dirty="0">
                <a:ea typeface="MS Gothic" panose="020B0609070205080204" pitchFamily="49" charset="-128"/>
              </a:rPr>
              <a:t>By participating in IEEE 802 meetings, you accept these requirements.  If you do not agree to these policies then you shall not participate.</a:t>
            </a:r>
          </a:p>
          <a:p>
            <a:pPr algn="ctr">
              <a:spcBef>
                <a:spcPts val="600"/>
              </a:spcBef>
              <a:buClrTx/>
              <a:buFontTx/>
              <a:buNone/>
            </a:pPr>
            <a:r>
              <a:rPr lang="en-GB" altLang="en-US" dirty="0">
                <a:ea typeface="MS Gothic" panose="020B0609070205080204" pitchFamily="49" charset="-128"/>
              </a:rPr>
              <a:t>(Latest revision of IEEE 802 LMSC Working Group Policies and Procedures: </a:t>
            </a:r>
            <a:r>
              <a:rPr lang="en-GB" altLang="en-US" dirty="0">
                <a:ea typeface="MS Gothic" panose="020B0609070205080204" pitchFamily="49" charset="-128"/>
                <a:hlinkClick r:id="rId5"/>
              </a:rPr>
              <a:t>http://www.ieee802.org/devdocs.shtml</a:t>
            </a:r>
            <a:r>
              <a:rPr lang="en-GB" altLang="en-US" dirty="0">
                <a:ea typeface="MS Gothic" panose="020B0609070205080204" pitchFamily="49" charset="-128"/>
              </a:rPr>
              <a:t>)</a:t>
            </a:r>
          </a:p>
          <a:p>
            <a:pPr>
              <a:spcBef>
                <a:spcPts val="600"/>
              </a:spcBef>
              <a:buClrTx/>
              <a:buFontTx/>
              <a:buNone/>
            </a:pPr>
            <a:endParaRPr lang="en-GB" altLang="en-US" sz="1600" b="1" dirty="0">
              <a:ea typeface="MS Gothic" panose="020B0609070205080204" pitchFamily="49" charset="-128"/>
            </a:endParaRPr>
          </a:p>
        </p:txBody>
      </p:sp>
    </p:spTree>
    <p:extLst>
      <p:ext uri="{BB962C8B-B14F-4D97-AF65-F5344CB8AC3E}">
        <p14:creationId xmlns:p14="http://schemas.microsoft.com/office/powerpoint/2010/main" val="366175028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35761</TotalTime>
  <Words>2982</Words>
  <Application>Microsoft Office PowerPoint</Application>
  <PresentationFormat>On-screen Show (4:3)</PresentationFormat>
  <Paragraphs>308</Paragraphs>
  <Slides>34</Slides>
  <Notes>11</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34</vt:i4>
      </vt:variant>
    </vt:vector>
  </HeadingPairs>
  <TitlesOfParts>
    <vt:vector size="42" baseType="lpstr">
      <vt:lpstr>MS Gothic</vt:lpstr>
      <vt:lpstr>MS PGothic</vt:lpstr>
      <vt:lpstr>Arial</vt:lpstr>
      <vt:lpstr>Helvetica</vt:lpstr>
      <vt:lpstr>Monotype Sorts</vt:lpstr>
      <vt:lpstr>Times New Roman</vt:lpstr>
      <vt:lpstr>802-11-Submission</vt:lpstr>
      <vt:lpstr>Document</vt:lpstr>
      <vt:lpstr>ARC-SC-agenda-March-2018</vt:lpstr>
      <vt:lpstr>Abstract</vt:lpstr>
      <vt:lpstr>IEEE 802.11   Architecture Standing Committee</vt:lpstr>
      <vt:lpstr>Tuesday, March 6th, AM2</vt:lpstr>
      <vt:lpstr>Attendance, etc.</vt:lpstr>
      <vt:lpstr>Participants, Patents, and Duty to Inform</vt:lpstr>
      <vt:lpstr>Patent Related Links</vt:lpstr>
      <vt:lpstr>Call for Potentially Essential Patents</vt:lpstr>
      <vt:lpstr>Participation in IEEE 802 Meetings</vt:lpstr>
      <vt:lpstr>Other Guidelines for IEEE WG Meetings</vt:lpstr>
      <vt:lpstr>ARC Agenda – March 2018</vt:lpstr>
      <vt:lpstr>ARC Minutes</vt:lpstr>
      <vt:lpstr>IEEE 1588 mapping to IEEE 802.11/ 802.1ASrev use of FTM update </vt:lpstr>
      <vt:lpstr>IEEE 802 activities directly related to IEEE 802.11 ARC</vt:lpstr>
      <vt:lpstr>IETF/802 coordination </vt:lpstr>
      <vt:lpstr>TGax architecture topics</vt:lpstr>
      <vt:lpstr>Discussion on YANG/NETCONF models</vt:lpstr>
      <vt:lpstr>Tuesday, March 6th, PM2</vt:lpstr>
      <vt:lpstr>What is an ESS?</vt:lpstr>
      <vt:lpstr>What is an ESS?  (Continued)</vt:lpstr>
      <vt:lpstr>What is an ESS? – Direction?</vt:lpstr>
      <vt:lpstr>ESS and HESS?</vt:lpstr>
      <vt:lpstr>HESS concepts (not necessarily what 802.11 says, now)</vt:lpstr>
      <vt:lpstr>HESS concepts (not necessarily what 802.11 says, now)</vt:lpstr>
      <vt:lpstr>HESS concepts (not necessarily what 802.11 says, now)</vt:lpstr>
      <vt:lpstr>AP/DS/Portal architecture and 802 concepts</vt:lpstr>
      <vt:lpstr>Wednesday, March 7th, AM1</vt:lpstr>
      <vt:lpstr>TGba architecture topics</vt:lpstr>
      <vt:lpstr>TGba architecture comments/answers to questions in 11-17/1025 (from July 10 TGba)</vt:lpstr>
      <vt:lpstr>TGba architecture new questions (from July 12 ARC)</vt:lpstr>
      <vt:lpstr>TGba architecture potential assumptions (from July 12 ARC)</vt:lpstr>
      <vt:lpstr>MLME-RESET, versus MLME-JOIN and MLME-START</vt:lpstr>
      <vt:lpstr>ARC Future Activities &amp; sessions</vt:lpstr>
      <vt:lpstr>Planning for May 2018</vt:lpstr>
    </vt:vector>
  </TitlesOfParts>
  <Company>Calypso Ventures,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ARC-agenda-minutes-november-2012</dc:title>
  <dc:creator>Mark Hamilton</dc:creator>
  <cp:lastModifiedBy>Mark Hamilton</cp:lastModifiedBy>
  <cp:revision>579</cp:revision>
  <cp:lastPrinted>1998-02-10T13:28:06Z</cp:lastPrinted>
  <dcterms:created xsi:type="dcterms:W3CDTF">2009-07-15T16:38:20Z</dcterms:created>
  <dcterms:modified xsi:type="dcterms:W3CDTF">2018-03-07T03:19:29Z</dcterms:modified>
</cp:coreProperties>
</file>