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55" r:id="rId18"/>
    <p:sldId id="370" r:id="rId19"/>
    <p:sldId id="363" r:id="rId20"/>
    <p:sldId id="364" r:id="rId21"/>
    <p:sldId id="365" r:id="rId22"/>
    <p:sldId id="371" r:id="rId23"/>
    <p:sldId id="351" r:id="rId24"/>
    <p:sldId id="353" r:id="rId25"/>
    <p:sldId id="354" r:id="rId26"/>
    <p:sldId id="368" r:id="rId27"/>
    <p:sldId id="369" r:id="rId28"/>
    <p:sldId id="320" r:id="rId29"/>
    <p:sldId id="359" r:id="rId30"/>
    <p:sldId id="366" r:id="rId31"/>
    <p:sldId id="280" r:id="rId32"/>
    <p:sldId id="36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2" d="100"/>
          <a:sy n="112" d="100"/>
        </p:scale>
        <p:origin x="64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802.11-18/0310r1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512-00-0arc-glk-802-1q-bridge.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1025-00-0arc-11ba-arch-discussion.pptx" TargetMode="External"/><Relationship Id="rId11"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6/11-16-1436-01-0arc-yang-modelling-and-netconf-protocol-discussion.pptx" TargetMode="External"/><Relationship Id="rId10"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8/11-18-0362-00-00ax-cr-for-cids-in-10-2-6.docx" TargetMode="External"/><Relationship Id="rId9" Type="http://schemas.openxmlformats.org/officeDocument/2006/relationships/hyperlink" Target="https://mentor.ieee.org/802.11/dcn/16/11-16-0720-00-0arc-stacked-architecture-discussion.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224-00-0arc-arc-sc-meeting-minutes-january-2018.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0-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1.ieee802.org/yangsters/" TargetMode="External"/><Relationship Id="rId2" Type="http://schemas.openxmlformats.org/officeDocument/2006/relationships/hyperlink" Target="https://yangcatalog.org/" TargetMode="External"/><Relationship Id="rId1" Type="http://schemas.openxmlformats.org/officeDocument/2006/relationships/slideLayout" Target="../slideLayouts/slideLayout2.xml"/><Relationship Id="rId5" Type="http://schemas.openxmlformats.org/officeDocument/2006/relationships/hyperlink" Target="http://www.ieee802.org/1/files/public/docs2016/cc-cummings-REST-0516-v00.pdf" TargetMode="External"/><Relationship Id="rId4" Type="http://schemas.openxmlformats.org/officeDocument/2006/relationships/hyperlink" Target="https://mentor.ieee.org/802.11/dcn/16/11-16-1436-00-0arc-yang-modelling-and-netconf-protocol-discussion.ppt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2018-03-05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0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March 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err="1"/>
              <a:t>TGax</a:t>
            </a:r>
            <a:r>
              <a:rPr lang="en-US" sz="1600" b="1" dirty="0"/>
              <a:t> approach to subclause 10.2 and Figure 10-1: </a:t>
            </a:r>
            <a:r>
              <a:rPr lang="en-US" sz="1600" dirty="0">
                <a:hlinkClick r:id="rId4"/>
              </a:rPr>
              <a:t>11-18/0362r0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5"/>
              </a:rPr>
              <a:t>11-16/1436r1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6"/>
              </a:rPr>
              <a:t>11-17/1025r0</a:t>
            </a:r>
            <a:r>
              <a:rPr lang="en-US" sz="1600" dirty="0"/>
              <a:t> </a:t>
            </a:r>
          </a:p>
          <a:p>
            <a:pPr marL="342900" lvl="1" indent="-342900" eaLnBrk="1" hangingPunct="1">
              <a:lnSpc>
                <a:spcPct val="90000"/>
              </a:lnSpc>
              <a:buFont typeface="Arial" pitchFamily="34" charset="0"/>
              <a:buChar char="•"/>
              <a:defRPr/>
            </a:pPr>
            <a:r>
              <a:rPr lang="en-US" sz="1600" b="1" dirty="0"/>
              <a:t>MLME-RESET, versus MLME-JOIN and MLME-START</a:t>
            </a:r>
          </a:p>
          <a:p>
            <a:pPr marL="342900" lvl="1" indent="-342900" eaLnBrk="1" hangingPunct="1">
              <a:lnSpc>
                <a:spcPct val="90000"/>
              </a:lnSpc>
              <a:buFont typeface="Arial" pitchFamily="34" charset="0"/>
              <a:buChar char="•"/>
              <a:defRPr/>
            </a:pPr>
            <a:r>
              <a:rPr lang="en-US" sz="1600" b="1" dirty="0"/>
              <a:t>“What is an ESS?”</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7"/>
              </a:rPr>
              <a:t>11-17/0136r2</a:t>
            </a:r>
            <a:r>
              <a:rPr lang="en-US" sz="1600" dirty="0"/>
              <a:t>, </a:t>
            </a:r>
            <a:r>
              <a:rPr lang="en-US" sz="1600" dirty="0">
                <a:hlinkClick r:id="rId8"/>
              </a:rPr>
              <a:t>11-16/1512r0</a:t>
            </a:r>
            <a:r>
              <a:rPr lang="en-US" sz="1600" dirty="0"/>
              <a:t>, </a:t>
            </a:r>
            <a:r>
              <a:rPr lang="en-US" sz="1600" dirty="0">
                <a:hlinkClick r:id="rId9"/>
              </a:rPr>
              <a:t>11-16/0720r0</a:t>
            </a:r>
            <a:r>
              <a:rPr lang="en-US" sz="1600" b="1" dirty="0"/>
              <a:t>, </a:t>
            </a:r>
            <a:r>
              <a:rPr lang="en-US" sz="1600" dirty="0">
                <a:hlinkClick r:id="rId10"/>
              </a:rPr>
              <a:t>11-15/0454r0</a:t>
            </a:r>
            <a:r>
              <a:rPr lang="en-US" sz="1600" b="1" dirty="0"/>
              <a:t>, </a:t>
            </a:r>
            <a:r>
              <a:rPr lang="en-US" sz="1600" dirty="0">
                <a:hlinkClick r:id="rId11"/>
              </a:rPr>
              <a:t>11-14/1213r1</a:t>
            </a:r>
            <a:r>
              <a:rPr lang="en-US" sz="1600" b="1" dirty="0"/>
              <a:t> (slides 9-11)</a:t>
            </a:r>
          </a:p>
          <a:p>
            <a:pPr marL="0" indent="0" eaLnBrk="1" hangingPunct="1">
              <a:lnSpc>
                <a:spcPct val="90000"/>
              </a:lnSpc>
              <a:buNone/>
              <a:defRPr/>
            </a:pPr>
            <a:r>
              <a:rPr lang="en-US" sz="2000" dirty="0">
                <a:solidFill>
                  <a:srgbClr val="000000"/>
                </a:solidFill>
              </a:rPr>
              <a:t>Tuesday, March 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March 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January face-to-face minutes:</a:t>
            </a:r>
          </a:p>
          <a:p>
            <a:pPr lvl="1" eaLnBrk="1" hangingPunct="1"/>
            <a:r>
              <a:rPr lang="en-US" altLang="en-US" dirty="0">
                <a:hlinkClick r:id="rId3"/>
              </a:rPr>
              <a:t>11-18/0224r0</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D2.1 Sponsor ballot closed Feb 28.  </a:t>
            </a:r>
          </a:p>
          <a:p>
            <a:pPr lvl="1"/>
            <a:r>
              <a:rPr lang="en-US" altLang="en-US" sz="1600" b="0" dirty="0"/>
              <a:t>??</a:t>
            </a:r>
            <a:r>
              <a:rPr lang="en-US" sz="1600" b="0" dirty="0"/>
              <a:t> Approve (??%); ?? Disapprove (??%); ?? Abstain</a:t>
            </a:r>
          </a:p>
          <a:p>
            <a:pPr lvl="1"/>
            <a:r>
              <a:rPr lang="en-US" sz="1600" b="0" dirty="0"/>
              <a:t>11 comments (3 likely out of scope).</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Deterministic networks?</a:t>
            </a:r>
          </a:p>
          <a:p>
            <a:pPr lvl="1"/>
            <a:r>
              <a:rPr lang="en-US" altLang="en-US" sz="1600" dirty="0"/>
              <a:t>Multicast (note: WNG presentation 11-17/1736, also)?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11-18/0362r0</a:t>
            </a:r>
            <a:r>
              <a:rPr lang="en-US" b="1" dirty="0"/>
              <a:t> </a:t>
            </a:r>
          </a:p>
          <a:p>
            <a:pPr lvl="1">
              <a:defRPr/>
            </a:pPr>
            <a:r>
              <a:rPr lang="en-US" sz="1600" dirty="0"/>
              <a:t>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a:defRPr/>
            </a:pPr>
            <a:r>
              <a:rPr lang="en-US" sz="2000" dirty="0"/>
              <a:t>Presentations:</a:t>
            </a:r>
          </a:p>
          <a:p>
            <a:pPr lvl="1">
              <a:defRPr/>
            </a:pPr>
            <a:r>
              <a:rPr lang="en-US" sz="1600" dirty="0"/>
              <a:t>New comments received, and resolutions proposed</a:t>
            </a:r>
            <a:endParaRPr lang="en-US" sz="1200" b="1" dirty="0">
              <a:hlinkClick r:id="rId2"/>
            </a:endParaRPr>
          </a:p>
          <a:p>
            <a:pPr lvl="1">
              <a:defRPr/>
            </a:pPr>
            <a:r>
              <a:rPr lang="en-US" sz="1600" dirty="0">
                <a:hlinkClick r:id="rId2"/>
              </a:rPr>
              <a:t>11-18/0362r0 </a:t>
            </a:r>
            <a:endParaRPr lang="en-US" sz="1600" dirty="0"/>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dirty="0"/>
              <a:t>We have a likely window now to make a MIB change/addition, if any, during </a:t>
            </a:r>
            <a:r>
              <a:rPr lang="en-US" altLang="en-US" dirty="0" err="1"/>
              <a:t>REVmd</a:t>
            </a:r>
            <a:r>
              <a:rPr lang="en-US" altLang="en-US" dirty="0"/>
              <a:t> maintenance activities</a:t>
            </a:r>
          </a:p>
          <a:p>
            <a:pPr>
              <a:spcBef>
                <a:spcPts val="0"/>
              </a:spcBef>
            </a:pPr>
            <a:r>
              <a:rPr lang="en-US" altLang="en-US" dirty="0"/>
              <a:t>Scott Mansfield presentation/discussion:</a:t>
            </a:r>
          </a:p>
          <a:p>
            <a:pPr lvl="1">
              <a:spcBef>
                <a:spcPts val="0"/>
              </a:spcBef>
            </a:pPr>
            <a:r>
              <a:rPr lang="en-US" altLang="en-US" dirty="0"/>
              <a:t>802.1 work; </a:t>
            </a:r>
            <a:r>
              <a:rPr lang="en-US" altLang="en-US" dirty="0" err="1"/>
              <a:t>YANGsters</a:t>
            </a:r>
            <a:r>
              <a:rPr lang="en-US" altLang="en-US" dirty="0"/>
              <a:t>; 802.1Qcc; 802.1Xck; 802.1ABcu</a:t>
            </a:r>
          </a:p>
          <a:p>
            <a:pPr lvl="1">
              <a:spcBef>
                <a:spcPts val="0"/>
              </a:spcBef>
            </a:pPr>
            <a:r>
              <a:rPr lang="en-US" altLang="en-US" dirty="0">
                <a:hlinkClick r:id="rId2"/>
              </a:rPr>
              <a:t>https://yangcatalog.org/</a:t>
            </a:r>
            <a:r>
              <a:rPr lang="en-US" altLang="en-US" dirty="0"/>
              <a:t>; </a:t>
            </a:r>
            <a:r>
              <a:rPr lang="en-US" u="sng" dirty="0">
                <a:hlinkClick r:id="rId3"/>
              </a:rPr>
              <a:t>https://1.ieee802.org/yangsters/</a:t>
            </a:r>
            <a:endParaRPr lang="en-US" altLang="en-US" dirty="0"/>
          </a:p>
          <a:p>
            <a:pPr lvl="1">
              <a:spcBef>
                <a:spcPts val="0"/>
              </a:spcBef>
            </a:pPr>
            <a:r>
              <a:rPr lang="en-US" altLang="en-US" dirty="0"/>
              <a:t>UML</a:t>
            </a:r>
          </a:p>
          <a:p>
            <a:pPr lvl="1">
              <a:spcBef>
                <a:spcPts val="0"/>
              </a:spcBef>
            </a:pPr>
            <a:r>
              <a:rPr lang="en-US" altLang="en-US" dirty="0"/>
              <a:t>IEEE 1588 connection?  IETF-802 coordination connection? IEEE 1930 connection?</a:t>
            </a:r>
          </a:p>
          <a:p>
            <a:pPr lvl="1">
              <a:spcBef>
                <a:spcPts val="0"/>
              </a:spcBef>
            </a:pPr>
            <a:r>
              <a:rPr lang="en-US" altLang="en-US" dirty="0"/>
              <a:t>First/next steps discussion (ARC, or TIG?)</a:t>
            </a:r>
          </a:p>
          <a:p>
            <a:pPr lvl="2">
              <a:spcBef>
                <a:spcPts val="0"/>
              </a:spcBef>
            </a:pPr>
            <a:r>
              <a:rPr lang="en-US" altLang="en-US" dirty="0"/>
              <a:t>802.11k/v stuff? FTM?</a:t>
            </a:r>
          </a:p>
          <a:p>
            <a:pPr>
              <a:spcBef>
                <a:spcPts val="0"/>
              </a:spcBef>
            </a:pPr>
            <a:r>
              <a:rPr lang="en-US" altLang="en-US" dirty="0"/>
              <a:t>Related Submissions:</a:t>
            </a:r>
          </a:p>
          <a:p>
            <a:pPr lvl="1">
              <a:spcBef>
                <a:spcPts val="0"/>
              </a:spcBef>
            </a:pPr>
            <a:r>
              <a:rPr lang="en-US" altLang="en-US" sz="1600" dirty="0">
                <a:hlinkClick r:id="rId4"/>
              </a:rPr>
              <a:t>https://mentor.ieee.org/802.11/dcn/16/11-16-1436-00-0arc-yang-modelling-and-netconf-protocol-discussion.pptx</a:t>
            </a:r>
            <a:r>
              <a:rPr lang="en-US" altLang="en-US" sz="1600" dirty="0"/>
              <a:t> </a:t>
            </a:r>
          </a:p>
          <a:p>
            <a:pPr lvl="1">
              <a:spcBef>
                <a:spcPts val="0"/>
              </a:spcBef>
            </a:pPr>
            <a:r>
              <a:rPr lang="en-US" altLang="en-US" sz="1600" dirty="0">
                <a:hlinkClick r:id="rId5"/>
              </a:rPr>
              <a:t>www.ieee802.org/1/files/public/docs2016/cc-cummings-REST-0516-v00.pdf</a:t>
            </a:r>
            <a:r>
              <a:rPr lang="en-US" altLang="en-US" sz="1600" dirty="0"/>
              <a:t>  (RESTCONF)</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Targeted March session to continue substantive discussions (?)</a:t>
            </a:r>
          </a:p>
        </p:txBody>
      </p:sp>
    </p:spTree>
    <p:extLst>
      <p:ext uri="{BB962C8B-B14F-4D97-AF65-F5344CB8AC3E}">
        <p14:creationId xmlns:p14="http://schemas.microsoft.com/office/powerpoint/2010/main" val="3049990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2018, Rosemont, Illinois,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802.21 </a:t>
            </a:r>
            <a:r>
              <a:rPr lang="en-US"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a:t>
            </a:r>
          </a:p>
          <a:p>
            <a:endParaRPr lang="en-US" dirty="0"/>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35251</TotalTime>
  <Words>2697</Words>
  <Application>Microsoft Office PowerPoint</Application>
  <PresentationFormat>On-screen Show (4:3)</PresentationFormat>
  <Paragraphs>283</Paragraphs>
  <Slides>32</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ARC-SC-agenda-March-2018</vt:lpstr>
      <vt:lpstr>Abstract</vt:lpstr>
      <vt:lpstr>IEEE 802.11   Architecture Standing Committee</vt:lpstr>
      <vt:lpstr>Tuesday, March 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2018</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MLME-RESET, versus MLME-JOIN and MLME-START</vt:lpstr>
      <vt:lpstr>What is an ESS?</vt:lpstr>
      <vt:lpstr>What is an ESS?  (Continued)</vt:lpstr>
      <vt:lpstr>What is an ESS? – Direction?</vt:lpstr>
      <vt:lpstr>ESS and HESS?</vt:lpstr>
      <vt:lpstr>HESS concepts (not necessarily what 802.11 says, now)</vt:lpstr>
      <vt:lpstr>AP/DS/Portal architecture and 802 concepts</vt:lpstr>
      <vt:lpstr>Tuesday, March 6th, PM2</vt:lpstr>
      <vt:lpstr>Wednesday, March 7th, AM1</vt:lpstr>
      <vt:lpstr>ARC Future Activities &amp; sessions</vt:lpstr>
      <vt:lpstr>Planning for May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559</cp:revision>
  <cp:lastPrinted>1998-02-10T13:28:06Z</cp:lastPrinted>
  <dcterms:created xsi:type="dcterms:W3CDTF">2009-07-15T16:38:20Z</dcterms:created>
  <dcterms:modified xsi:type="dcterms:W3CDTF">2018-03-02T19:13:02Z</dcterms:modified>
</cp:coreProperties>
</file>