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69" r:id="rId2"/>
    <p:sldId id="278" r:id="rId3"/>
    <p:sldId id="326" r:id="rId4"/>
    <p:sldId id="339" r:id="rId5"/>
    <p:sldId id="373" r:id="rId6"/>
    <p:sldId id="371" r:id="rId7"/>
    <p:sldId id="372" r:id="rId8"/>
    <p:sldId id="367" r:id="rId9"/>
    <p:sldId id="353" r:id="rId10"/>
    <p:sldId id="365" r:id="rId11"/>
    <p:sldId id="364" r:id="rId12"/>
    <p:sldId id="356" r:id="rId13"/>
    <p:sldId id="338" r:id="rId14"/>
    <p:sldId id="343" r:id="rId15"/>
    <p:sldId id="348" r:id="rId16"/>
    <p:sldId id="357" r:id="rId17"/>
    <p:sldId id="368" r:id="rId18"/>
    <p:sldId id="366" r:id="rId1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1" autoAdjust="0"/>
    <p:restoredTop sz="98389" autoAdjust="0"/>
  </p:normalViewPr>
  <p:slideViewPr>
    <p:cSldViewPr>
      <p:cViewPr varScale="1">
        <p:scale>
          <a:sx n="70" d="100"/>
          <a:sy n="70" d="100"/>
        </p:scale>
        <p:origin x="1180" y="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96" y="-2856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802.11-18/0305r0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58C5458F-715B-412B-99EF-2A948E5672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403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693738" y="8982075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4404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1146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doc.: IEEE 802.11-18/0305r0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/>
              <a:t>Page </a:t>
            </a:r>
            <a:fld id="{10D7EFBA-D1C0-45C5-A488-61E1EC8B7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2536" name="Rectangle 8"/>
          <p:cNvSpPr>
            <a:spLocks noChangeArrowheads="1"/>
          </p:cNvSpPr>
          <p:nvPr/>
        </p:nvSpPr>
        <p:spPr bwMode="auto">
          <a:xfrm>
            <a:off x="723900" y="8985250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253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109696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355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35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59DFE69E-7B67-423D-89E4-C946A1808069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35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35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6164619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754616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027537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380162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4096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096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93E5D11F-20FA-4889-9D94-08C3D54988E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09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096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71668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7129625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55831132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5290470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92784601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223157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458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45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C2B2D208-67FA-4E74-9755-1AF3509BEB51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245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noFill/>
          <a:ln cap="flat"/>
        </p:spPr>
      </p:sp>
      <p:sp>
        <p:nvSpPr>
          <p:cNvPr id="2458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681576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938417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72019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15556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3312562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802.11-17/1557r0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November 2017</a:t>
            </a:r>
          </a:p>
        </p:txBody>
      </p:sp>
      <p:sp>
        <p:nvSpPr>
          <p:cNvPr id="4198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419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B0A0A058-61AE-463F-87ED-EACDF2E98EFB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419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4199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7997198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08716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802.11-18/0305r0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March 2018</a:t>
            </a:r>
          </a:p>
        </p:txBody>
      </p:sp>
      <p:sp>
        <p:nvSpPr>
          <p:cNvPr id="2662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mtClean="0"/>
              <a:t>Dorothy Stanley, HPE</a:t>
            </a:r>
          </a:p>
        </p:txBody>
      </p:sp>
      <p:sp>
        <p:nvSpPr>
          <p:cNvPr id="266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Page </a:t>
            </a:r>
            <a:fld id="{E783FD9D-D6EB-47B8-935B-6BFFBD965035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266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66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67388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EE9521-47D1-454E-8BA4-89FDDFA79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840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20159AB-3BE0-4586-A049-B80CCE0BB1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761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09C4077-EF78-4E3C-BA1E-EB8784ACBEB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3003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E20CCF4-4BCF-4FB2-8854-64DB88A745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691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333F410-FD8C-40CB-A6BC-9D7ACDFE05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531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09D491-37C1-41C9-9BC5-BEEB6A785C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996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9CE4BA-6FA7-4472-A236-E19EA820381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676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2059BC40-5C5D-4AF6-AF11-60A655F0D7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1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D5D3EF-133A-440C-AD8A-403995447B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244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6A829AC-C60F-4DDD-8324-BFA69BB064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387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4C37F47-E0B4-4697-8CBF-C809BC431F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629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4E8C55-C5D5-4626-BDCD-24081FE01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802.11-18/0305r0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19987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5/11-15-1261-02-0arc-mulicast-performance-optimization-features-overview-for-ietf-nov-2015.ppt" TargetMode="External"/><Relationship Id="rId7" Type="http://schemas.openxmlformats.org/officeDocument/2006/relationships/hyperlink" Target="https://www.ietf.org/proceedings/98/slides/slides-98-intarea-80211-multicast-testbed-and-results-00.pdf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ietf.org/id/draft-mcbride-mboned-wifi-mcast-problem-statement-01.txt" TargetMode="External"/><Relationship Id="rId5" Type="http://schemas.openxmlformats.org/officeDocument/2006/relationships/hyperlink" Target="https://tools.ietf.org/html/draft-perkins-intarea-multicast-ieee802-03" TargetMode="External"/><Relationship Id="rId4" Type="http://schemas.openxmlformats.org/officeDocument/2006/relationships/hyperlink" Target="http://www.ieee802.org/11/email/stds-802-11/msg01838.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tools.ietf.org/html/draft-jjmb-v6ops-unique-ipv6-prefix-per-host-00" TargetMode="External"/><Relationship Id="rId3" Type="http://schemas.openxmlformats.org/officeDocument/2006/relationships/hyperlink" Target="http://datatracker.ietf.org/wg/6lo/charter/" TargetMode="External"/><Relationship Id="rId7" Type="http://schemas.openxmlformats.org/officeDocument/2006/relationships/hyperlink" Target="https://tools.ietf.org/html/draft-thubert-6lo-backbone-router-02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thubert-6lo-routing-dispatch-06" TargetMode="External"/><Relationship Id="rId11" Type="http://schemas.openxmlformats.org/officeDocument/2006/relationships/hyperlink" Target="http://datatracker.ietf.org/wg/core/" TargetMode="External"/><Relationship Id="rId5" Type="http://schemas.openxmlformats.org/officeDocument/2006/relationships/hyperlink" Target="http://datatracker.ietf.org/doc/draft-delcarpio-6lo-wlanah/" TargetMode="External"/><Relationship Id="rId10" Type="http://schemas.openxmlformats.org/officeDocument/2006/relationships/hyperlink" Target="https://tools.ietf.org/html/draft-ietf-6lo-ethertype-request-01" TargetMode="External"/><Relationship Id="rId4" Type="http://schemas.openxmlformats.org/officeDocument/2006/relationships/hyperlink" Target="https://mentor.ieee.org/802.11/dcn/15/11-15-1085-00-0wng-6lowpan-over-802-11.pptx" TargetMode="External"/><Relationship Id="rId9" Type="http://schemas.openxmlformats.org/officeDocument/2006/relationships/hyperlink" Target="http://datatracker.ietf.org/wg/roll/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wg/capport/charter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capport-architecture/" TargetMode="External"/><Relationship Id="rId4" Type="http://schemas.openxmlformats.org/officeDocument/2006/relationships/hyperlink" Target="https://datatracker.ietf.org/doc/draft-ietf-capport-api/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radext/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datatracker.ietf.org/doc/draft-ietf-radext-coa-proxy/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opsawg/" TargetMode="External"/><Relationship Id="rId7" Type="http://schemas.openxmlformats.org/officeDocument/2006/relationships/hyperlink" Target="https://www.ietf.org/topics/netmgmt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rfc7548/" TargetMode="External"/><Relationship Id="rId5" Type="http://schemas.openxmlformats.org/officeDocument/2006/relationships/hyperlink" Target="https://tools.ietf.org/html/rfc6632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datatracker.ietf.org/wg/tls/charter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tls-tls13-vectors/" TargetMode="External"/><Relationship Id="rId5" Type="http://schemas.openxmlformats.org/officeDocument/2006/relationships/hyperlink" Target="https://datatracker.ietf.org/doc/draft-ietf-tls-dtls13/" TargetMode="External"/><Relationship Id="rId4" Type="http://schemas.openxmlformats.org/officeDocument/2006/relationships/hyperlink" Target="https://datatracker.ietf.org/doc/draft-ietf-tls-tls13/" TargetMode="Externa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draft-ietf-detnet-problem-statement/" TargetMode="External"/><Relationship Id="rId3" Type="http://schemas.openxmlformats.org/officeDocument/2006/relationships/hyperlink" Target="https://datatracker.ietf.org/wg/detnet/charter/" TargetMode="External"/><Relationship Id="rId7" Type="http://schemas.openxmlformats.org/officeDocument/2006/relationships/hyperlink" Target="https://datatracker.ietf.org/doc/draft-ietf-detnet-use-cases/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draft-ietf-detnet-architecture/" TargetMode="External"/><Relationship Id="rId5" Type="http://schemas.openxmlformats.org/officeDocument/2006/relationships/hyperlink" Target="https://datatracker.ietf.org/doc/draft-ietf-detnet-dp-alt/" TargetMode="External"/><Relationship Id="rId4" Type="http://schemas.openxmlformats.org/officeDocument/2006/relationships/hyperlink" Target="https://datatracker.ietf.org/doc/draft-ietf-detnet-security/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group/ipwave/about/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doc/draft-ietf-ipwave-ipv6-over-80211ocb/" TargetMode="External"/><Relationship Id="rId4" Type="http://schemas.openxmlformats.org/officeDocument/2006/relationships/hyperlink" Target="https://datatracker.ietf.org/doc/draft-ietf-ipwave-vehicular-networking/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tracker.ietf.org/doc/rfc7241/" TargetMode="Externa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ieee-sa.centraldesktop.com/802liaisondb/FrontPage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tf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tools.ietf.org/dailydose/" TargetMode="External"/><Relationship Id="rId5" Type="http://schemas.openxmlformats.org/officeDocument/2006/relationships/hyperlink" Target="https://www.ietf.org/edu/tutorials.html" TargetMode="External"/><Relationship Id="rId4" Type="http://schemas.openxmlformats.org/officeDocument/2006/relationships/hyperlink" Target="https://www.ietf.org/edu/process-oriented-tutorials.html#newcomer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b.org/activities/joint-activities/iab-ieee-coordinat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atatracker.ietf.org/wg/ipwave/charter/" TargetMode="External"/><Relationship Id="rId4" Type="http://schemas.openxmlformats.org/officeDocument/2006/relationships/hyperlink" Target="https://datatracker.ietf.org/doc/draft-ietf-opsawg-capwap-alt-tunnel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8/11-18-0354-00-000m-qos-mapping-comment.pptx" TargetMode="External"/><Relationship Id="rId3" Type="http://schemas.openxmlformats.org/officeDocument/2006/relationships/hyperlink" Target="https://www.ietf.org/blog/blind-men-and-elephant/" TargetMode="External"/><Relationship Id="rId7" Type="http://schemas.openxmlformats.org/officeDocument/2006/relationships/hyperlink" Target="https://tools.ietf.org/html/rfc8325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tools.ietf.org/html/draft-deconinck-multipath-quic-00" TargetMode="External"/><Relationship Id="rId5" Type="http://schemas.openxmlformats.org/officeDocument/2006/relationships/hyperlink" Target="https://www.usenix.org/system/files/conference/atc17/atc17-hoiland-jorgensen.pdf" TargetMode="External"/><Relationship Id="rId4" Type="http://schemas.openxmlformats.org/officeDocument/2006/relationships/hyperlink" Target="https://tools.ietf.org/html/rfc8290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wg/mls/about/" TargetMode="External"/><Relationship Id="rId3" Type="http://schemas.openxmlformats.org/officeDocument/2006/relationships/hyperlink" Target="https://datatracker.ietf.org/wg/bofs/" TargetMode="External"/><Relationship Id="rId7" Type="http://schemas.openxmlformats.org/officeDocument/2006/relationships/hyperlink" Target="https://datatracker.ietf.org/wg/ila/abou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wg/coms/about/" TargetMode="External"/><Relationship Id="rId5" Type="http://schemas.openxmlformats.org/officeDocument/2006/relationships/hyperlink" Target="https://datatracker.ietf.org/wg/teep/about/" TargetMode="External"/><Relationship Id="rId4" Type="http://schemas.openxmlformats.org/officeDocument/2006/relationships/hyperlink" Target="https://datatracker.ietf.org/wg/iasa20/about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datatracker.ietf.org/doc/charter-ietf-taps/" TargetMode="External"/><Relationship Id="rId3" Type="http://schemas.openxmlformats.org/officeDocument/2006/relationships/hyperlink" Target="https://datatracker.ietf.org/group/chartering/" TargetMode="External"/><Relationship Id="rId7" Type="http://schemas.openxmlformats.org/officeDocument/2006/relationships/hyperlink" Target="https://datatracker.ietf.org/wg/lsvr/about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datatracker.ietf.org/doc/charter-ietf-lsr/" TargetMode="External"/><Relationship Id="rId5" Type="http://schemas.openxmlformats.org/officeDocument/2006/relationships/hyperlink" Target="https://datatracker.ietf.org/doc/charter-ietf-emu/" TargetMode="External"/><Relationship Id="rId4" Type="http://schemas.openxmlformats.org/officeDocument/2006/relationships/hyperlink" Target="https://datatracker.ietf.org/doc/charter-ietf-dhc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tools.ietf.org/html/draft-ietf-6lo-rfc6775-update-11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6lo@ietf.org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tf.org/blog/2017/04/yang-catalog-latest-development-ietf-98-hackathon/Insight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yangcatalog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26125894-C81E-43C9-9E54-526134551D80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IEEE 802.11-IETF Liaison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2018-03-07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4597986"/>
              </p:ext>
            </p:extLst>
          </p:nvPr>
        </p:nvGraphicFramePr>
        <p:xfrm>
          <a:off x="531813" y="2286000"/>
          <a:ext cx="8186737" cy="2530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54" name="Document" r:id="rId4" imgW="8257888" imgH="2550332" progId="Word.Document.8">
                  <p:embed/>
                </p:oleObj>
              </mc:Choice>
              <mc:Fallback>
                <p:oleObj name="Document" r:id="rId4" imgW="8257888" imgH="2550332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286000"/>
                        <a:ext cx="8186737" cy="2530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066800"/>
          </a:xfrm>
        </p:spPr>
        <p:txBody>
          <a:bodyPr/>
          <a:lstStyle/>
          <a:p>
            <a:r>
              <a:rPr lang="en-US" dirty="0" smtClean="0"/>
              <a:t>Multicast Topics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05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Multicast issues were discussed at the IETF-IEEE 802 meeting Sept 29</a:t>
            </a:r>
            <a:r>
              <a:rPr lang="en-US" sz="2000" baseline="30000" dirty="0" smtClean="0"/>
              <a:t>th</a:t>
            </a:r>
            <a:r>
              <a:rPr lang="en-US" sz="2000" dirty="0" smtClean="0"/>
              <a:t> 2015 and a presentation given at the November 2015 IETF meeting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See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mentor.ieee.org/802.11/dcn/15/11-15-1261-02-0arc-mulicast-performance-optimization-features-overview-for-ietf-nov-2015.ppt</a:t>
            </a:r>
            <a:r>
              <a:rPr lang="en-US" sz="1600" dirty="0" smtClean="0"/>
              <a:t> 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Further actions: </a:t>
            </a:r>
            <a:r>
              <a:rPr lang="en-US" sz="1600" dirty="0" err="1" smtClean="0"/>
              <a:t>ietf</a:t>
            </a:r>
            <a:r>
              <a:rPr lang="en-US" sz="1600" dirty="0" smtClean="0"/>
              <a:t> mailing list has been established for ongoing discussion, will include additional 802. wireless groups</a:t>
            </a:r>
            <a:r>
              <a:rPr lang="en-US" sz="1600" dirty="0"/>
              <a:t>, see </a:t>
            </a:r>
            <a:r>
              <a:rPr lang="en-US" sz="1600" dirty="0">
                <a:hlinkClick r:id="rId4"/>
              </a:rPr>
              <a:t>http://</a:t>
            </a:r>
            <a:r>
              <a:rPr lang="en-US" sz="1600" dirty="0" smtClean="0">
                <a:hlinkClick r:id="rId4"/>
              </a:rPr>
              <a:t>www.ieee802.org/11/email/stds-802-11/msg01838.html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Multicast considerations Internet draft describing use cases, issues, etc. under development,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tools.ietf.org/html/draft-perkins-intarea-multicast-ieee802-03</a:t>
            </a:r>
            <a:r>
              <a:rPr lang="en-US" sz="1600" dirty="0" smtClean="0"/>
              <a:t> </a:t>
            </a:r>
            <a:br>
              <a:rPr lang="en-US" sz="1600" dirty="0" smtClean="0"/>
            </a:br>
            <a:r>
              <a:rPr lang="en-US" sz="1600" dirty="0" smtClean="0"/>
              <a:t>and </a:t>
            </a:r>
            <a:r>
              <a:rPr lang="en-GB" sz="1600" u="sng" dirty="0">
                <a:hlinkClick r:id="rId6"/>
              </a:rPr>
              <a:t>https://www.ietf.org/id/draft-mcbride-mboned-wifi-mcast-problem-statement-01.txt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/>
              <a:t>See</a:t>
            </a:r>
            <a:r>
              <a:rPr lang="en-US" sz="2000" b="1" dirty="0" smtClean="0"/>
              <a:t> </a:t>
            </a:r>
            <a:r>
              <a:rPr lang="en-GB" sz="2000" dirty="0" smtClean="0">
                <a:hlinkClick r:id="rId7"/>
              </a:rPr>
              <a:t>https://www.ietf.org/proceedings/98/slides/slides-98-intarea-80211-multicast-testbed-and-results-00.pdf</a:t>
            </a:r>
            <a:r>
              <a:rPr lang="en-GB" sz="2000" dirty="0" smtClean="0"/>
              <a:t> ; </a:t>
            </a:r>
          </a:p>
          <a:p>
            <a:pPr lvl="1">
              <a:lnSpc>
                <a:spcPct val="80000"/>
              </a:lnSpc>
            </a:pPr>
            <a:r>
              <a:rPr lang="en-GB" sz="1600" dirty="0" err="1" smtClean="0"/>
              <a:t>TGmd</a:t>
            </a:r>
            <a:r>
              <a:rPr lang="en-GB" sz="1600" dirty="0" smtClean="0"/>
              <a:t> teleconference held  with the authors 2017-05-30</a:t>
            </a:r>
            <a:endParaRPr lang="en-GB" sz="1600" dirty="0"/>
          </a:p>
          <a:p>
            <a:pPr lvl="1">
              <a:lnSpc>
                <a:spcPct val="80000"/>
              </a:lnSpc>
            </a:pPr>
            <a:endParaRPr lang="en-US" sz="1600" b="1" dirty="0" smtClean="0"/>
          </a:p>
          <a:p>
            <a:pPr marL="0" indent="0">
              <a:buNone/>
            </a:pP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79903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related work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6LO</a:t>
            </a:r>
          </a:p>
          <a:p>
            <a:pPr lvl="1">
              <a:lnSpc>
                <a:spcPct val="80000"/>
              </a:lnSpc>
            </a:pPr>
            <a:r>
              <a:rPr lang="en-GB" sz="14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4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400" dirty="0">
                <a:hlinkClick r:id="rId3"/>
              </a:rPr>
              <a:t>http://datatracker.ietf.org/wg/6lo/charter</a:t>
            </a:r>
            <a:r>
              <a:rPr lang="en-GB" sz="1400" dirty="0" smtClean="0">
                <a:hlinkClick r:id="rId3"/>
              </a:rPr>
              <a:t>/</a:t>
            </a:r>
            <a:r>
              <a:rPr lang="en-GB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Focus</a:t>
            </a:r>
            <a:r>
              <a:rPr lang="en-US" sz="1400" dirty="0"/>
              <a:t>: IPv6 over Networks of Resource-constrained </a:t>
            </a:r>
            <a:r>
              <a:rPr lang="en-US" sz="1400" dirty="0" smtClean="0"/>
              <a:t>Nodes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/>
              <a:t>See WNG presentation: </a:t>
            </a:r>
            <a:r>
              <a:rPr lang="en-US" sz="1400" dirty="0">
                <a:hlinkClick r:id="rId4"/>
              </a:rPr>
              <a:t>https://</a:t>
            </a:r>
            <a:r>
              <a:rPr lang="en-US" sz="1400" dirty="0" smtClean="0">
                <a:hlinkClick r:id="rId4"/>
              </a:rPr>
              <a:t>mentor.ieee.org/802.11/dcn/15/11-15-1085-00-0wng-6lowpan-over-802-11.pptx</a:t>
            </a:r>
            <a:r>
              <a:rPr lang="en-US" sz="1400" dirty="0"/>
              <a:t> </a:t>
            </a:r>
            <a:r>
              <a:rPr lang="en-US" sz="1400" dirty="0" smtClean="0"/>
              <a:t>and</a:t>
            </a:r>
          </a:p>
          <a:p>
            <a:pPr lvl="1">
              <a:lnSpc>
                <a:spcPct val="80000"/>
              </a:lnSpc>
            </a:pPr>
            <a:r>
              <a:rPr lang="en-US" sz="1400" dirty="0" smtClean="0">
                <a:hlinkClick r:id="rId5"/>
              </a:rPr>
              <a:t>http</a:t>
            </a:r>
            <a:r>
              <a:rPr lang="en-US" sz="1400" dirty="0">
                <a:hlinkClick r:id="rId5"/>
              </a:rPr>
              <a:t>://datatracker.ietf.org/doc/draft-delcarpio-6lo-wlanah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6"/>
              </a:rPr>
              <a:t>https://</a:t>
            </a:r>
            <a:r>
              <a:rPr lang="en-US" sz="1400" dirty="0" smtClean="0">
                <a:hlinkClick r:id="rId6"/>
              </a:rPr>
              <a:t>tools.ietf.org/html/draft-thubert-6lo-routing-dispatch-06</a:t>
            </a:r>
            <a:r>
              <a:rPr lang="en-US" sz="1400" dirty="0" smtClean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1400" dirty="0">
                <a:hlinkClick r:id="rId7"/>
              </a:rPr>
              <a:t>https://</a:t>
            </a:r>
            <a:r>
              <a:rPr lang="en-US" sz="1400" dirty="0" smtClean="0">
                <a:hlinkClick r:id="rId7"/>
              </a:rPr>
              <a:t>tools.ietf.org/html/draft-thubert-6lo-backbone-router-02</a:t>
            </a:r>
            <a:r>
              <a:rPr lang="en-US" sz="1400" dirty="0" smtClean="0"/>
              <a:t> </a:t>
            </a:r>
            <a:endParaRPr lang="en-US" sz="1400" dirty="0"/>
          </a:p>
          <a:p>
            <a:pPr lvl="1">
              <a:lnSpc>
                <a:spcPct val="80000"/>
              </a:lnSpc>
            </a:pPr>
            <a:r>
              <a:rPr lang="en-US" sz="1400" dirty="0" smtClean="0"/>
              <a:t>Unique </a:t>
            </a:r>
            <a:r>
              <a:rPr lang="en-US" sz="1400" dirty="0"/>
              <a:t>IPv6 Prefix Per Host, </a:t>
            </a:r>
            <a:r>
              <a:rPr lang="en-US" sz="1400" dirty="0">
                <a:hlinkClick r:id="rId8"/>
              </a:rPr>
              <a:t>https://</a:t>
            </a:r>
            <a:r>
              <a:rPr lang="en-US" sz="1400" dirty="0" smtClean="0">
                <a:hlinkClick r:id="rId8"/>
              </a:rPr>
              <a:t>tools.ietf.org/html/draft-jjmb-v6ops-unique-ipv6-prefix-per-host-00</a:t>
            </a:r>
            <a:r>
              <a:rPr lang="en-US" sz="1400" dirty="0" smtClean="0"/>
              <a:t>  </a:t>
            </a:r>
          </a:p>
          <a:p>
            <a:pPr lvl="2">
              <a:lnSpc>
                <a:spcPct val="80000"/>
              </a:lnSpc>
            </a:pPr>
            <a:r>
              <a:rPr lang="en-US" sz="1400" i="1" dirty="0" smtClean="0"/>
              <a:t>The </a:t>
            </a:r>
            <a:r>
              <a:rPr lang="en-US" sz="1400" i="1" dirty="0"/>
              <a:t>concepts in this document were originally developed as part of a large scale, production deployment of IPv6 support for a community Wi-Fi service</a:t>
            </a:r>
            <a:r>
              <a:rPr lang="en-US" sz="1400" i="1" dirty="0" smtClean="0"/>
              <a:t>. </a:t>
            </a:r>
            <a:br>
              <a:rPr lang="en-US" sz="1400" i="1" dirty="0" smtClean="0"/>
            </a:br>
            <a:endParaRPr lang="en-US" sz="1400" i="1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 ROLL: </a:t>
            </a:r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Group website: </a:t>
            </a:r>
            <a:r>
              <a:rPr lang="en-GB" sz="1800" b="0" dirty="0">
                <a:hlinkClick r:id="rId9"/>
              </a:rPr>
              <a:t>http://datatracker.ietf.org/wg/roll/</a:t>
            </a:r>
            <a:r>
              <a:rPr lang="en-GB" sz="1800" dirty="0"/>
              <a:t> </a:t>
            </a:r>
          </a:p>
          <a:p>
            <a:pPr lvl="1"/>
            <a:r>
              <a:rPr lang="en-US" sz="1400" dirty="0"/>
              <a:t>Focus: Routing over Low Power and </a:t>
            </a:r>
            <a:r>
              <a:rPr lang="en-US" sz="1400" dirty="0" err="1"/>
              <a:t>Lossy</a:t>
            </a:r>
            <a:r>
              <a:rPr lang="en-US" sz="1400" dirty="0"/>
              <a:t> </a:t>
            </a:r>
            <a:r>
              <a:rPr lang="en-US" sz="1400" dirty="0" smtClean="0"/>
              <a:t>Networks</a:t>
            </a:r>
          </a:p>
          <a:p>
            <a:pPr lvl="1"/>
            <a:r>
              <a:rPr lang="en-US" sz="1400" dirty="0" smtClean="0"/>
              <a:t>Of interest: </a:t>
            </a:r>
            <a:r>
              <a:rPr lang="en-US" sz="1400" b="1" dirty="0" smtClean="0">
                <a:hlinkClick r:id="rId10"/>
              </a:rPr>
              <a:t>https://tools.ietf.org/html/draft-ietf-6lo-ethertype-request-01</a:t>
            </a:r>
            <a:r>
              <a:rPr lang="en-US" sz="1400" b="1" dirty="0" smtClean="0"/>
              <a:t> </a:t>
            </a:r>
          </a:p>
          <a:p>
            <a:r>
              <a:rPr lang="en-GB" sz="18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CORE : (</a:t>
            </a:r>
            <a:r>
              <a:rPr lang="en-US" sz="1800" dirty="0"/>
              <a:t>Constrained </a:t>
            </a:r>
            <a:r>
              <a:rPr lang="en-US" sz="1800" dirty="0" err="1"/>
              <a:t>RESTful</a:t>
            </a:r>
            <a:r>
              <a:rPr lang="en-US" sz="1800" dirty="0"/>
              <a:t> Environments) </a:t>
            </a:r>
            <a:r>
              <a:rPr lang="en-GB" sz="18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Working Group website: </a:t>
            </a:r>
            <a:r>
              <a:rPr lang="en-GB" sz="1800" b="0" dirty="0">
                <a:hlinkClick r:id="rId11"/>
              </a:rPr>
              <a:t>http://datatracker.ietf.org/wg/core/</a:t>
            </a:r>
            <a:r>
              <a:rPr lang="en-GB" sz="1800" b="0" dirty="0"/>
              <a:t> </a:t>
            </a:r>
            <a:endParaRPr lang="en-GB" sz="1800" dirty="0"/>
          </a:p>
          <a:p>
            <a:pPr lvl="1"/>
            <a:r>
              <a:rPr lang="en-US" sz="1400" dirty="0"/>
              <a:t>Focus: framework for resource-oriented applications intended to run on constrained </a:t>
            </a:r>
            <a:r>
              <a:rPr lang="en-US" sz="1400" dirty="0" smtClean="0"/>
              <a:t>IP </a:t>
            </a:r>
            <a:r>
              <a:rPr lang="en-US" sz="1400" dirty="0"/>
              <a:t>networks. </a:t>
            </a:r>
            <a:endParaRPr lang="en-US" sz="1400" dirty="0" smtClean="0"/>
          </a:p>
          <a:p>
            <a:pPr marL="0" indent="0">
              <a:buNone/>
            </a:pP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4091923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CAPPORT WG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sz="2000" dirty="0" err="1" smtClean="0"/>
              <a:t>CAPtive</a:t>
            </a:r>
            <a:r>
              <a:rPr lang="en-US" sz="2000" dirty="0" smtClean="0"/>
              <a:t> </a:t>
            </a:r>
            <a:r>
              <a:rPr lang="en-US" sz="2000" dirty="0" err="1" smtClean="0"/>
              <a:t>PORTal</a:t>
            </a:r>
            <a:r>
              <a:rPr lang="en-US" sz="2000" dirty="0" smtClean="0"/>
              <a:t>:  </a:t>
            </a:r>
            <a:r>
              <a:rPr lang="en-US" sz="2000" dirty="0">
                <a:hlinkClick r:id="rId3"/>
              </a:rPr>
              <a:t>https://datatracker.ietf.org/wg/capport/charter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r>
              <a:rPr lang="en-US" sz="2000" dirty="0" smtClean="0"/>
              <a:t>The </a:t>
            </a:r>
            <a:r>
              <a:rPr lang="en-US" sz="2000" dirty="0"/>
              <a:t>CAPPORT Working Group will define secure mechanisms and protocols </a:t>
            </a:r>
            <a:r>
              <a:rPr lang="en-US" sz="2000" dirty="0" smtClean="0"/>
              <a:t>to</a:t>
            </a:r>
          </a:p>
          <a:p>
            <a:pPr lvl="1"/>
            <a:r>
              <a:rPr lang="en-US" sz="1600" dirty="0" smtClean="0"/>
              <a:t>allow </a:t>
            </a:r>
            <a:r>
              <a:rPr lang="en-US" sz="1600" dirty="0"/>
              <a:t>endpoints to discover that they are in this sort of limited environment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provide </a:t>
            </a:r>
            <a:r>
              <a:rPr lang="en-US" sz="1600" dirty="0"/>
              <a:t>a URL to interact with the Captive Portal, - allow endpoints to learn about the parameters of their confinement</a:t>
            </a:r>
            <a:r>
              <a:rPr lang="en-US" sz="1600" dirty="0" smtClean="0"/>
              <a:t>,</a:t>
            </a:r>
          </a:p>
          <a:p>
            <a:pPr lvl="1"/>
            <a:r>
              <a:rPr lang="en-US" sz="1600" dirty="0" smtClean="0"/>
              <a:t>interact </a:t>
            </a:r>
            <a:r>
              <a:rPr lang="en-US" sz="1600" dirty="0"/>
              <a:t>with the Captive Portal to obtain information such as status and remaining access time, </a:t>
            </a:r>
            <a:r>
              <a:rPr lang="en-US" sz="1600" dirty="0" smtClean="0"/>
              <a:t>and</a:t>
            </a:r>
          </a:p>
          <a:p>
            <a:pPr lvl="1"/>
            <a:r>
              <a:rPr lang="en-US" sz="1600" dirty="0" smtClean="0"/>
              <a:t>optionally</a:t>
            </a:r>
            <a:r>
              <a:rPr lang="en-US" sz="1600" dirty="0"/>
              <a:t>, advertise a service whereby devices can enable or disable access to the Internet without human interaction. (RFC 7710 may be a full or partial solution to the first two bullets</a:t>
            </a:r>
            <a:r>
              <a:rPr lang="en-US" sz="1600" dirty="0" smtClean="0"/>
              <a:t>)</a:t>
            </a:r>
          </a:p>
          <a:p>
            <a:r>
              <a:rPr lang="en-US" sz="2000"/>
              <a:t>Updates </a:t>
            </a:r>
            <a:r>
              <a:rPr lang="en-US" sz="2000" smtClean="0"/>
              <a:t>[Mar </a:t>
            </a:r>
            <a:r>
              <a:rPr lang="en-US" sz="2000" dirty="0" smtClean="0"/>
              <a:t>2018]</a:t>
            </a:r>
            <a:endParaRPr lang="en-US" sz="2000" dirty="0"/>
          </a:p>
          <a:p>
            <a:pPr lvl="1"/>
            <a:r>
              <a:rPr lang="en-US" sz="1600"/>
              <a:t>New: Captive Portal API, see </a:t>
            </a:r>
            <a:r>
              <a:rPr lang="en-US" sz="1600">
                <a:hlinkClick r:id="rId4"/>
              </a:rPr>
              <a:t>https://datatracker.ietf.org/doc/draft-ietf-capport-api</a:t>
            </a:r>
            <a:r>
              <a:rPr lang="en-US" sz="1600" smtClean="0">
                <a:hlinkClick r:id="rId4"/>
              </a:rPr>
              <a:t>/</a:t>
            </a:r>
            <a:r>
              <a:rPr lang="en-US" sz="1600" smtClean="0"/>
              <a:t> </a:t>
            </a:r>
          </a:p>
          <a:p>
            <a:pPr lvl="1"/>
            <a:r>
              <a:rPr lang="en-US" sz="1600" smtClean="0"/>
              <a:t>Of interest: </a:t>
            </a:r>
            <a:r>
              <a:rPr lang="en-US" sz="1600" dirty="0" smtClean="0"/>
              <a:t>CAPPORT architecture: </a:t>
            </a:r>
            <a:r>
              <a:rPr lang="en-US" sz="1600" dirty="0">
                <a:hlinkClick r:id="rId5"/>
              </a:rPr>
              <a:t>https://datatracker.ietf.org/doc/draft-ietf-capport-architecture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20018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1945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1946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BE2D3960-A144-4B75-B89D-4EFD7A4AD3C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94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RADEXT WG</a:t>
            </a:r>
          </a:p>
        </p:txBody>
      </p:sp>
      <p:sp>
        <p:nvSpPr>
          <p:cNvPr id="194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1800" dirty="0" smtClean="0"/>
              <a:t>See </a:t>
            </a:r>
            <a:r>
              <a:rPr lang="en-US" sz="1800" dirty="0" smtClean="0">
                <a:hlinkClick r:id="rId3"/>
              </a:rPr>
              <a:t>http://datatracker.ietf.org/wg/radext/</a:t>
            </a:r>
            <a:r>
              <a:rPr lang="en-US" sz="1800" dirty="0" smtClean="0"/>
              <a:t> </a:t>
            </a:r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dirty="0" smtClean="0"/>
              <a:t>RADIUS Extensions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The RADIUS Extensions Working Group will focus on extensions to the</a:t>
            </a:r>
            <a:br>
              <a:rPr lang="en-US" sz="1600" dirty="0" smtClean="0"/>
            </a:br>
            <a:r>
              <a:rPr lang="en-US" sz="1600" dirty="0" smtClean="0"/>
              <a:t>RADIUS protocol required to define extensions to the standard attribute space as well as to address cryptographic algorithm agility and use over new transports. </a:t>
            </a:r>
          </a:p>
          <a:p>
            <a:pPr lvl="1">
              <a:lnSpc>
                <a:spcPct val="80000"/>
              </a:lnSpc>
            </a:pPr>
            <a:r>
              <a:rPr lang="en-US" sz="1600" dirty="0" smtClean="0"/>
              <a:t>In addition, RADEXT will work on RADIUS Design Guidelines and define new attributes for particular applications of authentication, authorization and</a:t>
            </a:r>
            <a:br>
              <a:rPr lang="en-US" sz="1600" dirty="0" smtClean="0"/>
            </a:br>
            <a:r>
              <a:rPr lang="en-US" sz="1600" dirty="0" smtClean="0"/>
              <a:t>accounting such as NAS management and local area network (LAN) usage. </a:t>
            </a:r>
          </a:p>
          <a:p>
            <a:pPr lvl="1">
              <a:lnSpc>
                <a:spcPct val="80000"/>
              </a:lnSpc>
            </a:pPr>
            <a:endParaRPr lang="en-US" sz="1800" dirty="0" smtClean="0"/>
          </a:p>
          <a:p>
            <a:pPr>
              <a:lnSpc>
                <a:spcPct val="80000"/>
              </a:lnSpc>
            </a:pPr>
            <a:r>
              <a:rPr lang="en-US" sz="1800" smtClean="0"/>
              <a:t>Updates [Mar </a:t>
            </a:r>
            <a:r>
              <a:rPr lang="en-US" sz="1800" dirty="0" smtClean="0"/>
              <a:t>2018]</a:t>
            </a:r>
          </a:p>
          <a:p>
            <a:pPr lvl="1">
              <a:lnSpc>
                <a:spcPct val="80000"/>
              </a:lnSpc>
            </a:pPr>
            <a:endParaRPr lang="en-US" sz="1600" dirty="0" smtClean="0"/>
          </a:p>
          <a:p>
            <a:pPr lvl="1">
              <a:lnSpc>
                <a:spcPct val="80000"/>
              </a:lnSpc>
            </a:pPr>
            <a:r>
              <a:rPr lang="en-US" sz="1600" smtClean="0"/>
              <a:t>Of interest: </a:t>
            </a:r>
            <a:r>
              <a:rPr lang="en-US" sz="1600" dirty="0" smtClean="0"/>
              <a:t>Dynamic Authorization </a:t>
            </a:r>
            <a:r>
              <a:rPr lang="en-US" sz="1600" dirty="0"/>
              <a:t>Proxy: </a:t>
            </a:r>
            <a:r>
              <a:rPr lang="en-US" sz="1600" dirty="0">
                <a:hlinkClick r:id="rId4"/>
              </a:rPr>
              <a:t>https://datatracker.ietf.org/doc/draft-ietf-radext-coa-proxy</a:t>
            </a:r>
            <a:r>
              <a:rPr lang="en-US" sz="1600" dirty="0" smtClean="0">
                <a:hlinkClick r:id="rId4"/>
              </a:rPr>
              <a:t>/</a:t>
            </a:r>
            <a:endParaRPr lang="en-US" sz="1600" dirty="0" smtClean="0"/>
          </a:p>
          <a:p>
            <a:pPr lvl="1">
              <a:lnSpc>
                <a:spcPct val="80000"/>
              </a:lnSpc>
              <a:buFontTx/>
              <a:buNone/>
            </a:pPr>
            <a:endParaRPr lang="en-U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Operations Area Working Group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51816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>
                <a:hlinkClick r:id="rId3"/>
              </a:rPr>
              <a:t>http</a:t>
            </a:r>
            <a:r>
              <a:rPr lang="en-US" sz="2000" dirty="0">
                <a:hlinkClick r:id="rId3"/>
              </a:rPr>
              <a:t>://datatracker.ietf.org/wg/opsawg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smtClean="0"/>
              <a:t>Updates [Mar </a:t>
            </a:r>
            <a:r>
              <a:rPr lang="en-US" sz="1800" dirty="0" smtClean="0"/>
              <a:t>2018] Operations Area Working Group work group items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smtClean="0"/>
              <a:t>In RFC Editor Queue, Experimental: </a:t>
            </a:r>
            <a:r>
              <a:rPr lang="en-US" sz="1600" dirty="0" smtClean="0"/>
              <a:t>Alternate Tunnel Encapsulation for Data Frames in CAPWAP, see  </a:t>
            </a:r>
            <a:r>
              <a:rPr lang="en-US" sz="1600" dirty="0">
                <a:hlinkClick r:id="rId4"/>
              </a:rPr>
              <a:t>https://</a:t>
            </a:r>
            <a:r>
              <a:rPr lang="en-US" sz="1600">
                <a:hlinkClick r:id="rId4"/>
              </a:rPr>
              <a:t>datatracker.ietf.org/doc/draft-ietf-opsawg-capwap-alt-tunnel</a:t>
            </a:r>
            <a:r>
              <a:rPr lang="en-US" sz="1600" smtClean="0">
                <a:hlinkClick r:id="rId4"/>
              </a:rPr>
              <a:t>/</a:t>
            </a:r>
            <a:r>
              <a:rPr lang="en-US" sz="1600" smtClean="0"/>
              <a:t/>
            </a:r>
            <a:br>
              <a:rPr lang="en-US" sz="1600" smtClean="0"/>
            </a:br>
            <a:r>
              <a:rPr lang="en-US" sz="1600" smtClean="0"/>
              <a:t> </a:t>
            </a:r>
            <a:endParaRPr lang="en-US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Of interest: RFC6632, An Overview of the IETF Network Management Protocols, </a:t>
            </a:r>
            <a:r>
              <a:rPr lang="en-US" sz="1600" dirty="0"/>
              <a:t>see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tools.ietf.org/html/rfc6632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/>
              <a:t>Of Interest: </a:t>
            </a:r>
            <a:r>
              <a:rPr lang="en-US" sz="1600" dirty="0" smtClean="0"/>
              <a:t>RFC7548, Management of Networks with Constrained Devices: Use Cases, see </a:t>
            </a:r>
            <a:r>
              <a:rPr lang="en-US" sz="1600" dirty="0">
                <a:hlinkClick r:id="rId6"/>
              </a:rPr>
              <a:t>https://datatracker.ietf.org/doc/rfc7548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Automated network management, including YANG data models, </a:t>
            </a:r>
            <a:r>
              <a:rPr lang="en-US" sz="1600" dirty="0"/>
              <a:t>see </a:t>
            </a:r>
            <a:r>
              <a:rPr lang="en-US" sz="1600" dirty="0">
                <a:hlinkClick r:id="rId7"/>
              </a:rPr>
              <a:t>https://www.ietf.org/topics/netmgmt</a:t>
            </a:r>
            <a:r>
              <a:rPr lang="en-US" sz="1600" dirty="0" smtClean="0">
                <a:hlinkClick r:id="rId7"/>
              </a:rPr>
              <a:t>/</a:t>
            </a:r>
            <a:r>
              <a:rPr lang="en-US" sz="16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2757656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Layer Security (TLS)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5720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Transport Layer Security Working Group website: </a:t>
            </a:r>
            <a:r>
              <a:rPr lang="en-US" sz="2000" dirty="0">
                <a:hlinkClick r:id="rId3"/>
              </a:rPr>
              <a:t>http://datatracker.ietf.org/wg/tls/charter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  <a:p>
            <a:pPr>
              <a:lnSpc>
                <a:spcPct val="80000"/>
              </a:lnSpc>
              <a:defRPr/>
            </a:pPr>
            <a:endParaRPr lang="en-US" sz="2000" dirty="0" smtClean="0"/>
          </a:p>
          <a:p>
            <a:pPr>
              <a:lnSpc>
                <a:spcPct val="80000"/>
              </a:lnSpc>
              <a:defRPr/>
            </a:pPr>
            <a:r>
              <a:rPr lang="en-US" sz="1800" dirty="0" smtClean="0"/>
              <a:t>Work underway on a new version of TLS (used in EAP methods): Transport Layer Security Protocol Version 1.3</a:t>
            </a:r>
          </a:p>
          <a:p>
            <a:pPr lvl="1">
              <a:lnSpc>
                <a:spcPct val="80000"/>
              </a:lnSpc>
              <a:defRPr/>
            </a:pPr>
            <a:endParaRPr lang="en-US" sz="1400" dirty="0"/>
          </a:p>
          <a:p>
            <a:pPr>
              <a:lnSpc>
                <a:spcPct val="80000"/>
              </a:lnSpc>
              <a:defRPr/>
            </a:pPr>
            <a:r>
              <a:rPr lang="en-US" sz="1800" smtClean="0"/>
              <a:t>Updates [Mar </a:t>
            </a:r>
            <a:r>
              <a:rPr lang="en-US" sz="1800" dirty="0" smtClean="0"/>
              <a:t>2018]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smtClean="0"/>
              <a:t>Submitted to IESG for publication: TLS version 1.3 </a:t>
            </a:r>
            <a:r>
              <a:rPr lang="en-US" sz="1600" u="sng" smtClean="0">
                <a:hlinkClick r:id="rId4"/>
              </a:rPr>
              <a:t>https://datatracker.ietf.org/doc/draft-ietf-tls-tls13/</a:t>
            </a:r>
            <a:r>
              <a:rPr lang="en-US" sz="1600" u="sng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smtClean="0"/>
              <a:t>Of interest: </a:t>
            </a:r>
            <a:r>
              <a:rPr lang="en-US" sz="1600" dirty="0" smtClean="0"/>
              <a:t>Datagram Transport Layer Security (DTLS) Protocol </a:t>
            </a:r>
            <a:r>
              <a:rPr lang="en-US" sz="1600" dirty="0"/>
              <a:t>Version 1.3,see </a:t>
            </a:r>
            <a:r>
              <a:rPr lang="en-US" sz="1600" dirty="0">
                <a:hlinkClick r:id="rId5"/>
              </a:rPr>
              <a:t>https://datatracker.ietf.org/doc/draft-ietf-tls-dtls13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smtClean="0"/>
              <a:t>Of </a:t>
            </a:r>
            <a:r>
              <a:rPr lang="en-US" sz="1600" dirty="0" smtClean="0"/>
              <a:t>interest: </a:t>
            </a:r>
            <a:r>
              <a:rPr lang="en-US" sz="1600" dirty="0"/>
              <a:t>Example Handshake Traces for TLS 1.3, see </a:t>
            </a:r>
            <a:r>
              <a:rPr lang="en-US" sz="1600" dirty="0">
                <a:hlinkClick r:id="rId6"/>
              </a:rPr>
              <a:t>https://datatracker.ietf.org/doc/draft-ietf-tls-tls13-vectors</a:t>
            </a:r>
            <a:r>
              <a:rPr lang="en-US" sz="1600" dirty="0" smtClean="0">
                <a:hlinkClick r:id="rId6"/>
              </a:rPr>
              <a:t>/</a:t>
            </a:r>
            <a:r>
              <a:rPr lang="en-US" sz="1600" dirty="0" smtClean="0"/>
              <a:t>  </a:t>
            </a:r>
            <a:endParaRPr lang="en-US" sz="1600" dirty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88182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066800"/>
          </a:xfrm>
        </p:spPr>
        <p:txBody>
          <a:bodyPr/>
          <a:lstStyle/>
          <a:p>
            <a:r>
              <a:rPr lang="en-US" dirty="0" smtClean="0"/>
              <a:t>Deterministic Networking (DETNET)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80010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DETNET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https://datatracker.ietf.org/wg/detnet/charter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/>
            <a:r>
              <a:rPr lang="en-US" sz="1400" dirty="0"/>
              <a:t>The Deterministic Networking (</a:t>
            </a:r>
            <a:r>
              <a:rPr lang="en-US" sz="1400" dirty="0" err="1"/>
              <a:t>DetNet</a:t>
            </a:r>
            <a:r>
              <a:rPr lang="en-US" sz="1400" dirty="0"/>
              <a:t>) Working Group focuses </a:t>
            </a:r>
            <a:r>
              <a:rPr lang="en-US" sz="1400" dirty="0" smtClean="0"/>
              <a:t>on deterministic </a:t>
            </a:r>
            <a:r>
              <a:rPr lang="en-US" sz="1400" dirty="0"/>
              <a:t>data paths that operate over Layer 2 bridged and Layer </a:t>
            </a:r>
            <a:r>
              <a:rPr lang="en-US" sz="1400" dirty="0" smtClean="0"/>
              <a:t>3 routed </a:t>
            </a:r>
            <a:r>
              <a:rPr lang="en-US" sz="1400" dirty="0"/>
              <a:t>segments, where such paths can provide bounds on latency, loss</a:t>
            </a:r>
            <a:r>
              <a:rPr lang="en-US" sz="1400" dirty="0" smtClean="0"/>
              <a:t>, and </a:t>
            </a:r>
            <a:r>
              <a:rPr lang="en-US" sz="1400" dirty="0"/>
              <a:t>packet delay variation (jitter), and high reliability. </a:t>
            </a:r>
            <a:endParaRPr lang="en-US" sz="1400" dirty="0" smtClean="0"/>
          </a:p>
          <a:p>
            <a:pPr lvl="1"/>
            <a:r>
              <a:rPr lang="en-US" sz="1400" dirty="0" smtClean="0"/>
              <a:t>Addresses </a:t>
            </a:r>
            <a:r>
              <a:rPr lang="en-US" sz="1400" dirty="0"/>
              <a:t>Layer 3 aspects in support of applications </a:t>
            </a:r>
            <a:r>
              <a:rPr lang="en-US" sz="1400" dirty="0" smtClean="0"/>
              <a:t>requiring deterministic </a:t>
            </a:r>
            <a:r>
              <a:rPr lang="en-US" sz="1400" dirty="0"/>
              <a:t>networking. </a:t>
            </a:r>
            <a:endParaRPr lang="en-US" sz="1400" dirty="0" smtClean="0"/>
          </a:p>
          <a:p>
            <a:pPr lvl="1"/>
            <a:r>
              <a:rPr lang="en-US" sz="1400" dirty="0" smtClean="0"/>
              <a:t>The </a:t>
            </a:r>
            <a:r>
              <a:rPr lang="en-US" sz="1400" dirty="0"/>
              <a:t>Working Group collaborates with </a:t>
            </a:r>
            <a:r>
              <a:rPr lang="en-US" sz="1400" dirty="0" smtClean="0"/>
              <a:t>IEEE802.1 Time </a:t>
            </a:r>
            <a:r>
              <a:rPr lang="en-US" sz="1400" dirty="0"/>
              <a:t>Sensitive Networking (TSN), which is responsible for Layer </a:t>
            </a:r>
            <a:r>
              <a:rPr lang="en-US" sz="1400" dirty="0" smtClean="0"/>
              <a:t>2 operations</a:t>
            </a:r>
            <a:r>
              <a:rPr lang="en-US" sz="1400" dirty="0"/>
              <a:t>, to define a common architecture for both Layer 2 and </a:t>
            </a:r>
            <a:r>
              <a:rPr lang="en-US" sz="1400" dirty="0" smtClean="0"/>
              <a:t>Layer 3</a:t>
            </a:r>
            <a:r>
              <a:rPr lang="en-US" sz="1400" dirty="0"/>
              <a:t>. </a:t>
            </a:r>
            <a:endParaRPr lang="en-US" sz="1400" dirty="0" smtClean="0"/>
          </a:p>
          <a:p>
            <a:pPr lvl="1"/>
            <a:r>
              <a:rPr lang="en-US" sz="1400" dirty="0" smtClean="0"/>
              <a:t>Example </a:t>
            </a:r>
            <a:r>
              <a:rPr lang="en-US" sz="1400" dirty="0"/>
              <a:t>applications for deterministic networks include </a:t>
            </a:r>
            <a:r>
              <a:rPr lang="en-US" sz="1400" dirty="0" smtClean="0"/>
              <a:t>professional and </a:t>
            </a:r>
            <a:r>
              <a:rPr lang="en-US" sz="1400" dirty="0"/>
              <a:t>home audio/video, multimedia in transportation, engine </a:t>
            </a:r>
            <a:r>
              <a:rPr lang="en-US" sz="1400" dirty="0" smtClean="0"/>
              <a:t>control systems</a:t>
            </a:r>
            <a:r>
              <a:rPr lang="en-US" sz="1400" dirty="0"/>
              <a:t>, and other general industrial and vehicular applications </a:t>
            </a:r>
            <a:r>
              <a:rPr lang="en-US" sz="1400" dirty="0" smtClean="0"/>
              <a:t>being considered </a:t>
            </a:r>
            <a:r>
              <a:rPr lang="en-US" sz="1400" dirty="0"/>
              <a:t>by the IEEE 802.1 TSN Task Group.</a:t>
            </a:r>
          </a:p>
          <a:p>
            <a:pPr marL="0" indent="0">
              <a:buNone/>
            </a:pPr>
            <a:r>
              <a:rPr lang="en-US" sz="1800" dirty="0" smtClean="0"/>
              <a:t>Of interest:</a:t>
            </a:r>
          </a:p>
          <a:p>
            <a:pPr lvl="1"/>
            <a:r>
              <a:rPr lang="en-US" sz="1400" dirty="0" smtClean="0"/>
              <a:t>New:</a:t>
            </a:r>
            <a:r>
              <a:rPr lang="en-US" sz="1400" dirty="0"/>
              <a:t> </a:t>
            </a:r>
            <a:r>
              <a:rPr lang="en-US" sz="1400" dirty="0" err="1"/>
              <a:t>DetNet</a:t>
            </a:r>
            <a:r>
              <a:rPr lang="en-US" sz="1400" dirty="0"/>
              <a:t> </a:t>
            </a:r>
            <a:r>
              <a:rPr lang="en-US" sz="1400" dirty="0" smtClean="0"/>
              <a:t>Security Considerations, </a:t>
            </a:r>
            <a:r>
              <a:rPr lang="en-US" sz="1400" dirty="0"/>
              <a:t>see </a:t>
            </a:r>
            <a:r>
              <a:rPr lang="en-US" sz="1400" dirty="0" smtClean="0">
                <a:hlinkClick r:id="rId4"/>
              </a:rPr>
              <a:t>https://</a:t>
            </a:r>
            <a:r>
              <a:rPr lang="en-US" sz="1400" dirty="0">
                <a:hlinkClick r:id="rId4"/>
              </a:rPr>
              <a:t>datatracker.ietf.org/doc/draft-ietf-detnet-security</a:t>
            </a:r>
            <a:r>
              <a:rPr lang="en-US" sz="1400" dirty="0" smtClean="0">
                <a:hlinkClick r:id="rId4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Updated: </a:t>
            </a:r>
            <a:r>
              <a:rPr lang="en-US" sz="1400" dirty="0" err="1" smtClean="0"/>
              <a:t>DetNet</a:t>
            </a:r>
            <a:r>
              <a:rPr lang="en-US" sz="1400" dirty="0" smtClean="0"/>
              <a:t> </a:t>
            </a:r>
            <a:r>
              <a:rPr lang="en-US" sz="1400" dirty="0"/>
              <a:t>Data Plane Protocol and Solution Alternatives, see </a:t>
            </a:r>
            <a:r>
              <a:rPr lang="en-US" sz="1400" dirty="0">
                <a:hlinkClick r:id="rId5"/>
              </a:rPr>
              <a:t>https://datatracker.ietf.org/doc/draft-ietf-detnet-dp-alt</a:t>
            </a:r>
            <a:r>
              <a:rPr lang="en-US" sz="1400" dirty="0" smtClean="0">
                <a:hlinkClick r:id="rId5"/>
              </a:rPr>
              <a:t>/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err="1" smtClean="0"/>
              <a:t>Updated:Deterministic</a:t>
            </a:r>
            <a:r>
              <a:rPr lang="en-US" sz="1400" dirty="0" smtClean="0"/>
              <a:t> </a:t>
            </a:r>
            <a:r>
              <a:rPr lang="en-US" sz="1400" dirty="0"/>
              <a:t>Networking Architecture, see </a:t>
            </a:r>
            <a:r>
              <a:rPr lang="en-US" sz="1400" dirty="0">
                <a:hlinkClick r:id="rId6"/>
              </a:rPr>
              <a:t>https://datatracker.ietf.org/doc/draft-ietf-detnet-architecture</a:t>
            </a:r>
            <a:r>
              <a:rPr lang="en-US" sz="1400" dirty="0" smtClean="0">
                <a:hlinkClick r:id="rId6"/>
              </a:rPr>
              <a:t>/</a:t>
            </a:r>
            <a:r>
              <a:rPr lang="en-US" sz="1400" dirty="0" smtClean="0"/>
              <a:t>  </a:t>
            </a:r>
          </a:p>
          <a:p>
            <a:pPr lvl="1"/>
            <a:r>
              <a:rPr lang="en-US" sz="1400" dirty="0" smtClean="0"/>
              <a:t>Deterministic Networking Use Cases, see </a:t>
            </a:r>
            <a:r>
              <a:rPr lang="en-US" sz="1400" dirty="0" smtClean="0">
                <a:hlinkClick r:id="rId7"/>
              </a:rPr>
              <a:t>https://datatracker.ietf.org/doc/draft-ietf-detnet-use-cases/</a:t>
            </a:r>
            <a:r>
              <a:rPr lang="en-US" sz="1400" dirty="0" smtClean="0"/>
              <a:t> (note 5.1.1, reference to </a:t>
            </a:r>
            <a:r>
              <a:rPr lang="en-US" sz="1400" dirty="0" err="1" smtClean="0"/>
              <a:t>WiFi</a:t>
            </a:r>
            <a:r>
              <a:rPr lang="en-US" sz="1400" dirty="0" smtClean="0"/>
              <a:t>)</a:t>
            </a:r>
          </a:p>
          <a:p>
            <a:pPr lvl="1"/>
            <a:r>
              <a:rPr lang="en-US" sz="1400" dirty="0" smtClean="0"/>
              <a:t>Updated: Deterministic </a:t>
            </a:r>
            <a:r>
              <a:rPr lang="en-US" sz="1400" dirty="0"/>
              <a:t>Networking Problem Statement, see </a:t>
            </a:r>
            <a:r>
              <a:rPr lang="en-US" sz="1400" dirty="0">
                <a:hlinkClick r:id="rId8"/>
              </a:rPr>
              <a:t>https://datatracker.ietf.org/doc/draft-ietf-detnet-problem-statement/</a:t>
            </a:r>
            <a:r>
              <a:rPr lang="en-US" sz="1400" dirty="0"/>
              <a:t> </a:t>
            </a:r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660865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8077200" cy="1066800"/>
          </a:xfrm>
        </p:spPr>
        <p:txBody>
          <a:bodyPr/>
          <a:lstStyle/>
          <a:p>
            <a:r>
              <a:rPr lang="en-US" dirty="0"/>
              <a:t>IP Wireless Access in Vehicular </a:t>
            </a:r>
            <a:r>
              <a:rPr lang="en-US" dirty="0" smtClean="0"/>
              <a:t>Environments  (IPWAVE)</a:t>
            </a:r>
            <a:endParaRPr lang="en-US" dirty="0"/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981200"/>
            <a:ext cx="7696200" cy="4495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IPWAVE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: </a:t>
            </a:r>
            <a:r>
              <a:rPr lang="en-US" sz="200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https://datatracker.ietf.org/group/ipwave/about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3"/>
              </a:rPr>
              <a:t>/</a:t>
            </a: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  </a:t>
            </a:r>
          </a:p>
          <a:p>
            <a:pPr>
              <a:lnSpc>
                <a:spcPct val="80000"/>
              </a:lnSpc>
            </a:pPr>
            <a:endParaRPr lang="en-US" sz="2000" dirty="0" smtClean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80000"/>
              </a:lnSpc>
            </a:pPr>
            <a:r>
              <a:rPr lang="en-US" sz="200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Deliverable is: </a:t>
            </a:r>
            <a:r>
              <a:rPr lang="en-US" sz="2000" dirty="0"/>
              <a:t>document that will specify the mechanisms for</a:t>
            </a:r>
            <a:br>
              <a:rPr lang="en-US" sz="2000" dirty="0"/>
            </a:br>
            <a:r>
              <a:rPr lang="en-US" sz="2000" dirty="0"/>
              <a:t>transmission of IPv6 datagrams over IEEE 802.11-OCB mode</a:t>
            </a:r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1800" dirty="0" smtClean="0"/>
              <a:t>For further information:</a:t>
            </a:r>
          </a:p>
          <a:p>
            <a:pPr lvl="1"/>
            <a:r>
              <a:rPr lang="en-US" sz="1800" dirty="0" smtClean="0"/>
              <a:t>Updated Use cases and problem statement document: </a:t>
            </a:r>
            <a:r>
              <a:rPr lang="en-US" sz="1800" dirty="0">
                <a:hlinkClick r:id="rId4"/>
              </a:rPr>
              <a:t>https://datatracker.ietf.org/doc/draft-ietf-ipwave-vehicular-networking</a:t>
            </a:r>
            <a:r>
              <a:rPr lang="en-US" sz="1800" dirty="0" smtClean="0">
                <a:hlinkClick r:id="rId4"/>
              </a:rPr>
              <a:t>/</a:t>
            </a:r>
            <a:r>
              <a:rPr lang="en-US" sz="1800" dirty="0" smtClean="0"/>
              <a:t> </a:t>
            </a:r>
          </a:p>
          <a:p>
            <a:pPr lvl="1"/>
            <a:r>
              <a:rPr lang="en-US" sz="1800" dirty="0" smtClean="0"/>
              <a:t>Updated Draft </a:t>
            </a:r>
            <a:r>
              <a:rPr lang="en-US" sz="1800" dirty="0"/>
              <a:t>deliverable: </a:t>
            </a:r>
            <a:r>
              <a:rPr lang="en-US" sz="1800" dirty="0">
                <a:hlinkClick r:id="rId5"/>
              </a:rPr>
              <a:t>https://datatracker.ietf.org/doc/draft-ietf-ipwave-ipv6-over-80211ocb</a:t>
            </a:r>
            <a:r>
              <a:rPr lang="en-US" sz="1800" dirty="0" smtClean="0">
                <a:hlinkClick r:id="rId5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  <a:p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370544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RFC </a:t>
            </a:r>
            <a:r>
              <a:rPr lang="en-US" sz="2000" dirty="0"/>
              <a:t>7241, “The IEEE 802/IETF Relationship” </a:t>
            </a:r>
            <a:r>
              <a:rPr lang="en-US" sz="2000" dirty="0" smtClean="0"/>
              <a:t>(RFC4441 </a:t>
            </a:r>
            <a:r>
              <a:rPr lang="en-US" sz="2000" dirty="0"/>
              <a:t>update)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>
                <a:hlinkClick r:id="rId3"/>
              </a:rPr>
              <a:t>https://datatracker.ietf.org/doc/rfc7241/</a:t>
            </a:r>
            <a:r>
              <a:rPr lang="en-US" sz="1600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IEEE </a:t>
            </a:r>
            <a:r>
              <a:rPr lang="en-US" sz="2000" dirty="0"/>
              <a:t>802 Liaisons list is available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u="sng" dirty="0">
                <a:hlinkClick r:id="rId4"/>
              </a:rPr>
              <a:t>http://</a:t>
            </a:r>
            <a:r>
              <a:rPr lang="en-US" sz="1600" u="sng" dirty="0" smtClean="0">
                <a:hlinkClick r:id="rId4"/>
              </a:rPr>
              <a:t>ieee-sa.centraldesktop.com/802liaisondb/FrontPage</a:t>
            </a: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98111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81F113F3-1D5D-4BCE-8B40-EA9857490F2F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Tx/>
              <a:buNone/>
            </a:pPr>
            <a:r>
              <a:rPr lang="en-US" dirty="0" smtClean="0"/>
              <a:t>	This presentation contains the IEEE 802.11 – IETF liaison report for March </a:t>
            </a:r>
            <a:r>
              <a:rPr lang="en-US" dirty="0"/>
              <a:t>2018.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Meetings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848600" cy="5029200"/>
          </a:xfrm>
          <a:noFill/>
        </p:spPr>
        <p:txBody>
          <a:bodyPr/>
          <a:lstStyle/>
          <a:p>
            <a:r>
              <a:rPr lang="en-US" dirty="0" smtClean="0"/>
              <a:t>Upcoming Meetings:</a:t>
            </a:r>
          </a:p>
          <a:p>
            <a:pPr lvl="1"/>
            <a:r>
              <a:rPr lang="en-US" dirty="0" smtClean="0"/>
              <a:t>March 18-23, 2018 – London</a:t>
            </a:r>
          </a:p>
          <a:p>
            <a:pPr lvl="1"/>
            <a:r>
              <a:rPr lang="en-US" dirty="0" smtClean="0"/>
              <a:t>July 14-20, </a:t>
            </a:r>
            <a:r>
              <a:rPr lang="en-US" dirty="0"/>
              <a:t>2018 –  </a:t>
            </a:r>
            <a:r>
              <a:rPr lang="en-US" dirty="0" smtClean="0"/>
              <a:t>Montreal</a:t>
            </a:r>
          </a:p>
          <a:p>
            <a:pPr lvl="1"/>
            <a:r>
              <a:rPr lang="en-US" dirty="0" smtClean="0"/>
              <a:t>November 3-9, 2018 – Bangkok</a:t>
            </a:r>
          </a:p>
          <a:p>
            <a:pPr lvl="1"/>
            <a:r>
              <a:rPr lang="en-US" dirty="0" smtClean="0"/>
              <a:t>March 23-29, 2019 - Prague</a:t>
            </a:r>
          </a:p>
          <a:p>
            <a:r>
              <a:rPr lang="en-US" dirty="0" smtClean="0">
                <a:hlinkClick r:id="rId3"/>
              </a:rPr>
              <a:t>http://www.ietf.org</a:t>
            </a:r>
            <a:endParaRPr lang="en-US" dirty="0" smtClean="0"/>
          </a:p>
          <a:p>
            <a:pPr lvl="1"/>
            <a:r>
              <a:rPr lang="en-US" dirty="0" smtClean="0"/>
              <a:t>Newcomer training: </a:t>
            </a:r>
            <a:r>
              <a:rPr lang="en-US" u="sng" dirty="0">
                <a:hlinkClick r:id="rId4"/>
              </a:rPr>
              <a:t>https://www.ietf.org/edu/process-oriented-tutorials.html#newcomers</a:t>
            </a:r>
            <a:r>
              <a:rPr lang="en-US" dirty="0"/>
              <a:t> </a:t>
            </a:r>
          </a:p>
          <a:p>
            <a:pPr lvl="1"/>
            <a:r>
              <a:rPr lang="en-US" sz="1800" dirty="0" smtClean="0"/>
              <a:t>April 2016: Wireless </a:t>
            </a:r>
            <a:r>
              <a:rPr lang="en-US" sz="1800" dirty="0"/>
              <a:t>Tutorial (Donald Eastlake), 802.11 &amp; 802.15 tutorials (Dorothy Stanley, Charlie </a:t>
            </a:r>
            <a:r>
              <a:rPr lang="en-US" sz="1800" dirty="0" smtClean="0"/>
              <a:t>Perkins), see 11-16/500, July 2016: Pat Thaler &amp; Juan Carlos </a:t>
            </a:r>
            <a:r>
              <a:rPr lang="en-US" sz="1800" dirty="0"/>
              <a:t>– 802.1E (Privacy Considerations) and 802.c (Local MAC address usage) </a:t>
            </a:r>
            <a:r>
              <a:rPr lang="en-US" dirty="0" smtClean="0">
                <a:hlinkClick r:id="rId5"/>
              </a:rPr>
              <a:t>https</a:t>
            </a:r>
            <a:r>
              <a:rPr lang="en-US" dirty="0">
                <a:hlinkClick r:id="rId5"/>
              </a:rPr>
              <a:t>://</a:t>
            </a:r>
            <a:r>
              <a:rPr lang="en-US" dirty="0" smtClean="0">
                <a:hlinkClick r:id="rId5"/>
              </a:rPr>
              <a:t>www.ietf.org/edu/tutorials.html</a:t>
            </a:r>
            <a:r>
              <a:rPr lang="en-US" dirty="0" smtClean="0"/>
              <a:t> </a:t>
            </a:r>
          </a:p>
          <a:p>
            <a:pPr lvl="1"/>
            <a:r>
              <a:rPr lang="en-US" dirty="0">
                <a:hlinkClick r:id="rId6"/>
              </a:rPr>
              <a:t>http://tools.ietf.org/dailydose</a:t>
            </a:r>
            <a:r>
              <a:rPr lang="en-US" dirty="0" smtClean="0">
                <a:hlinkClick r:id="rId6"/>
              </a:rPr>
              <a:t>/</a:t>
            </a:r>
            <a:r>
              <a:rPr lang="en-US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IETF- IEEE 802 Liaison Activity - 1  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Joint meetings, agenda and presentations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>
                <a:hlinkClick r:id="rId3"/>
              </a:rPr>
              <a:t>http://www.iab.org/activities/joint-activities/iab-ieee-coordination/</a:t>
            </a:r>
            <a:endParaRPr lang="en-US" sz="1600" dirty="0"/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Agenda topics included: YANG Models, Low Latency, Time Sensitive Networking/DETNET, </a:t>
            </a:r>
            <a:r>
              <a:rPr lang="en-US" sz="1600" dirty="0" err="1" smtClean="0"/>
              <a:t>FlexE</a:t>
            </a:r>
            <a:r>
              <a:rPr lang="en-US" sz="1600" dirty="0" smtClean="0"/>
              <a:t>, </a:t>
            </a:r>
            <a:r>
              <a:rPr lang="en-US" sz="1600" dirty="0"/>
              <a:t>Networking Slicing, 48-bit and 64-bit MAC addresses </a:t>
            </a:r>
            <a:r>
              <a:rPr lang="en-US" sz="1600" dirty="0" smtClean="0"/>
              <a:t>interworking, 5G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b="1" dirty="0" smtClean="0"/>
              <a:t>Teleconference held 2018-02-12 – no new 802.11 items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200" dirty="0" smtClean="0"/>
          </a:p>
          <a:p>
            <a:pPr>
              <a:lnSpc>
                <a:spcPct val="80000"/>
              </a:lnSpc>
              <a:defRPr/>
            </a:pPr>
            <a:r>
              <a:rPr lang="en-US" sz="2000" dirty="0" smtClean="0"/>
              <a:t>802.11 related items </a:t>
            </a:r>
          </a:p>
          <a:p>
            <a:pPr lvl="1">
              <a:lnSpc>
                <a:spcPct val="80000"/>
              </a:lnSpc>
              <a:defRPr/>
            </a:pPr>
            <a:r>
              <a:rPr lang="en-US" sz="1600" dirty="0" smtClean="0"/>
              <a:t>Tracked: CAPWAP, one remaining experimental draft:  </a:t>
            </a:r>
            <a:r>
              <a:rPr lang="en-US" sz="1600" dirty="0" smtClean="0">
                <a:hlinkClick r:id="rId4"/>
              </a:rPr>
              <a:t>https://datatracker.ietf.org/doc/draft-ietf-opsawg-capwap-alt-tunnel/</a:t>
            </a:r>
            <a:r>
              <a:rPr lang="en-US" sz="1600" dirty="0" smtClean="0"/>
              <a:t> - in queue for publication, so </a:t>
            </a:r>
            <a:r>
              <a:rPr lang="en-US" sz="1600" b="1" dirty="0" smtClean="0"/>
              <a:t>this item is closed</a:t>
            </a:r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>Tracked: Intelligent </a:t>
            </a:r>
            <a:r>
              <a:rPr lang="en-GB" sz="1600" dirty="0"/>
              <a:t>Transportation Systems (ITS</a:t>
            </a:r>
            <a:r>
              <a:rPr lang="en-GB" sz="1600" dirty="0" smtClean="0"/>
              <a:t>)- IETF IP Wireless Access in Vehicular Environments  </a:t>
            </a:r>
            <a:r>
              <a:rPr lang="en-GB" sz="1600" dirty="0" err="1" smtClean="0">
                <a:hlinkClick r:id="rId5"/>
              </a:rPr>
              <a:t>ipwave</a:t>
            </a:r>
            <a:endParaRPr lang="en-GB" sz="1600" dirty="0" smtClean="0"/>
          </a:p>
          <a:p>
            <a:pPr lvl="1">
              <a:lnSpc>
                <a:spcPct val="80000"/>
              </a:lnSpc>
              <a:defRPr/>
            </a:pPr>
            <a:r>
              <a:rPr lang="en-GB" sz="1600" dirty="0" smtClean="0"/>
              <a:t/>
            </a:r>
            <a:br>
              <a:rPr lang="en-GB" sz="1600" dirty="0" smtClean="0"/>
            </a:br>
            <a:endParaRPr lang="en-GB" sz="1600" dirty="0" smtClean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2249265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IETF protocol use with 802.11 technology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153400" cy="4876800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  <a:defRPr/>
            </a:pPr>
            <a:r>
              <a:rPr lang="en-GB" b="0" dirty="0" smtClean="0"/>
              <a:t>RFC 8290 and applicability of 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Flow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Control Controlled Delay (FC-</a:t>
            </a:r>
            <a:r>
              <a:rPr lang="en-US" b="0" dirty="0" err="1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CoDel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) to Wi-Fi/802.11 systems for reduction of latency and 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jitter. </a:t>
            </a:r>
            <a:endParaRPr lang="en-US" b="0" dirty="0">
              <a:solidFill>
                <a:srgbClr val="000000"/>
              </a:solidFill>
              <a:ea typeface="Arial Unicode MS" pitchFamily="34" charset="-128"/>
              <a:cs typeface="Arial Unicode MS" pitchFamily="34" charset="-128"/>
            </a:endParaRPr>
          </a:p>
          <a:p>
            <a:pPr lvl="1"/>
            <a:r>
              <a:rPr lang="en-GB" u="sng" dirty="0" smtClean="0">
                <a:hlinkClick r:id="rId3"/>
              </a:rPr>
              <a:t>https</a:t>
            </a:r>
            <a:r>
              <a:rPr lang="en-GB" u="sng" dirty="0">
                <a:hlinkClick r:id="rId3"/>
              </a:rPr>
              <a:t>://www.ietf.org/blog/blind-men-and-elephant/</a:t>
            </a:r>
            <a:r>
              <a:rPr lang="en-GB" dirty="0"/>
              <a:t> </a:t>
            </a:r>
          </a:p>
          <a:p>
            <a:pPr lvl="1"/>
            <a:r>
              <a:rPr lang="en-GB" u="sng" dirty="0">
                <a:hlinkClick r:id="rId4"/>
              </a:rPr>
              <a:t>https://tools.ietf.org/html/rfc8290</a:t>
            </a:r>
            <a:r>
              <a:rPr lang="en-GB" dirty="0"/>
              <a:t> </a:t>
            </a:r>
          </a:p>
          <a:p>
            <a:pPr lvl="1"/>
            <a:r>
              <a:rPr lang="en-GB" u="sng" dirty="0">
                <a:hlinkClick r:id="rId5"/>
              </a:rPr>
              <a:t>https://www.usenix.org/system/files/conference/atc17/atc17-hoiland-jorgensen.pdf</a:t>
            </a:r>
            <a:r>
              <a:rPr lang="en-GB" dirty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Multi-path extensions for QUIC – includes Wi-Fi and LTE QUIC flow example: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6"/>
              </a:rPr>
              <a:t>https://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6"/>
              </a:rPr>
              <a:t>tools.ietf.org/html/draft-deconinck-multipath-quic-00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Published 2018 Feb: RFC8325: Mapping </a:t>
            </a:r>
            <a:r>
              <a:rPr lang="en-US" b="0" dirty="0" err="1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Diffserv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to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IEEE 802.11, see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7"/>
              </a:rPr>
              <a:t>https://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7"/>
              </a:rPr>
              <a:t>tools.ietf.org/html/rfc8325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and </a:t>
            </a:r>
            <a:r>
              <a:rPr lang="en-US" b="0" dirty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8"/>
              </a:rPr>
              <a:t>https://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  <a:hlinkClick r:id="rId8"/>
              </a:rPr>
              <a:t>mentor.ieee.org/802.11/dcn/18/11-18-0354-00-000m-qos-mapping-comment.pptx</a:t>
            </a:r>
            <a:r>
              <a:rPr lang="en-US" b="0" dirty="0" smtClean="0">
                <a:solidFill>
                  <a:srgbClr val="000000"/>
                </a:solidFill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GB" dirty="0" smtClean="0"/>
              <a:t/>
            </a:r>
            <a:br>
              <a:rPr lang="en-GB" dirty="0" smtClean="0"/>
            </a:br>
            <a:endParaRPr lang="en-GB" dirty="0" smtClean="0"/>
          </a:p>
          <a:p>
            <a:pPr>
              <a:lnSpc>
                <a:spcPct val="80000"/>
              </a:lnSpc>
              <a:defRPr/>
            </a:pPr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3982632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BOFs IETF March 18-23, 2018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https://datatracker.ietf.org/wg/bofs</a:t>
            </a:r>
            <a:r>
              <a:rPr lang="en-US" sz="2000" dirty="0" smtClean="0">
                <a:hlinkClick r:id="rId3"/>
              </a:rPr>
              <a:t>/</a:t>
            </a:r>
            <a:endParaRPr lang="en-US" sz="2000" dirty="0" smtClean="0"/>
          </a:p>
          <a:p>
            <a:endParaRPr lang="en-US" sz="20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691008"/>
              </p:ext>
            </p:extLst>
          </p:nvPr>
        </p:nvGraphicFramePr>
        <p:xfrm>
          <a:off x="1066800" y="2875632"/>
          <a:ext cx="6977557" cy="326188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4"/>
                        </a:rPr>
                        <a:t>Iasa2.0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IETF Administrative Support Activity 2.0 (IASA 2.0) Virtual Workshops;</a:t>
                      </a:r>
                      <a:r>
                        <a:rPr lang="en-US" b="0" baseline="0" dirty="0" smtClean="0"/>
                        <a:t> </a:t>
                      </a:r>
                      <a:r>
                        <a:rPr lang="en-US" b="0" dirty="0" smtClean="0"/>
                        <a:t>The IASA 2.0 process seeks to address which administrative arrangements will best support the IETF going forward.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5"/>
                        </a:rPr>
                        <a:t>teep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Trusted Execution Environment Provisioning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6"/>
                        </a:rPr>
                        <a:t>coms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Common Operations and Management on network Slices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7"/>
                        </a:rPr>
                        <a:t>ila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Identifier Locator Addressing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8"/>
                        </a:rPr>
                        <a:t>mls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Messaging Layer Security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204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E66F8ADD-C4EE-4089-AC69-0373AC6D7C56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IETF New groups being chartered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8153400" cy="4648200"/>
          </a:xfrm>
          <a:noFill/>
        </p:spPr>
        <p:txBody>
          <a:bodyPr/>
          <a:lstStyle/>
          <a:p>
            <a:endParaRPr lang="en-US" sz="2000" dirty="0" smtClean="0"/>
          </a:p>
          <a:p>
            <a:r>
              <a:rPr lang="en-US" sz="2000" dirty="0" smtClean="0"/>
              <a:t>See </a:t>
            </a:r>
            <a:r>
              <a:rPr lang="en-US" sz="2000" dirty="0">
                <a:hlinkClick r:id="rId3"/>
              </a:rPr>
              <a:t>https://datatracker.ietf.org/group/chartering</a:t>
            </a:r>
            <a:r>
              <a:rPr lang="en-US" sz="2000" dirty="0" smtClean="0">
                <a:hlinkClick r:id="rId3"/>
              </a:rPr>
              <a:t>/</a:t>
            </a:r>
            <a:r>
              <a:rPr lang="en-US" sz="2000" dirty="0" smtClean="0"/>
              <a:t>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0976583"/>
              </p:ext>
            </p:extLst>
          </p:nvPr>
        </p:nvGraphicFramePr>
        <p:xfrm>
          <a:off x="1066800" y="2875632"/>
          <a:ext cx="6977557" cy="2590278"/>
        </p:xfrm>
        <a:graphic>
          <a:graphicData uri="http://schemas.openxmlformats.org/drawingml/2006/table">
            <a:tbl>
              <a:tblPr>
                <a:tableStyleId>{3C2FFA5D-87B4-456A-9821-1D502468CF0F}</a:tableStyleId>
              </a:tblPr>
              <a:tblGrid>
                <a:gridCol w="1524000"/>
                <a:gridCol w="5453557"/>
              </a:tblGrid>
              <a:tr h="496614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4"/>
                        </a:rPr>
                        <a:t>dhc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Dynamic Host Configuration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5"/>
                        </a:rPr>
                        <a:t>emu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b="1" dirty="0" smtClean="0"/>
                        <a:t>EAP </a:t>
                      </a:r>
                      <a:r>
                        <a:rPr lang="en-US" b="1" smtClean="0"/>
                        <a:t>Method Update</a:t>
                      </a:r>
                      <a:endParaRPr lang="en-US" sz="1800" b="1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6"/>
                        </a:rPr>
                        <a:t>lsr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GB" b="0" dirty="0" smtClean="0"/>
                        <a:t>Link State Routing</a:t>
                      </a:r>
                      <a:endParaRPr lang="en-US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err="1" smtClean="0">
                          <a:hlinkClick r:id="rId7"/>
                        </a:rPr>
                        <a:t>lsvr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Link State Vector Routing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  <a:tr h="523416">
                <a:tc>
                  <a:txBody>
                    <a:bodyPr/>
                    <a:lstStyle/>
                    <a:p>
                      <a:r>
                        <a:rPr lang="en-US" sz="1800" b="0" dirty="0" smtClean="0">
                          <a:hlinkClick r:id="rId8"/>
                        </a:rPr>
                        <a:t>taps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Transport Services</a:t>
                      </a:r>
                      <a:endParaRPr lang="en-US" sz="1800" b="0" dirty="0"/>
                    </a:p>
                  </a:txBody>
                  <a:tcPr marL="70945" marR="70945" marT="35472" marB="35472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4998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IoT</a:t>
            </a:r>
            <a:r>
              <a:rPr lang="en-US" dirty="0" smtClean="0"/>
              <a:t> related work – feedback requested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724400"/>
          </a:xfrm>
        </p:spPr>
        <p:txBody>
          <a:bodyPr/>
          <a:lstStyle/>
          <a:p>
            <a:r>
              <a:rPr lang="en-US" dirty="0" smtClean="0"/>
              <a:t>IETF last call ongoing for </a:t>
            </a:r>
            <a:r>
              <a:rPr lang="en-US" dirty="0"/>
              <a:t>IPv6 over Networks of Resource-constrained </a:t>
            </a:r>
            <a:r>
              <a:rPr lang="en-US" dirty="0" smtClean="0"/>
              <a:t>Nodes (6LO) draft: “An update to 6LO ND”, see </a:t>
            </a: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tools.ietf.org/html/draft-ietf-6lo-rfc6775-update-11</a:t>
            </a:r>
            <a:r>
              <a:rPr lang="en-US" dirty="0" smtClean="0"/>
              <a:t> </a:t>
            </a:r>
            <a:endParaRPr lang="en-US" u="sng" dirty="0" smtClean="0"/>
          </a:p>
          <a:p>
            <a:pPr lvl="1"/>
            <a:r>
              <a:rPr lang="en-US" dirty="0" smtClean="0"/>
              <a:t>6LoWPAN Neighbor Discovery </a:t>
            </a:r>
            <a:r>
              <a:rPr lang="en-US" dirty="0"/>
              <a:t>for </a:t>
            </a:r>
            <a:r>
              <a:rPr lang="en-US" dirty="0" err="1" smtClean="0"/>
              <a:t>LoWPANs</a:t>
            </a:r>
            <a:r>
              <a:rPr lang="en-US" dirty="0"/>
              <a:t> </a:t>
            </a:r>
            <a:r>
              <a:rPr lang="en-US" dirty="0" smtClean="0"/>
              <a:t>was initially used only </a:t>
            </a:r>
            <a:r>
              <a:rPr lang="en-US" dirty="0"/>
              <a:t>for duplicate address </a:t>
            </a:r>
            <a:r>
              <a:rPr lang="en-US" dirty="0" smtClean="0"/>
              <a:t>detection. </a:t>
            </a:r>
          </a:p>
          <a:p>
            <a:pPr lvl="1"/>
            <a:r>
              <a:rPr lang="en-US" dirty="0" smtClean="0"/>
              <a:t>Now being extended </a:t>
            </a:r>
            <a:r>
              <a:rPr lang="en-US" dirty="0"/>
              <a:t>as a Layer-3 association process that enables IPv6 ND proxy operations. </a:t>
            </a:r>
            <a:endParaRPr lang="en-US" dirty="0" smtClean="0"/>
          </a:p>
          <a:p>
            <a:pPr lvl="1"/>
            <a:r>
              <a:rPr lang="en-US" dirty="0"/>
              <a:t>N</a:t>
            </a:r>
            <a:r>
              <a:rPr lang="en-US" dirty="0" smtClean="0"/>
              <a:t>othing </a:t>
            </a:r>
            <a:r>
              <a:rPr lang="en-US" dirty="0"/>
              <a:t>prevents its use in higher power environments such as </a:t>
            </a:r>
            <a:r>
              <a:rPr lang="en-US" dirty="0" smtClean="0"/>
              <a:t>802.11</a:t>
            </a:r>
          </a:p>
          <a:p>
            <a:r>
              <a:rPr lang="en-US" dirty="0" smtClean="0"/>
              <a:t>Invitation/request for review and feedback from 802.11 members, send to any comments to </a:t>
            </a:r>
            <a:r>
              <a:rPr lang="en-GB" dirty="0" smtClean="0">
                <a:hlinkClick r:id="rId4"/>
              </a:rPr>
              <a:t>6lo@ietf.org</a:t>
            </a:r>
            <a:r>
              <a:rPr lang="en-GB" dirty="0" smtClean="0"/>
              <a:t> </a:t>
            </a:r>
            <a:r>
              <a:rPr lang="en-US" sz="1400" i="1" dirty="0" smtClean="0"/>
              <a:t/>
            </a:r>
            <a:br>
              <a:rPr lang="en-US" sz="1400" i="1" dirty="0" smtClean="0"/>
            </a:br>
            <a:endParaRPr lang="en-US" sz="1400" dirty="0"/>
          </a:p>
          <a:p>
            <a:endParaRPr lang="en-US" sz="14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 marL="457200" lvl="1" indent="0">
              <a:lnSpc>
                <a:spcPct val="80000"/>
              </a:lnSpc>
              <a:buNone/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u="sng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1384065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2018</a:t>
            </a:r>
            <a:endParaRPr lang="en-US" sz="1800"/>
          </a:p>
        </p:txBody>
      </p:sp>
      <p:sp>
        <p:nvSpPr>
          <p:cNvPr id="512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Dorothy Stanley, HPE</a:t>
            </a:r>
          </a:p>
        </p:txBody>
      </p:sp>
      <p:sp>
        <p:nvSpPr>
          <p:cNvPr id="51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Slide </a:t>
            </a:r>
            <a:fld id="{5C16A05F-3B59-49E8-BD71-0001B80580FB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512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dirty="0" smtClean="0"/>
              <a:t>YANG Model Catalog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01000" cy="4752975"/>
          </a:xfrm>
        </p:spPr>
        <p:txBody>
          <a:bodyPr/>
          <a:lstStyle/>
          <a:p>
            <a:pPr marL="0" indent="0">
              <a:lnSpc>
                <a:spcPct val="80000"/>
              </a:lnSpc>
              <a:buFontTx/>
              <a:buNone/>
              <a:defRPr/>
            </a:pPr>
            <a:endParaRPr lang="en-US" sz="900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YANG catalog development</a:t>
            </a:r>
          </a:p>
          <a:p>
            <a:pPr lvl="1">
              <a:lnSpc>
                <a:spcPct val="80000"/>
              </a:lnSpc>
            </a:pPr>
            <a:r>
              <a:rPr lang="en-US" dirty="0"/>
              <a:t>A YANG model catalog and registry that allows users to find models relevant to their use cases from the large and growing number of YANG modules being published</a:t>
            </a:r>
            <a:r>
              <a:rPr lang="en-US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dirty="0" smtClean="0"/>
              <a:t>YANG </a:t>
            </a:r>
            <a:r>
              <a:rPr lang="en-US" dirty="0"/>
              <a:t>Catalog was developed through a collaboration between the IETF and the Broadband Forum, and contains many data models, including from other Standards Development Organizations (SDOs) such as the IEEE, as well as some vendor-specific data models. Interest and participation from other SDOs, equipment vendors, open source projects and network operators is encouraged.</a:t>
            </a:r>
            <a:endParaRPr lang="en-US" dirty="0" smtClean="0"/>
          </a:p>
          <a:p>
            <a:pPr lvl="1"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www.ietf.org/blog/2017/04/yang-catalog-latest-development-ietf-98-hackathon/Insights</a:t>
            </a:r>
            <a:endParaRPr lang="en-US" dirty="0" smtClean="0"/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>
              <a:lnSpc>
                <a:spcPct val="80000"/>
              </a:lnSpc>
            </a:pPr>
            <a:r>
              <a:rPr lang="en-US" dirty="0" smtClean="0"/>
              <a:t>See </a:t>
            </a:r>
            <a:r>
              <a:rPr lang="en-US" dirty="0">
                <a:hlinkClick r:id="rId4"/>
              </a:rPr>
              <a:t>https://yangcatalog.org</a:t>
            </a:r>
            <a:r>
              <a:rPr lang="en-US" dirty="0" smtClean="0">
                <a:hlinkClick r:id="rId4"/>
              </a:rPr>
              <a:t>/</a:t>
            </a:r>
            <a:r>
              <a:rPr lang="en-US" dirty="0" smtClean="0"/>
              <a:t> </a:t>
            </a:r>
          </a:p>
          <a:p>
            <a:pPr>
              <a:lnSpc>
                <a:spcPct val="80000"/>
              </a:lnSpc>
            </a:pPr>
            <a:endParaRPr lang="en-US" dirty="0" smtClean="0"/>
          </a:p>
          <a:p>
            <a:pPr marL="0" indent="0">
              <a:buNone/>
            </a:pPr>
            <a:endParaRPr lang="en-US" sz="1800" dirty="0"/>
          </a:p>
          <a:p>
            <a:pPr marL="0" indent="0">
              <a:lnSpc>
                <a:spcPct val="80000"/>
              </a:lnSpc>
              <a:buNone/>
              <a:defRPr/>
            </a:pPr>
            <a:endParaRPr lang="en-US" sz="18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600" u="sng" dirty="0" smtClean="0"/>
          </a:p>
          <a:p>
            <a:pPr lvl="1">
              <a:lnSpc>
                <a:spcPct val="80000"/>
              </a:lnSpc>
              <a:defRPr/>
            </a:pPr>
            <a:endParaRPr lang="en-US" sz="1600" dirty="0" smtClean="0"/>
          </a:p>
          <a:p>
            <a:pPr>
              <a:lnSpc>
                <a:spcPct val="80000"/>
              </a:lnSpc>
              <a:defRPr/>
            </a:pPr>
            <a:endParaRPr lang="en-US" sz="18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 lvl="1">
              <a:lnSpc>
                <a:spcPct val="80000"/>
              </a:lnSpc>
              <a:defRPr/>
            </a:pPr>
            <a:endParaRPr lang="en-US" sz="1400" dirty="0" smtClean="0"/>
          </a:p>
          <a:p>
            <a:pPr>
              <a:lnSpc>
                <a:spcPct val="80000"/>
              </a:lnSpc>
              <a:defRPr/>
            </a:pPr>
            <a:endParaRPr lang="en-US" sz="1000" dirty="0" smtClean="0"/>
          </a:p>
          <a:p>
            <a:pPr lvl="1">
              <a:lnSpc>
                <a:spcPct val="80000"/>
              </a:lnSpc>
              <a:defRPr/>
            </a:pPr>
            <a:endParaRPr lang="en-US" sz="1200" dirty="0" smtClean="0"/>
          </a:p>
          <a:p>
            <a:pPr lvl="1">
              <a:lnSpc>
                <a:spcPct val="80000"/>
              </a:lnSpc>
              <a:buFontTx/>
              <a:buNone/>
              <a:defRPr/>
            </a:pPr>
            <a:endParaRPr lang="en-US" sz="1400" dirty="0" smtClean="0"/>
          </a:p>
        </p:txBody>
      </p:sp>
    </p:spTree>
    <p:extLst>
      <p:ext uri="{BB962C8B-B14F-4D97-AF65-F5344CB8AC3E}">
        <p14:creationId xmlns:p14="http://schemas.microsoft.com/office/powerpoint/2010/main" val="51121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110514</TotalTime>
  <Words>1560</Words>
  <Application>Microsoft Office PowerPoint</Application>
  <PresentationFormat>On-screen Show (4:3)</PresentationFormat>
  <Paragraphs>372</Paragraphs>
  <Slides>18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 Unicode MS</vt:lpstr>
      <vt:lpstr>Times New Roman</vt:lpstr>
      <vt:lpstr>802-11-Submission</vt:lpstr>
      <vt:lpstr>Document</vt:lpstr>
      <vt:lpstr>IEEE 802.11-IETF Liaison Report</vt:lpstr>
      <vt:lpstr>Abstract</vt:lpstr>
      <vt:lpstr>IETF Meetings</vt:lpstr>
      <vt:lpstr>IETF- IEEE 802 Liaison Activity - 1  </vt:lpstr>
      <vt:lpstr>IETF protocol use with 802.11 technology</vt:lpstr>
      <vt:lpstr>IETF BOFs IETF March 18-23, 2018</vt:lpstr>
      <vt:lpstr>IETF New groups being chartered</vt:lpstr>
      <vt:lpstr>IoT related work – feedback requested</vt:lpstr>
      <vt:lpstr>YANG Model Catalog</vt:lpstr>
      <vt:lpstr>Multicast Topics</vt:lpstr>
      <vt:lpstr>IoT related work</vt:lpstr>
      <vt:lpstr>CAPPORT WG</vt:lpstr>
      <vt:lpstr>RADEXT WG</vt:lpstr>
      <vt:lpstr>Operations Area Working Group</vt:lpstr>
      <vt:lpstr>Transport Layer Security (TLS)</vt:lpstr>
      <vt:lpstr>Deterministic Networking (DETNET)</vt:lpstr>
      <vt:lpstr>IP Wireless Access in Vehicular Environments  (IPWAVE)</vt:lpstr>
      <vt:lpstr>References</vt:lpstr>
    </vt:vector>
  </TitlesOfParts>
  <Company>Aruba Networks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IETF Liaison Report</dc:title>
  <dc:creator>Dorothy Stanley</dc:creator>
  <cp:lastModifiedBy>Stanley, Dorothy</cp:lastModifiedBy>
  <cp:revision>705</cp:revision>
  <cp:lastPrinted>1998-02-10T13:28:06Z</cp:lastPrinted>
  <dcterms:created xsi:type="dcterms:W3CDTF">2005-01-04T21:26:55Z</dcterms:created>
  <dcterms:modified xsi:type="dcterms:W3CDTF">2018-03-05T01:18:15Z</dcterms:modified>
</cp:coreProperties>
</file>