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69" r:id="rId2"/>
    <p:sldId id="270" r:id="rId3"/>
    <p:sldId id="360" r:id="rId4"/>
    <p:sldId id="525" r:id="rId5"/>
    <p:sldId id="580" r:id="rId6"/>
    <p:sldId id="581" r:id="rId7"/>
    <p:sldId id="595" r:id="rId8"/>
    <p:sldId id="570" r:id="rId9"/>
    <p:sldId id="596" r:id="rId10"/>
    <p:sldId id="585" r:id="rId11"/>
    <p:sldId id="597" r:id="rId12"/>
    <p:sldId id="598" r:id="rId13"/>
    <p:sldId id="275" r:id="rId14"/>
    <p:sldId id="382" r:id="rId15"/>
    <p:sldId id="601" r:id="rId16"/>
    <p:sldId id="600" r:id="rId17"/>
    <p:sldId id="606" r:id="rId18"/>
    <p:sldId id="603" r:id="rId19"/>
    <p:sldId id="604" r:id="rId20"/>
    <p:sldId id="605" r:id="rId21"/>
    <p:sldId id="602" r:id="rId22"/>
    <p:sldId id="593" r:id="rId23"/>
    <p:sldId id="607" r:id="rId24"/>
    <p:sldId id="608" r:id="rId25"/>
    <p:sldId id="459" r:id="rId26"/>
    <p:sldId id="589" r:id="rId27"/>
    <p:sldId id="582" r:id="rId28"/>
    <p:sldId id="588" r:id="rId29"/>
    <p:sldId id="587" r:id="rId30"/>
    <p:sldId id="584" r:id="rId31"/>
    <p:sldId id="592" r:id="rId32"/>
    <p:sldId id="301" r:id="rId3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7869" autoAdjust="0"/>
  </p:normalViewPr>
  <p:slideViewPr>
    <p:cSldViewPr>
      <p:cViewPr varScale="1">
        <p:scale>
          <a:sx n="70" d="100"/>
          <a:sy n="70" d="100"/>
        </p:scale>
        <p:origin x="10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802.11-18/0303r4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802.11-18/0303r4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802.11-18/0303r4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4954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668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420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802.11-18/0303r4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6187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4046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346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13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29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802.11-18/0303r4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124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8043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789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944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91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035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45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184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160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98676"/>
            <a:ext cx="1874823" cy="2077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61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802.11-18/0303r4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11-00aq-waiver-request-regarding-ieee-rac-comments.pp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586-00-coex-proposed-liaison-statement-to-etsi-bran-in-relation-to-adaptivity.docx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247-01-00ak-january-2018-minutes.doc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10-00lc-a-par-proposal-for-light-communications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3-09-00lc-a-csd-proposal-for-light-communications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513-02-0wng-802-11-for-next-generation-v2x-communication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10-00lc-a-par-proposal-for-light-communications.doc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603-09-00lc-a-csd-proposal-for-light-communications.docx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137-06-0pad-draft-5c-proposal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11-00aq-waiver-request-regarding-ieee-rac-comments.ppt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736-04-0wng-broadcast-service-on-wlan.pptx" TargetMode="Externa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513-02-0wng-802-11-for-next-generation-v2x-communication.pptx" TargetMode="Externa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09-00lc-a-par-proposal-for-light-communication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3-08-00lc-a-csd-proposal-for-light-communication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559-01-00lc-response-to-comments-on-lc-sg-par-and-csd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45-08-00aq-p802-11aq-report-to-ec-on-conditional-approval-to-forward-draft-to-revcom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2018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2018-03-09</a:t>
            </a: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TGaq</a:t>
            </a:r>
            <a:r>
              <a:rPr lang="en-US" dirty="0" smtClean="0"/>
              <a:t> Waiver Request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 smtClean="0">
                <a:hlinkClick r:id="rId3"/>
              </a:rPr>
              <a:t>https://mentor.ieee.org/802.11/dcn/17/11-17-1704-11-00aq-waiver-request-regarding-ieee-rac-comments.ppt</a:t>
            </a:r>
            <a:r>
              <a:rPr lang="en-US" dirty="0" smtClean="0"/>
              <a:t> as </a:t>
            </a:r>
            <a:r>
              <a:rPr lang="en-US" dirty="0"/>
              <a:t>the </a:t>
            </a:r>
            <a:r>
              <a:rPr lang="en-US" dirty="0" smtClean="0"/>
              <a:t>waiver request document related to unsatisfied RAC comments and forward to the 802 EC for approval.</a:t>
            </a:r>
            <a:endParaRPr lang="en-US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dirty="0" smtClean="0"/>
              <a:t>Moved: Stephen McCann</a:t>
            </a:r>
            <a:endParaRPr lang="en-US" dirty="0"/>
          </a:p>
          <a:p>
            <a:pPr lvl="0"/>
            <a:r>
              <a:rPr lang="en-US" dirty="0" smtClean="0"/>
              <a:t>Seconded: Richard Kennedy</a:t>
            </a:r>
          </a:p>
          <a:p>
            <a:pPr lvl="0"/>
            <a:r>
              <a:rPr lang="en-US" dirty="0" smtClean="0"/>
              <a:t>Result: 93-0-7 Passes</a:t>
            </a:r>
            <a:endParaRPr lang="en-GB" dirty="0"/>
          </a:p>
          <a:p>
            <a:r>
              <a:rPr lang="en-GB" sz="2000" dirty="0" err="1" smtClean="0"/>
              <a:t>TGaq</a:t>
            </a:r>
            <a:r>
              <a:rPr lang="en-GB" sz="2000" dirty="0" smtClean="0"/>
              <a:t>: </a:t>
            </a:r>
            <a:r>
              <a:rPr lang="en-GB" sz="2000" dirty="0"/>
              <a:t>Moved: </a:t>
            </a:r>
            <a:r>
              <a:rPr lang="en-GB" sz="2000" dirty="0" err="1"/>
              <a:t>Jouni</a:t>
            </a:r>
            <a:r>
              <a:rPr lang="en-GB" sz="2000" dirty="0"/>
              <a:t> </a:t>
            </a:r>
            <a:r>
              <a:rPr lang="en-GB" sz="2000" dirty="0" err="1"/>
              <a:t>Malinen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Amelia </a:t>
            </a:r>
            <a:r>
              <a:rPr lang="en-GB" sz="2000" dirty="0" err="1" smtClean="0"/>
              <a:t>Andersdotter</a:t>
            </a:r>
            <a:r>
              <a:rPr lang="en-GB" sz="2000" dirty="0" smtClean="0"/>
              <a:t>, Result: 4-0-0</a:t>
            </a:r>
          </a:p>
          <a:p>
            <a:r>
              <a:rPr lang="en-US" sz="1400" kern="0" dirty="0" smtClean="0"/>
              <a:t>Note: Per</a:t>
            </a:r>
            <a:r>
              <a:rPr lang="en-US" altLang="en-US" sz="1400" dirty="0" smtClean="0"/>
              <a:t> </a:t>
            </a:r>
            <a:r>
              <a:rPr lang="en-US" altLang="en-US" sz="1400" dirty="0"/>
              <a:t>IEEE-SA Standards Board Operation Manual section 5.4.4 (Mandatory Coordination) "At the time of project submittal to the IEEE-SA Standards Board for consideration for approval, the Sponsor shall supply the most recent coordination comments and indicate either acceptance or a request for a waiver (see 4.2.3.2)." </a:t>
            </a:r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37214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Vice Chair confirmation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dirty="0"/>
              <a:t>Confirm Jon </a:t>
            </a:r>
            <a:r>
              <a:rPr lang="en-GB" altLang="en-US" dirty="0" err="1"/>
              <a:t>Rosdahl</a:t>
            </a:r>
            <a:r>
              <a:rPr lang="en-GB" altLang="en-US" dirty="0"/>
              <a:t> as an IEEE 802.11 Working Group vice chair</a:t>
            </a:r>
          </a:p>
          <a:p>
            <a:endParaRPr lang="en-GB" altLang="en-US" dirty="0"/>
          </a:p>
          <a:p>
            <a:endParaRPr lang="en-GB" altLang="en-US" dirty="0" smtClean="0"/>
          </a:p>
          <a:p>
            <a:r>
              <a:rPr lang="en-GB" altLang="en-US" dirty="0" smtClean="0"/>
              <a:t>Moved </a:t>
            </a:r>
            <a:r>
              <a:rPr lang="en-GB" altLang="en-US" dirty="0"/>
              <a:t>Sean Coffey</a:t>
            </a:r>
          </a:p>
          <a:p>
            <a:r>
              <a:rPr lang="en-GB" altLang="en-US" dirty="0"/>
              <a:t>Seconded Rich Kennedy</a:t>
            </a:r>
          </a:p>
          <a:p>
            <a:pPr lvl="0"/>
            <a:r>
              <a:rPr lang="en-US" dirty="0" smtClean="0"/>
              <a:t>Result: 179-0-0</a:t>
            </a:r>
            <a:endParaRPr lang="en-GB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7254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Vice Chair confirmation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dirty="0"/>
              <a:t>Confirm Robert Stacey as an IEEE 802.11 Working Group vice chair</a:t>
            </a:r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Moved Vijay </a:t>
            </a:r>
            <a:r>
              <a:rPr lang="en-GB" altLang="en-US" dirty="0" err="1"/>
              <a:t>Auluck</a:t>
            </a:r>
            <a:endParaRPr lang="en-GB" altLang="en-US" dirty="0"/>
          </a:p>
          <a:p>
            <a:r>
              <a:rPr lang="en-GB" altLang="en-US" dirty="0"/>
              <a:t>Seconded Ian Sherlock</a:t>
            </a:r>
          </a:p>
          <a:p>
            <a:r>
              <a:rPr lang="en-US" dirty="0"/>
              <a:t>Result: 169-0-3 </a:t>
            </a:r>
          </a:p>
        </p:txBody>
      </p:sp>
    </p:spTree>
    <p:extLst>
      <p:ext uri="{BB962C8B-B14F-4D97-AF65-F5344CB8AC3E}">
        <p14:creationId xmlns:p14="http://schemas.microsoft.com/office/powerpoint/2010/main" val="188766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200456"/>
              </p:ext>
            </p:extLst>
          </p:nvPr>
        </p:nvGraphicFramePr>
        <p:xfrm>
          <a:off x="137160" y="1376239"/>
          <a:ext cx="8839200" cy="4376426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29701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 Mon 30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April 6, 27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April 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0280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March 29, Apr 12, 26, May 2,3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March 22, Apr 5, Apr 19, May 4, 17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40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Mar 14, 21, 28, Apr 4, 11(1hr), 18, 25, May 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4506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April 11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Mar 19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 2</a:t>
                      </a: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 16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FD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12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 3, 24, May 15, 22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37160" y="6076890"/>
            <a:ext cx="8651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Move to approve:  </a:t>
            </a:r>
            <a:r>
              <a:rPr lang="en-US" sz="2000" dirty="0" smtClean="0"/>
              <a:t>James Gilb Seconded</a:t>
            </a:r>
            <a:r>
              <a:rPr lang="en-US" sz="2000" dirty="0" smtClean="0"/>
              <a:t>:  </a:t>
            </a:r>
            <a:r>
              <a:rPr lang="en-US" sz="2000" dirty="0" smtClean="0"/>
              <a:t>Mark Hamilton Result: Unanimous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874068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1" y="990600"/>
            <a:ext cx="7770813" cy="79891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AANI SC Scope Modification Motion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that the AANI SC scope be modified to include the generation of a white paper and/or self evaluation assessing the performance of 802.11 against the IMT-2020 requirements for eMBB indoor hotspot and dense urban use case. </a:t>
            </a:r>
          </a:p>
          <a:p>
            <a:endParaRPr lang="en-US" dirty="0"/>
          </a:p>
          <a:p>
            <a:r>
              <a:rPr lang="en-US" dirty="0"/>
              <a:t>Moved: Joseph Levy </a:t>
            </a:r>
          </a:p>
          <a:p>
            <a:r>
              <a:rPr lang="en-US" dirty="0"/>
              <a:t>Second: </a:t>
            </a:r>
            <a:r>
              <a:rPr lang="en-US" dirty="0" smtClean="0"/>
              <a:t>Hiroshi Mano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/>
              <a:t>28-34-8 Fails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43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err="1" smtClean="0"/>
              <a:t>Coex</a:t>
            </a:r>
            <a:r>
              <a:rPr lang="en-US" sz="2800" dirty="0" smtClean="0"/>
              <a:t> SC Liaison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981200"/>
            <a:ext cx="7100093" cy="4463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AU" dirty="0" smtClean="0"/>
              <a:t>Approve </a:t>
            </a:r>
            <a:r>
              <a:rPr lang="en-AU" dirty="0"/>
              <a:t>the material in </a:t>
            </a:r>
            <a:r>
              <a:rPr lang="en-AU" dirty="0">
                <a:hlinkClick r:id="rId2"/>
              </a:rPr>
              <a:t>11-18-0586-00</a:t>
            </a:r>
            <a:r>
              <a:rPr lang="en-AU" dirty="0"/>
              <a:t>  as a </a:t>
            </a:r>
            <a:r>
              <a:rPr lang="en-AU" dirty="0" smtClean="0"/>
              <a:t>liaison statement </a:t>
            </a:r>
            <a:r>
              <a:rPr lang="en-AU" dirty="0"/>
              <a:t>to ETSI BRAN </a:t>
            </a:r>
            <a:r>
              <a:rPr lang="en-AU" dirty="0" smtClean="0"/>
              <a:t>to </a:t>
            </a:r>
            <a:r>
              <a:rPr lang="en-AU" dirty="0"/>
              <a:t>endorse </a:t>
            </a:r>
            <a:r>
              <a:rPr lang="en-AU" dirty="0" err="1"/>
              <a:t>adaptivity</a:t>
            </a:r>
            <a:r>
              <a:rPr lang="en-AU" dirty="0"/>
              <a:t> refinements in EN 301 893</a:t>
            </a:r>
          </a:p>
          <a:p>
            <a:r>
              <a:rPr lang="en-AU" dirty="0"/>
              <a:t>Moved: Andrew Myles</a:t>
            </a:r>
          </a:p>
          <a:p>
            <a:r>
              <a:rPr lang="en-AU" dirty="0"/>
              <a:t>Seconded</a:t>
            </a:r>
            <a:r>
              <a:rPr lang="en-AU" dirty="0" smtClean="0"/>
              <a:t>: Michael Fischer</a:t>
            </a:r>
          </a:p>
          <a:p>
            <a:r>
              <a:rPr lang="en-AU" dirty="0" smtClean="0"/>
              <a:t>Result: 38-0-7 Passes</a:t>
            </a:r>
            <a:endParaRPr lang="en-AU" dirty="0" smtClean="0"/>
          </a:p>
          <a:p>
            <a:endParaRPr lang="en-AU" dirty="0"/>
          </a:p>
          <a:p>
            <a:r>
              <a:rPr lang="en-AU" dirty="0"/>
              <a:t>Note: the text in </a:t>
            </a:r>
            <a:r>
              <a:rPr lang="en-AU" dirty="0">
                <a:hlinkClick r:id="rId2"/>
              </a:rPr>
              <a:t>11-18-0586-00</a:t>
            </a:r>
            <a:r>
              <a:rPr lang="en-AU" dirty="0"/>
              <a:t> is the same as approved by the SC with editorial adjustments, including salutation and signature blocks </a:t>
            </a:r>
            <a:endParaRPr lang="en-AU" dirty="0" smtClean="0"/>
          </a:p>
          <a:p>
            <a:r>
              <a:rPr lang="en-AU" dirty="0" smtClean="0"/>
              <a:t>SC result: 27-0-3</a:t>
            </a:r>
            <a:endParaRPr lang="en-AU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03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err="1" smtClean="0"/>
              <a:t>TGak</a:t>
            </a:r>
            <a:r>
              <a:rPr lang="en-US" sz="2800" dirty="0" smtClean="0"/>
              <a:t> January minutes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53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endParaRPr lang="en-GB" dirty="0"/>
          </a:p>
          <a:p>
            <a:r>
              <a:rPr lang="en-GB" dirty="0"/>
              <a:t> </a:t>
            </a:r>
            <a:r>
              <a:rPr lang="en-GB" dirty="0" smtClean="0"/>
              <a:t>Approve the </a:t>
            </a:r>
            <a:r>
              <a:rPr lang="en-GB" dirty="0" err="1" smtClean="0"/>
              <a:t>TGak</a:t>
            </a:r>
            <a:r>
              <a:rPr lang="en-GB" dirty="0" smtClean="0"/>
              <a:t> </a:t>
            </a:r>
            <a:r>
              <a:rPr lang="en-GB" dirty="0"/>
              <a:t>minutes in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mentor.ieee.org/802.11/dcn/18/11-18-0247-01-00ak-january-2018-minutes.doc</a:t>
            </a:r>
            <a:r>
              <a:rPr lang="en-GB" dirty="0" smtClean="0"/>
              <a:t> .</a:t>
            </a:r>
            <a:endParaRPr lang="en-GB" dirty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Mark Hamilton</a:t>
            </a:r>
          </a:p>
          <a:p>
            <a:pPr lvl="0"/>
            <a:r>
              <a:rPr lang="en-US" dirty="0" smtClean="0"/>
              <a:t>Seconded</a:t>
            </a:r>
            <a:r>
              <a:rPr lang="en-US" dirty="0" smtClean="0"/>
              <a:t>: Marc </a:t>
            </a:r>
            <a:r>
              <a:rPr lang="en-US" dirty="0" err="1" smtClean="0"/>
              <a:t>Emmelman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55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err="1" smtClean="0"/>
              <a:t>TGax</a:t>
            </a:r>
            <a:r>
              <a:rPr lang="en-US" sz="2800" dirty="0" smtClean="0"/>
              <a:t> ad-hoc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4160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Authorize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hold an ad-hoc meeting on May 2-4, 2018 in Rennes, France, for the purpose of working on comment resolution, excluding PHY comments.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TGax</a:t>
            </a:r>
            <a:endParaRPr lang="en-GB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 smtClean="0"/>
          </a:p>
          <a:p>
            <a:pPr marL="0" lvl="0" indent="0">
              <a:buNone/>
            </a:pPr>
            <a:endParaRPr lang="en-GB" dirty="0"/>
          </a:p>
          <a:p>
            <a:r>
              <a:rPr lang="en-GB" dirty="0" err="1" smtClean="0"/>
              <a:t>TGax</a:t>
            </a:r>
            <a:r>
              <a:rPr lang="en-GB" dirty="0" smtClean="0"/>
              <a:t> result: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 Bin Tian ,  Seconded: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Yasu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Inoue, Result: 23-0-1</a:t>
            </a:r>
          </a:p>
          <a:p>
            <a:pPr lvl="0"/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90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Believing </a:t>
            </a:r>
            <a:r>
              <a:rPr lang="en-GB" sz="2000" dirty="0"/>
              <a:t>that the PAR contained in the document referenced below meets IEEE-SA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PAR contained in </a:t>
            </a:r>
            <a:r>
              <a:rPr lang="en-GB" sz="2000" dirty="0" smtClean="0">
                <a:hlinkClick r:id="rId3"/>
              </a:rPr>
              <a:t>https://mentor.ieee.org/802.11/dcn/17/11-17-1604-10-00lc-a-par-proposal-for-light-communications.docx</a:t>
            </a:r>
            <a:r>
              <a:rPr lang="en-GB" sz="2000" dirty="0" smtClean="0"/>
              <a:t> be </a:t>
            </a:r>
            <a:r>
              <a:rPr lang="en-GB" sz="2000" dirty="0"/>
              <a:t>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John Li </a:t>
            </a:r>
            <a:endParaRPr lang="en-GB" sz="2000" dirty="0"/>
          </a:p>
          <a:p>
            <a:pPr lvl="0"/>
            <a:r>
              <a:rPr lang="en-US" sz="2000" dirty="0" smtClean="0"/>
              <a:t>Seconded: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</a:t>
            </a:r>
          </a:p>
          <a:p>
            <a:pPr lvl="0"/>
            <a:r>
              <a:rPr lang="en-US" sz="2000" dirty="0" smtClean="0"/>
              <a:t>Result: </a:t>
            </a:r>
            <a:r>
              <a:rPr lang="en-US" sz="2000" dirty="0" smtClean="0"/>
              <a:t>42-3-6 Passes</a:t>
            </a:r>
            <a:endParaRPr lang="en-US" sz="2000" dirty="0" smtClean="0"/>
          </a:p>
          <a:p>
            <a:pPr lvl="0"/>
            <a:endParaRPr lang="en-GB" sz="2000" dirty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77801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March </a:t>
            </a:r>
            <a:r>
              <a:rPr lang="en-US" b="0" dirty="0"/>
              <a:t>2018 </a:t>
            </a:r>
            <a:r>
              <a:rPr lang="en-US" b="0" dirty="0" smtClean="0"/>
              <a:t>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containing motions for the Wednesday </a:t>
            </a:r>
            <a:r>
              <a:rPr lang="en-US" dirty="0"/>
              <a:t>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R1: at conclusion of the </a:t>
            </a:r>
            <a:r>
              <a:rPr lang="en-US" dirty="0"/>
              <a:t>Wednesday WG11 plenary</a:t>
            </a:r>
          </a:p>
          <a:p>
            <a:pPr lvl="1"/>
            <a:r>
              <a:rPr lang="en-US" dirty="0" smtClean="0"/>
              <a:t>R2: containing motions for the Friday WG11 plenary</a:t>
            </a:r>
          </a:p>
          <a:p>
            <a:pPr lvl="1"/>
            <a:r>
              <a:rPr lang="en-US" dirty="0" smtClean="0"/>
              <a:t>R3: at conclusion of the Friday WG11 plenary</a:t>
            </a:r>
          </a:p>
          <a:p>
            <a:pPr lvl="1"/>
            <a:r>
              <a:rPr lang="en-US" dirty="0" smtClean="0"/>
              <a:t>R4: including prepared EC motions (802 plenary only)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/>
              <a:t>Believing that the CSD contained in the document referenced below meets IEEE 802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CSD contained in </a:t>
            </a:r>
            <a:r>
              <a:rPr lang="en-GB" sz="2000" dirty="0" smtClean="0">
                <a:hlinkClick r:id="rId3"/>
              </a:rPr>
              <a:t>https://mentor.ieee.org/802.11/dcn/17/11-17-1603-09-00lc-a-csd-proposal-for-light-communications.docx</a:t>
            </a:r>
            <a:r>
              <a:rPr lang="en-GB" sz="2000" dirty="0" smtClean="0"/>
              <a:t>  be </a:t>
            </a:r>
            <a:r>
              <a:rPr lang="en-GB" sz="2000" dirty="0"/>
              <a:t>posted to the IEEE 802 Executive Committee (EC) agenda for WG 802 preview and EC approval.</a:t>
            </a:r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Moved: </a:t>
            </a:r>
            <a:r>
              <a:rPr lang="en-GB" sz="2000" dirty="0" smtClean="0"/>
              <a:t>John Li </a:t>
            </a:r>
            <a:endParaRPr lang="en-GB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</a:t>
            </a:r>
          </a:p>
          <a:p>
            <a:r>
              <a:rPr lang="en-US" sz="2000" dirty="0" smtClean="0"/>
              <a:t>Result: </a:t>
            </a:r>
            <a:r>
              <a:rPr lang="en-US" sz="2000" dirty="0" smtClean="0"/>
              <a:t>42-1-2 Passes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GB" sz="2000" dirty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88107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smtClean="0"/>
              <a:t>LC SG Extension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53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dirty="0"/>
              <a:t>Request the IEEE 802 LMSC to </a:t>
            </a:r>
            <a:r>
              <a:rPr lang="en-GB" dirty="0" smtClean="0"/>
              <a:t>approve the second </a:t>
            </a:r>
            <a:r>
              <a:rPr lang="en-GB" dirty="0" err="1" smtClean="0"/>
              <a:t>recharter</a:t>
            </a:r>
            <a:r>
              <a:rPr lang="en-GB" dirty="0" smtClean="0"/>
              <a:t> of </a:t>
            </a:r>
            <a:r>
              <a:rPr lang="en-GB" dirty="0"/>
              <a:t>the 802.11 </a:t>
            </a:r>
            <a:r>
              <a:rPr lang="en-GB" dirty="0" smtClean="0"/>
              <a:t>LC Study </a:t>
            </a:r>
            <a:r>
              <a:rPr lang="en-GB" dirty="0"/>
              <a:t>Group.</a:t>
            </a:r>
          </a:p>
          <a:p>
            <a:r>
              <a:rPr lang="en-GB" dirty="0"/>
              <a:t> </a:t>
            </a:r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John Li</a:t>
            </a:r>
          </a:p>
          <a:p>
            <a:pPr lvl="0"/>
            <a:r>
              <a:rPr lang="en-US" dirty="0" smtClean="0"/>
              <a:t>Seconded: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41-2-2 Passes</a:t>
            </a:r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54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</a:t>
            </a:r>
            <a:r>
              <a:rPr lang="en-US" sz="2800" dirty="0" smtClean="0"/>
              <a:t>- </a:t>
            </a:r>
            <a:r>
              <a:rPr lang="en-US" sz="2800" dirty="0"/>
              <a:t>Next Generation V2X </a:t>
            </a:r>
            <a:r>
              <a:rPr lang="en-US" sz="2800" dirty="0" smtClean="0"/>
              <a:t>(NGV) Study 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8200" y="2011561"/>
            <a:ext cx="7696200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formation of </a:t>
            </a:r>
            <a:r>
              <a:rPr lang="en-GB" sz="2000" dirty="0"/>
              <a:t>an 802.11 Study Group to </a:t>
            </a:r>
            <a:r>
              <a:rPr lang="en-GB" sz="2000" dirty="0" smtClean="0"/>
              <a:t>consider V2X enhancements as described in </a:t>
            </a:r>
            <a:r>
              <a:rPr lang="en-GB" sz="2000" dirty="0">
                <a:hlinkClick r:id="rId3"/>
              </a:rPr>
              <a:t>https://</a:t>
            </a:r>
            <a:r>
              <a:rPr lang="en-GB" sz="2000" dirty="0" smtClean="0">
                <a:hlinkClick r:id="rId3"/>
              </a:rPr>
              <a:t>mentor.ieee.org/802.11/dcn/18/11-18-0513-02-0wng-802-11-for-next-generation-v2x-communication.pptx</a:t>
            </a:r>
            <a:r>
              <a:rPr lang="en-GB" sz="2000" dirty="0" smtClean="0"/>
              <a:t>  with </a:t>
            </a:r>
            <a:r>
              <a:rPr lang="en-GB" sz="2000" dirty="0"/>
              <a:t>the intent of creating a PAR and CSD.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</a:t>
            </a:r>
            <a:r>
              <a:rPr lang="en-GB" sz="2000" dirty="0" err="1" smtClean="0"/>
              <a:t>Hongyuan</a:t>
            </a:r>
            <a:r>
              <a:rPr lang="en-GB" sz="2000" dirty="0" smtClean="0"/>
              <a:t> Zhang</a:t>
            </a:r>
          </a:p>
          <a:p>
            <a:pPr lvl="0"/>
            <a:r>
              <a:rPr lang="en-GB" sz="2000" dirty="0" smtClean="0"/>
              <a:t>Seconded: </a:t>
            </a:r>
            <a:r>
              <a:rPr lang="en-GB" sz="2000" dirty="0" smtClean="0"/>
              <a:t>Richard Kennedy</a:t>
            </a:r>
          </a:p>
          <a:p>
            <a:pPr lvl="0"/>
            <a:r>
              <a:rPr lang="en-US" sz="2000" dirty="0" smtClean="0"/>
              <a:t>Result: 41-0-10 Passes</a:t>
            </a:r>
            <a:endParaRPr lang="en-GB" sz="2000" dirty="0" smtClean="0"/>
          </a:p>
          <a:p>
            <a:pPr lvl="0"/>
            <a:endParaRPr lang="en-US" sz="2000" dirty="0"/>
          </a:p>
          <a:p>
            <a:r>
              <a:rPr lang="en-US" sz="2000" dirty="0" smtClean="0"/>
              <a:t>WNG Straw poll result: </a:t>
            </a:r>
            <a:r>
              <a:rPr lang="en-GB" sz="2000" dirty="0"/>
              <a:t>Yes: </a:t>
            </a:r>
            <a:r>
              <a:rPr lang="en-GB" sz="2000" dirty="0" smtClean="0"/>
              <a:t>89, No</a:t>
            </a:r>
            <a:r>
              <a:rPr lang="en-GB" sz="2000" dirty="0"/>
              <a:t>: </a:t>
            </a:r>
            <a:r>
              <a:rPr lang="en-GB" sz="2000" dirty="0" smtClean="0"/>
              <a:t>2, Need more Information</a:t>
            </a:r>
            <a:r>
              <a:rPr lang="en-GB" sz="2000" dirty="0"/>
              <a:t>: </a:t>
            </a:r>
            <a:r>
              <a:rPr lang="en-GB" sz="2000" dirty="0" smtClean="0"/>
              <a:t>34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Abstain: 6</a:t>
            </a:r>
          </a:p>
          <a:p>
            <a:pPr lvl="0"/>
            <a:endParaRPr lang="en-GB" sz="2000" dirty="0" smtClean="0"/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67172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7573376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Straw poll – Press release related to Next </a:t>
            </a:r>
            <a:r>
              <a:rPr lang="en-US" sz="2800" dirty="0"/>
              <a:t>Generation V2X </a:t>
            </a:r>
            <a:r>
              <a:rPr lang="en-US" sz="2800" dirty="0" smtClean="0"/>
              <a:t>(NGV) Study 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8200" y="2011561"/>
            <a:ext cx="8153400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dirty="0" smtClean="0"/>
              <a:t>I support issuance of a press release related to formation of the NGV Study Group, assuming EC approval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lvl="0"/>
            <a:endParaRPr lang="en-US" dirty="0"/>
          </a:p>
          <a:p>
            <a:r>
              <a:rPr lang="en-US" dirty="0" smtClean="0"/>
              <a:t>Straw </a:t>
            </a:r>
            <a:r>
              <a:rPr lang="en-US" dirty="0" smtClean="0"/>
              <a:t>poll result: </a:t>
            </a:r>
            <a:endParaRPr lang="en-US" dirty="0" smtClean="0"/>
          </a:p>
          <a:p>
            <a:pPr lvl="1"/>
            <a:r>
              <a:rPr lang="en-GB" sz="2400" dirty="0" smtClean="0"/>
              <a:t>Yes</a:t>
            </a:r>
            <a:r>
              <a:rPr lang="en-GB" sz="2400" dirty="0"/>
              <a:t>: </a:t>
            </a:r>
            <a:r>
              <a:rPr lang="en-GB" sz="2400" dirty="0" smtClean="0"/>
              <a:t> 27</a:t>
            </a:r>
          </a:p>
          <a:p>
            <a:pPr lvl="1"/>
            <a:r>
              <a:rPr lang="en-GB" sz="2400" dirty="0" smtClean="0"/>
              <a:t>No: 15</a:t>
            </a:r>
            <a:endParaRPr lang="en-GB" sz="2400" dirty="0" smtClean="0"/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219030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8" y="930195"/>
            <a:ext cx="7868651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Straw poll – press release related to Broadcast Services (BCS) </a:t>
            </a:r>
            <a:r>
              <a:rPr lang="en-US" sz="2800" dirty="0" smtClean="0"/>
              <a:t>Study 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8200" y="2011561"/>
            <a:ext cx="8153400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dirty="0" smtClean="0"/>
              <a:t>I support issuance of a press release related to formation of the BCS Study Group, assuming EC approval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lvl="0"/>
            <a:endParaRPr lang="en-US" dirty="0"/>
          </a:p>
          <a:p>
            <a:r>
              <a:rPr lang="en-US" dirty="0" smtClean="0"/>
              <a:t>Straw </a:t>
            </a:r>
            <a:r>
              <a:rPr lang="en-US" dirty="0" smtClean="0"/>
              <a:t>poll result: </a:t>
            </a:r>
            <a:r>
              <a:rPr lang="en-US" dirty="0" smtClean="0"/>
              <a:t>No objection</a:t>
            </a:r>
          </a:p>
          <a:p>
            <a:pPr lvl="1"/>
            <a:r>
              <a:rPr lang="en-GB" sz="2400" dirty="0" smtClean="0"/>
              <a:t>Yes</a:t>
            </a:r>
            <a:r>
              <a:rPr lang="en-GB" sz="2400" dirty="0"/>
              <a:t>: </a:t>
            </a:r>
            <a:r>
              <a:rPr lang="en-GB" sz="2400" dirty="0" smtClean="0"/>
              <a:t> </a:t>
            </a:r>
          </a:p>
          <a:p>
            <a:pPr lvl="1"/>
            <a:r>
              <a:rPr lang="en-GB" sz="2400" dirty="0" smtClean="0"/>
              <a:t>No:</a:t>
            </a:r>
            <a:endParaRPr lang="en-GB" sz="2400" dirty="0" smtClean="0"/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57417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5.051 LC </a:t>
            </a:r>
            <a:r>
              <a:rPr lang="en-US" dirty="0" smtClean="0"/>
              <a:t>PAR and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Approve forwarding </a:t>
            </a:r>
            <a:r>
              <a:rPr lang="en-US" sz="2000" dirty="0" smtClean="0"/>
              <a:t>IEEE 802.11 LC PAR </a:t>
            </a:r>
            <a:r>
              <a:rPr lang="en-US" sz="2000" dirty="0"/>
              <a:t>documentation in </a:t>
            </a:r>
            <a:r>
              <a:rPr lang="en-GB" sz="2000" dirty="0" smtClean="0">
                <a:hlinkClick r:id="rId3"/>
              </a:rPr>
              <a:t>https://mentor.ieee.org/802.11/dcn/17/11-17-1604-10-00lc-a-par-proposal-for-light-communications.docx</a:t>
            </a:r>
            <a:r>
              <a:rPr lang="en-GB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/>
              <a:t>to </a:t>
            </a:r>
            <a:r>
              <a:rPr lang="en-US" sz="2000" dirty="0" err="1"/>
              <a:t>NesCom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Approve CSD </a:t>
            </a:r>
            <a:r>
              <a:rPr lang="en-US" sz="2000" dirty="0" smtClean="0"/>
              <a:t>documentation </a:t>
            </a:r>
            <a:r>
              <a:rPr lang="en-US" sz="2000" dirty="0"/>
              <a:t>in </a:t>
            </a:r>
            <a:r>
              <a:rPr lang="en-GB" sz="2000" dirty="0" smtClean="0">
                <a:hlinkClick r:id="rId4"/>
              </a:rPr>
              <a:t>https://mentor.ieee.org/802.11/dcn/17/11-17-1603-09-00lc-a-csd-proposal-for-light-communications.docx</a:t>
            </a:r>
            <a:r>
              <a:rPr lang="en-GB" sz="2000" dirty="0" smtClean="0"/>
              <a:t>  </a:t>
            </a:r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Adrian Stephens</a:t>
            </a:r>
            <a:endParaRPr lang="en-GB" sz="2000" dirty="0"/>
          </a:p>
          <a:p>
            <a:pPr lvl="0"/>
            <a:r>
              <a:rPr lang="en-US" sz="2000" dirty="0" smtClean="0"/>
              <a:t>Seconded: Jon </a:t>
            </a:r>
            <a:r>
              <a:rPr lang="en-US" sz="2000" dirty="0" err="1" smtClean="0"/>
              <a:t>Rosdahl</a:t>
            </a:r>
            <a:endParaRPr lang="en-US" sz="2000" dirty="0" smtClean="0"/>
          </a:p>
          <a:p>
            <a:pPr lvl="0"/>
            <a:r>
              <a:rPr lang="en-US" sz="2000" dirty="0" smtClean="0"/>
              <a:t>Result: </a:t>
            </a:r>
          </a:p>
          <a:p>
            <a:pPr lvl="0"/>
            <a:endParaRPr lang="en-US" sz="2000" dirty="0" smtClean="0"/>
          </a:p>
          <a:p>
            <a:pPr lvl="0"/>
            <a:r>
              <a:rPr lang="en-GB" sz="1800" dirty="0" smtClean="0"/>
              <a:t>WG11 (PAR): </a:t>
            </a:r>
            <a:r>
              <a:rPr lang="en-GB" sz="1800" dirty="0"/>
              <a:t>Moved: John Li </a:t>
            </a:r>
            <a:r>
              <a:rPr lang="en-GB" sz="1800" dirty="0" smtClean="0"/>
              <a:t>, </a:t>
            </a:r>
            <a:r>
              <a:rPr lang="en-US" sz="1800" dirty="0" smtClean="0"/>
              <a:t>Seconded</a:t>
            </a:r>
            <a:r>
              <a:rPr lang="en-US" sz="1800" dirty="0"/>
              <a:t>: </a:t>
            </a:r>
            <a:r>
              <a:rPr lang="en-US" sz="1800" dirty="0" err="1"/>
              <a:t>Jiamin</a:t>
            </a:r>
            <a:r>
              <a:rPr lang="en-US" sz="1800" dirty="0"/>
              <a:t> </a:t>
            </a:r>
            <a:r>
              <a:rPr lang="en-US" sz="1800" dirty="0" smtClean="0"/>
              <a:t>Chen, Result</a:t>
            </a:r>
            <a:r>
              <a:rPr lang="en-US" sz="1800" dirty="0"/>
              <a:t>: 42-3-6 Passes</a:t>
            </a:r>
          </a:p>
          <a:p>
            <a:r>
              <a:rPr lang="en-US" sz="1800" dirty="0" smtClean="0"/>
              <a:t>WG11 </a:t>
            </a:r>
            <a:r>
              <a:rPr lang="en-US" sz="1800" dirty="0" smtClean="0"/>
              <a:t>(CSD): </a:t>
            </a:r>
            <a:r>
              <a:rPr lang="en-GB" sz="1800" dirty="0" smtClean="0"/>
              <a:t>Moved: John Li, </a:t>
            </a:r>
            <a:r>
              <a:rPr lang="en-US" sz="1800" dirty="0" smtClean="0"/>
              <a:t>Seconded</a:t>
            </a:r>
            <a:r>
              <a:rPr lang="en-US" sz="1800" dirty="0"/>
              <a:t>: </a:t>
            </a:r>
            <a:r>
              <a:rPr lang="en-US" sz="1800" dirty="0" err="1"/>
              <a:t>Jiamin</a:t>
            </a:r>
            <a:r>
              <a:rPr lang="en-US" sz="1800" dirty="0"/>
              <a:t> </a:t>
            </a:r>
            <a:r>
              <a:rPr lang="en-US" sz="1800" dirty="0" smtClean="0"/>
              <a:t>Chen, Result</a:t>
            </a:r>
            <a:r>
              <a:rPr lang="en-US" sz="1800" dirty="0"/>
              <a:t>: 42-1-2 Passes</a:t>
            </a:r>
            <a:endParaRPr lang="en-US" sz="18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96683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5.052 P802.11aq </a:t>
            </a:r>
            <a:r>
              <a:rPr lang="en-US" dirty="0" smtClean="0"/>
              <a:t>D14.0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1752600"/>
            <a:ext cx="83058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 smtClean="0"/>
              <a:t>Approve sending P802.11aq D14.0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Approve the </a:t>
            </a:r>
            <a:r>
              <a:rPr lang="en-GB" dirty="0" smtClean="0"/>
              <a:t>5C* </a:t>
            </a:r>
            <a:r>
              <a:rPr lang="en-GB" dirty="0"/>
              <a:t>contained in </a:t>
            </a:r>
            <a:r>
              <a:rPr lang="en-GB" dirty="0">
                <a:hlinkClick r:id="rId3"/>
              </a:rPr>
              <a:t>https://mentor.ieee.org/802.11/dcn/12/11-12-1137-06-0pad-draft-5c-proposal.doc</a:t>
            </a:r>
            <a:r>
              <a:rPr lang="en-GB" dirty="0"/>
              <a:t> 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 </a:t>
            </a:r>
            <a:endParaRPr lang="en-US" dirty="0"/>
          </a:p>
          <a:p>
            <a:r>
              <a:rPr lang="en-GB" sz="2000" dirty="0"/>
              <a:t> </a:t>
            </a:r>
            <a:r>
              <a:rPr lang="en-GB" dirty="0" smtClean="0"/>
              <a:t>Moved</a:t>
            </a:r>
            <a:r>
              <a:rPr lang="en-GB" dirty="0"/>
              <a:t>: Adrian Stephens</a:t>
            </a:r>
          </a:p>
          <a:p>
            <a:pPr lvl="0"/>
            <a:r>
              <a:rPr lang="en-GB" dirty="0"/>
              <a:t>Seconded: Jon </a:t>
            </a:r>
            <a:r>
              <a:rPr lang="en-GB" dirty="0" err="1"/>
              <a:t>Rosdahl</a:t>
            </a:r>
            <a:endParaRPr lang="en-GB" dirty="0"/>
          </a:p>
          <a:p>
            <a:pPr lvl="0"/>
            <a:endParaRPr lang="en-GB" dirty="0"/>
          </a:p>
          <a:p>
            <a:r>
              <a:rPr lang="en-GB" sz="2000" dirty="0" smtClean="0"/>
              <a:t>To </a:t>
            </a:r>
            <a:r>
              <a:rPr lang="en-GB" sz="2000" dirty="0" err="1" smtClean="0"/>
              <a:t>REVCom</a:t>
            </a:r>
            <a:r>
              <a:rPr lang="en-GB" sz="2000" dirty="0" smtClean="0"/>
              <a:t> WG11 </a:t>
            </a:r>
            <a:r>
              <a:rPr lang="en-GB" sz="2000" dirty="0"/>
              <a:t>result: Moved: Stephen </a:t>
            </a:r>
            <a:r>
              <a:rPr lang="en-GB" sz="2000" dirty="0" smtClean="0"/>
              <a:t>McCann, </a:t>
            </a:r>
            <a:r>
              <a:rPr lang="en-US" sz="2000" dirty="0" smtClean="0"/>
              <a:t>Seconded</a:t>
            </a:r>
            <a:r>
              <a:rPr lang="en-US" sz="2000" dirty="0"/>
              <a:t>: Stuart </a:t>
            </a:r>
            <a:r>
              <a:rPr lang="en-US" sz="2000" dirty="0" smtClean="0"/>
              <a:t>Kerry, Result</a:t>
            </a:r>
            <a:r>
              <a:rPr lang="en-US" sz="2000" dirty="0"/>
              <a:t>: 99-0-12 Passes</a:t>
            </a:r>
          </a:p>
          <a:p>
            <a:r>
              <a:rPr lang="en-US" sz="2000" dirty="0" smtClean="0"/>
              <a:t>5C/CSD WG11 result: Moved: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Chen, Seconded Dorothy Stanley, Result: </a:t>
            </a:r>
            <a:r>
              <a:rPr lang="en-US" sz="2000" dirty="0" smtClean="0"/>
              <a:t>34-0-3</a:t>
            </a:r>
          </a:p>
          <a:p>
            <a:r>
              <a:rPr lang="en-US" sz="2000" dirty="0" smtClean="0"/>
              <a:t>*This project pre-dates the CSD requirement</a:t>
            </a:r>
            <a:endParaRPr lang="en-GB" dirty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30525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5.053 </a:t>
            </a:r>
            <a:r>
              <a:rPr lang="en-US" dirty="0" err="1" smtClean="0"/>
              <a:t>TGaq</a:t>
            </a:r>
            <a:r>
              <a:rPr lang="en-US" dirty="0" smtClean="0"/>
              <a:t> </a:t>
            </a:r>
            <a:r>
              <a:rPr lang="en-US" dirty="0" smtClean="0"/>
              <a:t>Waiver Request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 smtClean="0">
                <a:hlinkClick r:id="rId3"/>
              </a:rPr>
              <a:t>https://mentor.ieee.org/802.11/dcn/17/11-17-1704-11-00aq-waiver-request-regarding-ieee-rac-comments.ppt</a:t>
            </a:r>
            <a:r>
              <a:rPr lang="en-US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the </a:t>
            </a:r>
            <a:r>
              <a:rPr lang="en-US" dirty="0" smtClean="0"/>
              <a:t>waiver request document related to unsatisfied RAC comments and forward 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dirty="0" smtClean="0"/>
              <a:t>Moved: Adrian Stephens</a:t>
            </a:r>
            <a:endParaRPr lang="en-US" dirty="0"/>
          </a:p>
          <a:p>
            <a:pPr lvl="0"/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pPr lvl="0"/>
            <a:r>
              <a:rPr lang="en-US" dirty="0" smtClean="0"/>
              <a:t>Result: </a:t>
            </a:r>
          </a:p>
          <a:p>
            <a:pPr lvl="0"/>
            <a:endParaRPr lang="en-GB" dirty="0"/>
          </a:p>
          <a:p>
            <a:r>
              <a:rPr lang="en-GB" sz="2000" dirty="0" smtClean="0"/>
              <a:t>WG11 Result: Moved</a:t>
            </a:r>
            <a:r>
              <a:rPr lang="en-GB" sz="2000" dirty="0"/>
              <a:t>: Stephen </a:t>
            </a:r>
            <a:r>
              <a:rPr lang="en-GB" sz="2000" dirty="0" smtClean="0"/>
              <a:t>McCann, </a:t>
            </a:r>
            <a:r>
              <a:rPr lang="en-US" sz="2000" dirty="0" smtClean="0"/>
              <a:t>Seconded</a:t>
            </a:r>
            <a:r>
              <a:rPr lang="en-US" sz="2000" dirty="0"/>
              <a:t>: Richard </a:t>
            </a:r>
            <a:r>
              <a:rPr lang="en-US" sz="2000" dirty="0" smtClean="0"/>
              <a:t>Kennedy, Result</a:t>
            </a:r>
            <a:r>
              <a:rPr lang="en-US" sz="2000" dirty="0"/>
              <a:t>: 93-0-7 Passes</a:t>
            </a:r>
            <a:endParaRPr lang="en-GB" sz="2000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51592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6.051 Motion   </a:t>
            </a:r>
            <a:r>
              <a:rPr lang="en-US" sz="2800" dirty="0"/>
              <a:t>– </a:t>
            </a:r>
            <a:r>
              <a:rPr lang="en-US" sz="2800" dirty="0" smtClean="0"/>
              <a:t>LC Study Group Second </a:t>
            </a:r>
            <a:r>
              <a:rPr lang="en-US" sz="2800" dirty="0" err="1" smtClean="0"/>
              <a:t>Recharter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4084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AU" dirty="0"/>
              <a:t>Approve </a:t>
            </a:r>
            <a:r>
              <a:rPr lang="en-AU" dirty="0" smtClean="0"/>
              <a:t>second </a:t>
            </a:r>
            <a:r>
              <a:rPr lang="en-AU" dirty="0"/>
              <a:t>recharter of the LC Study Group</a:t>
            </a:r>
          </a:p>
          <a:p>
            <a:r>
              <a:rPr lang="en-GB" dirty="0"/>
              <a:t> </a:t>
            </a:r>
          </a:p>
          <a:p>
            <a:pPr lvl="0"/>
            <a:r>
              <a:rPr lang="en-GB" dirty="0" smtClean="0"/>
              <a:t>Moved: Adrian Stephens</a:t>
            </a:r>
          </a:p>
          <a:p>
            <a:pPr lvl="0"/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pPr lvl="0"/>
            <a:r>
              <a:rPr lang="en-US" dirty="0" smtClean="0"/>
              <a:t>Result: 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GB" sz="2000" dirty="0" smtClean="0"/>
              <a:t>WG11 result: </a:t>
            </a:r>
            <a:r>
              <a:rPr lang="en-GB" sz="2000" dirty="0"/>
              <a:t>Moved by John </a:t>
            </a:r>
            <a:r>
              <a:rPr lang="en-GB" sz="2000" dirty="0" smtClean="0"/>
              <a:t>Li, </a:t>
            </a:r>
            <a:r>
              <a:rPr lang="en-US" sz="2000" dirty="0" smtClean="0"/>
              <a:t>Seconded</a:t>
            </a:r>
            <a:r>
              <a:rPr lang="en-US" sz="2000" dirty="0"/>
              <a:t>: </a:t>
            </a:r>
            <a:r>
              <a:rPr lang="en-US" sz="2000" dirty="0" err="1"/>
              <a:t>Jiamin</a:t>
            </a:r>
            <a:r>
              <a:rPr lang="en-US" sz="2000" dirty="0"/>
              <a:t> </a:t>
            </a:r>
            <a:r>
              <a:rPr lang="en-US" sz="2000" dirty="0" smtClean="0"/>
              <a:t>Chen, Result</a:t>
            </a:r>
            <a:r>
              <a:rPr lang="en-US" sz="2000" dirty="0"/>
              <a:t>: 41-2-2 Passes</a:t>
            </a:r>
            <a:endParaRPr lang="en-GB" sz="2000" dirty="0"/>
          </a:p>
          <a:p>
            <a:pPr lvl="0"/>
            <a:r>
              <a:rPr lang="en-US" sz="2000" dirty="0" smtClean="0"/>
              <a:t>Note</a:t>
            </a:r>
            <a:r>
              <a:rPr lang="en-US" sz="2000" dirty="0" smtClean="0"/>
              <a:t>: PAR Approval is pending LMSC/</a:t>
            </a:r>
            <a:r>
              <a:rPr lang="en-US" sz="2000" dirty="0" err="1" smtClean="0"/>
              <a:t>NesCom</a:t>
            </a:r>
            <a:r>
              <a:rPr lang="en-US" sz="2000" dirty="0" smtClean="0"/>
              <a:t> Approval. SG needs to persist to handle any </a:t>
            </a:r>
            <a:r>
              <a:rPr lang="en-US" sz="2000" dirty="0" err="1" smtClean="0"/>
              <a:t>NesCom</a:t>
            </a:r>
            <a:r>
              <a:rPr lang="en-US" sz="2000" dirty="0" smtClean="0"/>
              <a:t> comments. </a:t>
            </a:r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45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6.052 Motion  </a:t>
            </a:r>
            <a:r>
              <a:rPr lang="en-US" sz="2800" dirty="0" smtClean="0"/>
              <a:t>- Broadcast Services (BCS) Study 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905000"/>
            <a:ext cx="7100093" cy="4389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Approve the formation of </a:t>
            </a:r>
            <a:r>
              <a:rPr lang="en-US" sz="2000" dirty="0" smtClean="0"/>
              <a:t>the IEEE 802.11 Broadcast Services Study Group </a:t>
            </a:r>
            <a:r>
              <a:rPr lang="en-US" sz="2000" dirty="0"/>
              <a:t>to consider development of a Project Authorization Request (PAR) and Criteria for Standards Development (CSD) responses </a:t>
            </a:r>
            <a:r>
              <a:rPr lang="en-US" sz="2000" dirty="0" smtClean="0"/>
              <a:t>for </a:t>
            </a:r>
            <a:r>
              <a:rPr lang="en-GB" sz="2000" dirty="0" smtClean="0"/>
              <a:t>broadcast </a:t>
            </a:r>
            <a:r>
              <a:rPr lang="en-GB" sz="2000" dirty="0"/>
              <a:t>service </a:t>
            </a:r>
            <a:r>
              <a:rPr lang="en-GB" sz="2000" dirty="0" smtClean="0"/>
              <a:t>enhancements.</a:t>
            </a:r>
          </a:p>
          <a:p>
            <a:r>
              <a:rPr lang="en-GB" sz="2000" dirty="0" smtClean="0"/>
              <a:t>See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mentor.ieee.org/802.11/dcn/17/11-17-1736-04-0wng-broadcast-service-on-wlan.pptx</a:t>
            </a:r>
            <a:r>
              <a:rPr lang="en-GB" sz="2000" dirty="0" smtClean="0"/>
              <a:t> for supporting documentation</a:t>
            </a:r>
            <a:r>
              <a:rPr lang="en-US" sz="2000" dirty="0" smtClean="0"/>
              <a:t>. </a:t>
            </a:r>
            <a:endParaRPr lang="en-US" sz="2000" dirty="0"/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Adrian Stephens</a:t>
            </a:r>
          </a:p>
          <a:p>
            <a:pPr lvl="0"/>
            <a:r>
              <a:rPr lang="en-GB" sz="2000" dirty="0" smtClean="0"/>
              <a:t>Seconded: Jon </a:t>
            </a:r>
            <a:r>
              <a:rPr lang="en-GB" sz="2000" dirty="0" err="1" smtClean="0"/>
              <a:t>Rosdahl</a:t>
            </a:r>
            <a:endParaRPr lang="en-GB" sz="2000" dirty="0" smtClean="0"/>
          </a:p>
          <a:p>
            <a:pPr lvl="0"/>
            <a:r>
              <a:rPr lang="en-GB" sz="1800" dirty="0" smtClean="0"/>
              <a:t>WG11 result: Moved: Hitoshi Morioka Seconded: Hiroshi Mano Result: 24-3-23 Passes</a:t>
            </a:r>
          </a:p>
          <a:p>
            <a:r>
              <a:rPr lang="en-US" sz="1800" dirty="0" smtClean="0"/>
              <a:t>Note: BCS SG Chair: </a:t>
            </a:r>
            <a:r>
              <a:rPr lang="en-GB" sz="1800" dirty="0" smtClean="0"/>
              <a:t>Marc </a:t>
            </a:r>
            <a:r>
              <a:rPr lang="en-GB" sz="1800" dirty="0" err="1"/>
              <a:t>Emmelmann</a:t>
            </a:r>
            <a:endParaRPr lang="en-GB" sz="1800" dirty="0"/>
          </a:p>
          <a:p>
            <a:pPr lvl="0"/>
            <a:r>
              <a:rPr lang="en-US" sz="1800" dirty="0" smtClean="0"/>
              <a:t> </a:t>
            </a:r>
            <a:endParaRPr lang="en-GB" sz="1800" dirty="0"/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76144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6.053 Motion   </a:t>
            </a:r>
            <a:r>
              <a:rPr lang="en-US" sz="2800" dirty="0" smtClean="0"/>
              <a:t>- </a:t>
            </a:r>
            <a:r>
              <a:rPr lang="en-US" sz="2800" dirty="0"/>
              <a:t>Next Generation V2X </a:t>
            </a:r>
            <a:r>
              <a:rPr lang="en-US" sz="2800" dirty="0" smtClean="0"/>
              <a:t>(NGV) </a:t>
            </a:r>
            <a:r>
              <a:rPr lang="en-US" sz="2800" dirty="0"/>
              <a:t>Study </a:t>
            </a:r>
            <a:r>
              <a:rPr lang="en-US" sz="2800" dirty="0" smtClean="0"/>
              <a:t>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905000"/>
            <a:ext cx="7100093" cy="4648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Approve the formation of the IEEE 802.11 </a:t>
            </a:r>
            <a:r>
              <a:rPr lang="en-US" sz="2000" dirty="0" smtClean="0"/>
              <a:t>Next Generation V2X (NGV) Study Group </a:t>
            </a:r>
            <a:r>
              <a:rPr lang="en-US" sz="2000" dirty="0"/>
              <a:t>to consider development of a Project Authorization Request (PAR) and Criteria for Standards Development (CSD) responses for </a:t>
            </a:r>
            <a:r>
              <a:rPr lang="en-GB" sz="2000" dirty="0" smtClean="0"/>
              <a:t>V2X enhancements.</a:t>
            </a:r>
            <a:endParaRPr lang="en-GB" sz="2000" dirty="0"/>
          </a:p>
          <a:p>
            <a:r>
              <a:rPr lang="en-GB" sz="2000" dirty="0"/>
              <a:t>See </a:t>
            </a:r>
            <a:r>
              <a:rPr lang="en-GB" sz="2000" dirty="0">
                <a:hlinkClick r:id="rId2"/>
              </a:rPr>
              <a:t>https://mentor.ieee.org/802.11/dcn/18/11-18-0513-02-0wng-802-11-for-next-generation-v2x-communication.pptx</a:t>
            </a:r>
            <a:r>
              <a:rPr lang="en-GB" sz="2000" dirty="0"/>
              <a:t> </a:t>
            </a:r>
            <a:r>
              <a:rPr lang="en-GB" sz="2000" dirty="0" smtClean="0"/>
              <a:t>for </a:t>
            </a:r>
            <a:r>
              <a:rPr lang="en-GB" sz="2000" dirty="0"/>
              <a:t>supporting documentation</a:t>
            </a:r>
            <a:r>
              <a:rPr lang="en-US" sz="2000" dirty="0"/>
              <a:t>. </a:t>
            </a:r>
          </a:p>
          <a:p>
            <a:endParaRPr lang="en-GB" sz="2000" dirty="0"/>
          </a:p>
          <a:p>
            <a:pPr lvl="0"/>
            <a:r>
              <a:rPr lang="en-GB" sz="2000" dirty="0" smtClean="0"/>
              <a:t>Moved: Adrian Stephens</a:t>
            </a:r>
          </a:p>
          <a:p>
            <a:pPr lvl="0"/>
            <a:r>
              <a:rPr lang="en-GB" sz="2000" dirty="0" smtClean="0"/>
              <a:t>Seconded: Jon </a:t>
            </a:r>
            <a:r>
              <a:rPr lang="en-GB" sz="2000" dirty="0" err="1" smtClean="0"/>
              <a:t>Rosdahl</a:t>
            </a:r>
            <a:endParaRPr lang="en-GB" sz="2000" dirty="0" smtClean="0"/>
          </a:p>
          <a:p>
            <a:pPr lvl="0"/>
            <a:r>
              <a:rPr lang="en-GB" sz="1800" dirty="0" smtClean="0"/>
              <a:t>WG11 </a:t>
            </a:r>
            <a:r>
              <a:rPr lang="en-GB" sz="1800" dirty="0" smtClean="0"/>
              <a:t>result: </a:t>
            </a:r>
            <a:r>
              <a:rPr lang="en-GB" sz="1800" dirty="0"/>
              <a:t>Moved: </a:t>
            </a:r>
            <a:r>
              <a:rPr lang="en-GB" sz="1800" dirty="0" err="1"/>
              <a:t>Hongyuan</a:t>
            </a:r>
            <a:r>
              <a:rPr lang="en-GB" sz="1800" dirty="0"/>
              <a:t> </a:t>
            </a:r>
            <a:r>
              <a:rPr lang="en-GB" sz="1800" dirty="0" smtClean="0"/>
              <a:t>Zhang, Seconded</a:t>
            </a:r>
            <a:r>
              <a:rPr lang="en-GB" sz="1800" dirty="0"/>
              <a:t>: Richard </a:t>
            </a:r>
            <a:r>
              <a:rPr lang="en-GB" sz="1800" dirty="0" smtClean="0"/>
              <a:t>Kennedy, </a:t>
            </a:r>
            <a:r>
              <a:rPr lang="en-US" sz="1800" dirty="0" smtClean="0"/>
              <a:t>Result</a:t>
            </a:r>
            <a:r>
              <a:rPr lang="en-US" sz="1800" dirty="0"/>
              <a:t>: 41-0-10 </a:t>
            </a:r>
            <a:r>
              <a:rPr lang="en-US" sz="1800" dirty="0" smtClean="0"/>
              <a:t>Passes</a:t>
            </a:r>
          </a:p>
          <a:p>
            <a:r>
              <a:rPr lang="en-US" sz="1800" dirty="0"/>
              <a:t>Note: </a:t>
            </a:r>
            <a:r>
              <a:rPr lang="en-US" sz="1800" dirty="0" smtClean="0"/>
              <a:t>NGV </a:t>
            </a:r>
            <a:r>
              <a:rPr lang="en-US" sz="1800" dirty="0"/>
              <a:t>SG Chair: </a:t>
            </a:r>
            <a:r>
              <a:rPr lang="en-GB" sz="1800" dirty="0" smtClean="0"/>
              <a:t>Bo Sun </a:t>
            </a:r>
            <a:endParaRPr lang="en-GB" sz="1800" dirty="0"/>
          </a:p>
          <a:p>
            <a:pPr lvl="0"/>
            <a:endParaRPr lang="en-GB" sz="18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70437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Believing </a:t>
            </a:r>
            <a:r>
              <a:rPr lang="en-GB" sz="2000" dirty="0"/>
              <a:t>that the PAR contained in the document referenced below meets IEEE-SA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PAR contained in </a:t>
            </a:r>
            <a:r>
              <a:rPr lang="en-GB" sz="2000" dirty="0" smtClean="0">
                <a:hlinkClick r:id="rId3"/>
              </a:rPr>
              <a:t>https://mentor.ieee.org/802.11/dcn/17/11-17-1604-09-00lc-a-par-proposal-for-light-communications.docx</a:t>
            </a:r>
            <a:r>
              <a:rPr lang="en-GB" sz="2000" dirty="0" smtClean="0"/>
              <a:t> be </a:t>
            </a:r>
            <a:r>
              <a:rPr lang="en-GB" sz="2000" dirty="0"/>
              <a:t>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John Li on behalf of the LC SG</a:t>
            </a:r>
            <a:endParaRPr lang="en-GB" sz="2000" dirty="0"/>
          </a:p>
          <a:p>
            <a:pPr lvl="0"/>
            <a:r>
              <a:rPr lang="en-US" sz="2000" dirty="0" smtClean="0"/>
              <a:t>Seconded: Edward Au</a:t>
            </a:r>
          </a:p>
          <a:p>
            <a:pPr lvl="0"/>
            <a:r>
              <a:rPr lang="en-US" sz="2000" dirty="0" smtClean="0"/>
              <a:t>Result: 123-1-36 Passes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 smtClean="0"/>
              <a:t>LC SG: Moved: </a:t>
            </a:r>
            <a:r>
              <a:rPr lang="en-GB" sz="2000" dirty="0" err="1" smtClean="0"/>
              <a:t>Tuncer</a:t>
            </a:r>
            <a:r>
              <a:rPr lang="en-GB" sz="2000" dirty="0" smtClean="0"/>
              <a:t> </a:t>
            </a:r>
            <a:r>
              <a:rPr lang="en-GB" sz="2000" dirty="0" err="1" smtClean="0"/>
              <a:t>Baykas</a:t>
            </a:r>
            <a:r>
              <a:rPr lang="en-GB" sz="2000" dirty="0" smtClean="0"/>
              <a:t> Seconded: Volker </a:t>
            </a:r>
            <a:r>
              <a:rPr lang="en-GB" sz="2000" dirty="0" err="1"/>
              <a:t>J</a:t>
            </a:r>
            <a:r>
              <a:rPr lang="en-GB" sz="2000" dirty="0" err="1" smtClean="0"/>
              <a:t>ungnickel</a:t>
            </a:r>
            <a:r>
              <a:rPr lang="en-GB" sz="2000" dirty="0" smtClean="0"/>
              <a:t> </a:t>
            </a:r>
            <a:br>
              <a:rPr lang="en-GB" sz="2000" dirty="0" smtClean="0"/>
            </a:br>
            <a:r>
              <a:rPr lang="en-GB" sz="2000" dirty="0" smtClean="0"/>
              <a:t>Result: 24-0-2  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28936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/>
              <a:t>Believing that the CSD contained in the document referenced below meets IEEE 802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CSD contained in </a:t>
            </a:r>
            <a:r>
              <a:rPr lang="en-GB" sz="2000" dirty="0" smtClean="0">
                <a:hlinkClick r:id="rId3"/>
              </a:rPr>
              <a:t>https://mentor.ieee.org/802.11/dcn/17/11-17-1603-08-00lc-a-csd-proposal-for-light-communications.docx</a:t>
            </a:r>
            <a:r>
              <a:rPr lang="en-GB" sz="2000" dirty="0" smtClean="0"/>
              <a:t>  be </a:t>
            </a:r>
            <a:r>
              <a:rPr lang="en-GB" sz="2000" dirty="0"/>
              <a:t>posted to the IEEE 802 Executive Committee (EC) agenda for WG 802 preview and EC approval.</a:t>
            </a:r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Moved: </a:t>
            </a:r>
            <a:r>
              <a:rPr lang="en-GB" sz="2000" dirty="0" smtClean="0"/>
              <a:t>John Li on </a:t>
            </a:r>
            <a:r>
              <a:rPr lang="en-GB" sz="2000" dirty="0"/>
              <a:t>behalf of the LC </a:t>
            </a:r>
            <a:r>
              <a:rPr lang="en-GB" sz="2000" dirty="0" smtClean="0"/>
              <a:t>SG</a:t>
            </a:r>
            <a:endParaRPr lang="en-GB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Michael </a:t>
            </a:r>
            <a:r>
              <a:rPr lang="en-US" sz="2000" dirty="0" err="1" smtClean="0"/>
              <a:t>Montemurro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117-0-32 Passes</a:t>
            </a:r>
            <a:br>
              <a:rPr lang="en-US" sz="2000" dirty="0" smtClean="0"/>
            </a:br>
            <a:endParaRPr lang="en-GB" sz="2000" dirty="0"/>
          </a:p>
          <a:p>
            <a:pPr lvl="0"/>
            <a:r>
              <a:rPr lang="en-GB" sz="2000" dirty="0" smtClean="0"/>
              <a:t>LC SG: Moved: Gaurav Patwardhan Seconded: Sang-</a:t>
            </a:r>
            <a:r>
              <a:rPr lang="en-GB" sz="2000" dirty="0" err="1" smtClean="0"/>
              <a:t>Kyu</a:t>
            </a:r>
            <a:r>
              <a:rPr lang="en-GB" sz="2000" dirty="0" smtClean="0"/>
              <a:t> Lim </a:t>
            </a:r>
            <a:br>
              <a:rPr lang="en-GB" sz="2000" dirty="0" smtClean="0"/>
            </a:br>
            <a:r>
              <a:rPr lang="en-GB" sz="2000" dirty="0" smtClean="0"/>
              <a:t>Result: 24-0-1 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76088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PAR/CSD Comment Response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2057400"/>
            <a:ext cx="8305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the LC PAR and CSD comment responses </a:t>
            </a:r>
            <a:r>
              <a:rPr lang="en-GB" sz="2000" dirty="0"/>
              <a:t>in </a:t>
            </a:r>
            <a:r>
              <a:rPr lang="en-GB" sz="2000" dirty="0" smtClean="0">
                <a:hlinkClick r:id="rId3"/>
              </a:rPr>
              <a:t>https://mentor.ieee.org/802.11/dcn/18/11-18-0559-01-00lc-response-to-comments-on-lc-sg-par-and-csd.pptx</a:t>
            </a:r>
            <a:r>
              <a:rPr lang="en-GB" sz="2000" dirty="0" smtClean="0"/>
              <a:t> and forward to the 802 EC. </a:t>
            </a:r>
            <a:endParaRPr lang="en-GB" sz="2000" dirty="0"/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Moved: </a:t>
            </a:r>
            <a:r>
              <a:rPr lang="en-GB" sz="2000" dirty="0" smtClean="0"/>
              <a:t>John Li on </a:t>
            </a:r>
            <a:r>
              <a:rPr lang="en-GB" sz="2000" dirty="0"/>
              <a:t>behalf of the LC </a:t>
            </a:r>
            <a:r>
              <a:rPr lang="en-GB" sz="2000" dirty="0" smtClean="0"/>
              <a:t>SG</a:t>
            </a:r>
            <a:endParaRPr lang="en-GB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Edward Au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107-0-39 Passes</a:t>
            </a:r>
            <a:br>
              <a:rPr lang="en-US" sz="2000" dirty="0" smtClean="0"/>
            </a:br>
            <a:endParaRPr lang="en-GB" sz="2000" dirty="0"/>
          </a:p>
          <a:p>
            <a:pPr lvl="0"/>
            <a:r>
              <a:rPr lang="en-GB" sz="2000" dirty="0" smtClean="0"/>
              <a:t>LC SG: Moved: </a:t>
            </a:r>
            <a:r>
              <a:rPr lang="en-GB" sz="2000" dirty="0" err="1"/>
              <a:t>Tuncer</a:t>
            </a:r>
            <a:r>
              <a:rPr lang="en-GB" sz="2000" dirty="0"/>
              <a:t> </a:t>
            </a:r>
            <a:r>
              <a:rPr lang="en-GB" sz="2000" dirty="0" err="1"/>
              <a:t>Baykas</a:t>
            </a:r>
            <a:r>
              <a:rPr lang="en-GB" sz="2000" dirty="0"/>
              <a:t>  </a:t>
            </a:r>
            <a:r>
              <a:rPr lang="en-GB" sz="2000" dirty="0" smtClean="0"/>
              <a:t>Seconded: </a:t>
            </a:r>
            <a:r>
              <a:rPr lang="en-GB" sz="2000" dirty="0"/>
              <a:t>Sang-</a:t>
            </a:r>
            <a:r>
              <a:rPr lang="en-GB" sz="2000" dirty="0" err="1"/>
              <a:t>Kyu</a:t>
            </a:r>
            <a:r>
              <a:rPr lang="en-GB" sz="2000" dirty="0"/>
              <a:t> Lim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Result: 28-0-0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56077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Chair confirmation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dirty="0"/>
              <a:t>Confirm Dorothy Stanley as the IEEE 802.11 Working Group chair</a:t>
            </a:r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Moved Marc </a:t>
            </a:r>
            <a:r>
              <a:rPr lang="en-GB" altLang="en-US" dirty="0" err="1"/>
              <a:t>Emmelmann</a:t>
            </a:r>
            <a:endParaRPr lang="en-GB" altLang="en-US" dirty="0"/>
          </a:p>
          <a:p>
            <a:r>
              <a:rPr lang="en-GB" altLang="en-US" dirty="0"/>
              <a:t>Seconded Andrew </a:t>
            </a:r>
            <a:r>
              <a:rPr lang="en-GB" altLang="en-US" dirty="0" smtClean="0"/>
              <a:t>Myles</a:t>
            </a:r>
          </a:p>
          <a:p>
            <a:r>
              <a:rPr lang="en-US" altLang="en-US" dirty="0" smtClean="0"/>
              <a:t>Result: 204-0-0</a:t>
            </a:r>
            <a:endParaRPr lang="en-GB" altLang="en-US" dirty="0"/>
          </a:p>
          <a:p>
            <a:pPr lvl="0"/>
            <a:endParaRPr lang="en-GB" dirty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1790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TGaq</a:t>
            </a:r>
            <a:r>
              <a:rPr lang="en-US" dirty="0" smtClean="0"/>
              <a:t> Report to EC and forward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 smtClean="0">
                <a:hlinkClick r:id="rId3"/>
              </a:rPr>
              <a:t>https://mentor.ieee.org/802.11/dcn/17/11-17-1045-08-00aq-p802-11aq-report-to-ec-on-conditional-approval-to-forward-draft-to-revcom.pptx</a:t>
            </a:r>
            <a:r>
              <a:rPr lang="en-US" dirty="0" smtClean="0"/>
              <a:t> as </a:t>
            </a:r>
            <a:r>
              <a:rPr lang="en-US" dirty="0"/>
              <a:t>the report to the IEEE 802 Executive Committee on the requirements for approval to forward </a:t>
            </a:r>
            <a:r>
              <a:rPr lang="en-US" dirty="0" smtClean="0"/>
              <a:t>P802.11aq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, </a:t>
            </a:r>
            <a:r>
              <a:rPr lang="en-US" dirty="0" smtClean="0"/>
              <a:t>and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Request </a:t>
            </a:r>
            <a:r>
              <a:rPr lang="en-US" dirty="0"/>
              <a:t>the IEEE 802 EC to forward </a:t>
            </a:r>
            <a:r>
              <a:rPr lang="en-US" dirty="0" smtClean="0"/>
              <a:t>P802.11aq D14.0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.</a:t>
            </a:r>
          </a:p>
          <a:p>
            <a:r>
              <a:rPr lang="en-GB" dirty="0" smtClean="0"/>
              <a:t>Moved: Stephen McCann</a:t>
            </a:r>
            <a:endParaRPr lang="en-US" dirty="0"/>
          </a:p>
          <a:p>
            <a:pPr lvl="0"/>
            <a:r>
              <a:rPr lang="en-US" dirty="0" smtClean="0"/>
              <a:t>Seconded: Stuart Kerry</a:t>
            </a:r>
          </a:p>
          <a:p>
            <a:pPr lvl="0"/>
            <a:r>
              <a:rPr lang="en-US" dirty="0" smtClean="0"/>
              <a:t>Result: 99-0-12 Passes</a:t>
            </a:r>
          </a:p>
          <a:p>
            <a:pPr lvl="0"/>
            <a:endParaRPr lang="en-GB" dirty="0"/>
          </a:p>
          <a:p>
            <a:r>
              <a:rPr lang="en-GB" sz="2000" dirty="0" err="1" smtClean="0"/>
              <a:t>TGaq</a:t>
            </a:r>
            <a:r>
              <a:rPr lang="en-GB" sz="2000" dirty="0" smtClean="0"/>
              <a:t>: </a:t>
            </a:r>
            <a:r>
              <a:rPr lang="en-GB" sz="2000" dirty="0"/>
              <a:t>Moved: Amelia </a:t>
            </a:r>
            <a:r>
              <a:rPr lang="en-GB" sz="2000" dirty="0" err="1"/>
              <a:t>Andersdotter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</a:t>
            </a:r>
            <a:r>
              <a:rPr lang="en-GB" sz="2000" dirty="0" err="1"/>
              <a:t>Jouni</a:t>
            </a:r>
            <a:r>
              <a:rPr lang="en-GB" sz="2000" dirty="0"/>
              <a:t> </a:t>
            </a:r>
            <a:r>
              <a:rPr lang="en-GB" sz="2000" dirty="0" err="1" smtClean="0"/>
              <a:t>Malinen</a:t>
            </a:r>
            <a:r>
              <a:rPr lang="en-GB" sz="2000" dirty="0" smtClean="0"/>
              <a:t>, Result; 4-0-0</a:t>
            </a:r>
            <a:endParaRPr lang="en-GB" sz="2000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409184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135843</TotalTime>
  <Words>1950</Words>
  <Application>Microsoft Office PowerPoint</Application>
  <PresentationFormat>On-screen Show (4:3)</PresentationFormat>
  <Paragraphs>495</Paragraphs>
  <Slides>32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 Unicode MS</vt:lpstr>
      <vt:lpstr>Arial</vt:lpstr>
      <vt:lpstr>Calibri</vt:lpstr>
      <vt:lpstr>Symbol</vt:lpstr>
      <vt:lpstr>Times New Roman</vt:lpstr>
      <vt:lpstr>Default Design</vt:lpstr>
      <vt:lpstr>Document</vt:lpstr>
      <vt:lpstr>802.11 March 2018 WG Motions</vt:lpstr>
      <vt:lpstr>Abstract</vt:lpstr>
      <vt:lpstr>Monday</vt:lpstr>
      <vt:lpstr>Wednesday</vt:lpstr>
      <vt:lpstr>LC PAR Approval </vt:lpstr>
      <vt:lpstr>LC CSD Approval </vt:lpstr>
      <vt:lpstr>LC PAR/CSD Comment Response Approval </vt:lpstr>
      <vt:lpstr>Chair confirmation vote</vt:lpstr>
      <vt:lpstr>TGaq Report to EC and forward to REVCom</vt:lpstr>
      <vt:lpstr>TGaq Waiver Request </vt:lpstr>
      <vt:lpstr>Vice Chair confirmation vote</vt:lpstr>
      <vt:lpstr>Vice Chair confirmation vote</vt:lpstr>
      <vt:lpstr>Friday</vt:lpstr>
      <vt:lpstr>PowerPoint Presentation</vt:lpstr>
      <vt:lpstr>AANI SC Scope Modification Motion</vt:lpstr>
      <vt:lpstr>PowerPoint Presentation</vt:lpstr>
      <vt:lpstr>PowerPoint Presentation</vt:lpstr>
      <vt:lpstr>PowerPoint Presentation</vt:lpstr>
      <vt:lpstr>LC PAR Approval </vt:lpstr>
      <vt:lpstr>LC CSD Approval </vt:lpstr>
      <vt:lpstr>PowerPoint Presentation</vt:lpstr>
      <vt:lpstr>PowerPoint Presentation</vt:lpstr>
      <vt:lpstr>PowerPoint Presentation</vt:lpstr>
      <vt:lpstr>PowerPoint Presentation</vt:lpstr>
      <vt:lpstr>Friday– EC Motions</vt:lpstr>
      <vt:lpstr>5.051 LC PAR and CSD Approval </vt:lpstr>
      <vt:lpstr>5.052 P802.11aq D14.0 to REVCom</vt:lpstr>
      <vt:lpstr>5.053 TGaq Waiver Request </vt:lpstr>
      <vt:lpstr>PowerPoint Presentation</vt:lpstr>
      <vt:lpstr>PowerPoint Presentation</vt:lpstr>
      <vt:lpstr>PowerPoint Presentation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2018 IEEE 802.11 WG motions</cp:keywords>
  <cp:lastModifiedBy>Stanley, Dorothy</cp:lastModifiedBy>
  <cp:revision>2674</cp:revision>
  <cp:lastPrinted>1998-02-10T13:28:06Z</cp:lastPrinted>
  <dcterms:created xsi:type="dcterms:W3CDTF">1998-02-10T13:07:52Z</dcterms:created>
  <dcterms:modified xsi:type="dcterms:W3CDTF">2018-03-09T20:13:19Z</dcterms:modified>
</cp:coreProperties>
</file>