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71" r:id="rId2"/>
    <p:sldId id="272" r:id="rId3"/>
    <p:sldId id="304" r:id="rId4"/>
    <p:sldId id="368" r:id="rId5"/>
    <p:sldId id="369" r:id="rId6"/>
    <p:sldId id="370" r:id="rId7"/>
    <p:sldId id="371" r:id="rId8"/>
    <p:sldId id="372" r:id="rId9"/>
    <p:sldId id="363" r:id="rId10"/>
    <p:sldId id="307" r:id="rId11"/>
    <p:sldId id="291" r:id="rId12"/>
    <p:sldId id="327" r:id="rId13"/>
    <p:sldId id="278" r:id="rId14"/>
    <p:sldId id="357" r:id="rId15"/>
    <p:sldId id="376" r:id="rId16"/>
    <p:sldId id="374" r:id="rId17"/>
    <p:sldId id="365" r:id="rId18"/>
    <p:sldId id="326" r:id="rId19"/>
    <p:sldId id="361" r:id="rId20"/>
    <p:sldId id="325" r:id="rId21"/>
    <p:sldId id="305" r:id="rId22"/>
    <p:sldId id="289" r:id="rId23"/>
    <p:sldId id="297" r:id="rId24"/>
    <p:sldId id="303" r:id="rId25"/>
    <p:sldId id="364" r:id="rId26"/>
    <p:sldId id="375" r:id="rId27"/>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5608" autoAdjust="0"/>
  </p:normalViewPr>
  <p:slideViewPr>
    <p:cSldViewPr>
      <p:cViewPr varScale="1">
        <p:scale>
          <a:sx n="66" d="100"/>
          <a:sy n="66" d="100"/>
        </p:scale>
        <p:origin x="128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802.11-18/0302r1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2018</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802.11-18/0302r1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2018</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802.11-18/0302r1</a:t>
            </a:r>
            <a:endParaRPr lang="en-US"/>
          </a:p>
        </p:txBody>
      </p:sp>
      <p:sp>
        <p:nvSpPr>
          <p:cNvPr id="11267" name="Rectangle 3"/>
          <p:cNvSpPr>
            <a:spLocks noGrp="1" noChangeArrowheads="1"/>
          </p:cNvSpPr>
          <p:nvPr>
            <p:ph type="dt" sz="quarter" idx="1"/>
          </p:nvPr>
        </p:nvSpPr>
        <p:spPr>
          <a:noFill/>
        </p:spPr>
        <p:txBody>
          <a:bodyPr/>
          <a:lstStyle/>
          <a:p>
            <a:r>
              <a:rPr lang="en-US" smtClean="0"/>
              <a:t>March 2018</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55782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055402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20</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802.11-18/0302r1</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3111380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080307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822880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10</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10</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802.11-18/0302r1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419987" cy="184666"/>
          </a:xfrm>
          <a:prstGeom prst="rect">
            <a:avLst/>
          </a:prstGeom>
          <a:noFill/>
          <a:ln w="9525">
            <a:noFill/>
            <a:miter lim="800000"/>
            <a:headEnd/>
            <a:tailEnd/>
          </a:ln>
          <a:effectLst/>
        </p:spPr>
        <p:txBody>
          <a:bodyPr wrap="none" lIns="0" tIns="0" rIns="0" bIns="0">
            <a:spAutoFit/>
          </a:bodyPr>
          <a:lstStyle/>
          <a:p>
            <a:pPr>
              <a:defRPr/>
            </a:pPr>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17-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sasb/iccom/resource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ec/dcn/17/ec-17-0041-03-00EC-proposed-operations-manual.pdf" TargetMode="External"/><Relationship Id="rId4" Type="http://schemas.openxmlformats.org/officeDocument/2006/relationships/hyperlink" Target="https://mentor.ieee.org/802-ec/dcn/18/ec-18-0026-02-00EC-rule-changes-for-march-2018.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March 2018</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March 2018</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2018-03-05</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80"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2018</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2018</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(Approved 17 Mar 2017)</a:t>
            </a:r>
            <a:endParaRPr lang="en-US" sz="2000" dirty="0"/>
          </a:p>
          <a:p>
            <a:pPr lvl="1">
              <a:lnSpc>
                <a:spcPct val="80000"/>
              </a:lnSpc>
              <a:defRPr/>
            </a:pPr>
            <a:r>
              <a:rPr lang="en-US" altLang="en-US" sz="1600" dirty="0">
                <a:hlinkClick r:id="rId4"/>
              </a:rPr>
              <a:t>https://</a:t>
            </a:r>
            <a:r>
              <a:rPr lang="en-US" altLang="en-US" sz="1600" dirty="0" smtClean="0">
                <a:hlinkClick r:id="rId4"/>
              </a:rPr>
              <a:t>mentor.ieee.org/802-ec/dcn/17/ec-17-0090-17-0PNP-ieee-802-lmsc-operations-manual.pdf</a:t>
            </a:r>
            <a:r>
              <a:rPr lang="en-US" altLang="en-US" sz="1600" dirty="0" smtClean="0"/>
              <a:t> </a:t>
            </a:r>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2017)</a:t>
            </a:r>
            <a:endParaRPr lang="en-US" sz="2000" dirty="0">
              <a:hlinkClick r:id="rId6"/>
            </a:endParaRPr>
          </a:p>
          <a:p>
            <a:pPr lvl="1"/>
            <a:r>
              <a:rPr lang="en-US" sz="1600" dirty="0">
                <a:hlinkClick r:id="rId7"/>
              </a:rPr>
              <a:t>https://</a:t>
            </a:r>
            <a:r>
              <a:rPr lang="en-US" sz="1600" dirty="0" smtClean="0">
                <a:hlinkClick r:id="rId7"/>
              </a:rPr>
              <a:t>mentor.ieee.org/802-ec/dcn/17/ec-17-0120-25-0PNP-ieee-802-lmsc-chairs-guidelines.pdf</a:t>
            </a:r>
            <a:r>
              <a:rPr lang="en-US" sz="1600" dirty="0" smtClean="0"/>
              <a:t> </a:t>
            </a:r>
            <a:endParaRPr lang="en-US" sz="1600" dirty="0"/>
          </a:p>
          <a:p>
            <a:r>
              <a:rPr lang="en-US" sz="2000" dirty="0" smtClean="0"/>
              <a:t>Participation in IEEE 802 Meetings</a:t>
            </a:r>
          </a:p>
          <a:p>
            <a:pPr lvl="1"/>
            <a:r>
              <a:rPr lang="en-US" sz="1600" u="sng" dirty="0" smtClean="0">
                <a:hlinkClick r:id="rId8"/>
              </a:rPr>
              <a:t>https://mentor.ieee.org/802-ec/dcn/16/ec-16-0180-05-00EC-ieee-802-participation-slide.pptx</a:t>
            </a:r>
            <a:endParaRPr lang="en-US" sz="1600" u="sng" dirty="0" smtClean="0"/>
          </a:p>
          <a:p>
            <a:pPr lvl="1"/>
            <a:endParaRPr lang="en-US" sz="1600" dirty="0" smtClean="0"/>
          </a:p>
          <a:p>
            <a:r>
              <a:rPr lang="en-US" sz="1600" dirty="0" smtClean="0"/>
              <a:t>Policies and Procedures hierarchy: </a:t>
            </a:r>
            <a:r>
              <a:rPr lang="en-US" sz="1600" b="0" dirty="0" smtClean="0">
                <a:hlinkClick r:id="rId9"/>
              </a:rPr>
              <a:t>http://www.ieee802.org/11/Rules/rules.shtml</a:t>
            </a:r>
            <a:endParaRPr lang="en-US" sz="1600" b="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March 2018 proposed 802 Rules </a:t>
            </a:r>
            <a:r>
              <a:rPr lang="en-US" dirty="0" smtClean="0"/>
              <a:t>Changes - 1 </a:t>
            </a:r>
            <a:endParaRPr lang="en-US" dirty="0"/>
          </a:p>
        </p:txBody>
      </p:sp>
      <p:sp>
        <p:nvSpPr>
          <p:cNvPr id="3" name="Content Placeholder 2"/>
          <p:cNvSpPr>
            <a:spLocks noGrp="1"/>
          </p:cNvSpPr>
          <p:nvPr>
            <p:ph idx="1"/>
          </p:nvPr>
        </p:nvSpPr>
        <p:spPr>
          <a:xfrm>
            <a:off x="609600" y="1524000"/>
            <a:ext cx="8382000" cy="4648200"/>
          </a:xfrm>
        </p:spPr>
        <p:txBody>
          <a:bodyPr/>
          <a:lstStyle/>
          <a:p>
            <a:r>
              <a:rPr lang="en-US" dirty="0" smtClean="0"/>
              <a:t>LMSC OM</a:t>
            </a:r>
          </a:p>
          <a:p>
            <a:pPr lvl="1"/>
            <a:r>
              <a:rPr lang="en-US" dirty="0" smtClean="0"/>
              <a:t>9.5 Withdrawn PARs – Delete obsolete text</a:t>
            </a:r>
          </a:p>
          <a:p>
            <a:pPr lvl="1"/>
            <a:r>
              <a:rPr lang="en-US" dirty="0" smtClean="0"/>
              <a:t>New section 10: Insertion of Procedure for Industry Connections Activity </a:t>
            </a:r>
            <a:r>
              <a:rPr lang="en-US" dirty="0"/>
              <a:t>Initiation Document approval (</a:t>
            </a:r>
            <a:r>
              <a:rPr lang="en-US" dirty="0">
                <a:hlinkClick r:id="rId3"/>
              </a:rPr>
              <a:t>https://</a:t>
            </a:r>
            <a:r>
              <a:rPr lang="en-US" dirty="0" smtClean="0">
                <a:hlinkClick r:id="rId3"/>
              </a:rPr>
              <a:t>standards.ieee.org/about/sasb/iccom/resources.html</a:t>
            </a:r>
            <a:r>
              <a:rPr lang="en-US" dirty="0" smtClean="0"/>
              <a:t> )</a:t>
            </a:r>
          </a:p>
          <a:p>
            <a:pPr lvl="1"/>
            <a:r>
              <a:rPr lang="en-US" dirty="0" smtClean="0"/>
              <a:t>Public Statements – Change “Position statements” and “external communications” to “Public statements” to separate from IEEE Position statements; Align with current P&amp;P text</a:t>
            </a:r>
          </a:p>
          <a:p>
            <a:pPr lvl="1"/>
            <a:r>
              <a:rPr lang="en-US" dirty="0" smtClean="0"/>
              <a:t>“Privacy Considerations” CSD addition LMSC </a:t>
            </a:r>
            <a:r>
              <a:rPr lang="en-US" dirty="0" smtClean="0"/>
              <a:t>P&amp;P (13.1.3/14.1.3</a:t>
            </a:r>
            <a:r>
              <a:rPr lang="en-US" dirty="0" smtClean="0"/>
              <a:t>): </a:t>
            </a:r>
            <a:r>
              <a:rPr lang="en-US" dirty="0"/>
              <a:t>“</a:t>
            </a:r>
            <a:r>
              <a:rPr lang="en-US" dirty="0"/>
              <a:t>Describe the implications of the security and privacy of </a:t>
            </a:r>
            <a:r>
              <a:rPr lang="en-US" dirty="0"/>
              <a:t>the </a:t>
            </a:r>
            <a:r>
              <a:rPr lang="en-US" dirty="0"/>
              <a:t>standard under development</a:t>
            </a:r>
            <a:r>
              <a:rPr lang="en-US" dirty="0" smtClean="0"/>
              <a:t>.”</a:t>
            </a:r>
          </a:p>
          <a:p>
            <a:pPr lvl="1"/>
            <a:r>
              <a:rPr lang="en-US" dirty="0"/>
              <a:t>See </a:t>
            </a:r>
            <a:r>
              <a:rPr lang="en-US" dirty="0">
                <a:hlinkClick r:id="rId4"/>
              </a:rPr>
              <a:t>https://</a:t>
            </a:r>
            <a:r>
              <a:rPr lang="en-US" dirty="0" smtClean="0">
                <a:hlinkClick r:id="rId4"/>
              </a:rPr>
              <a:t>mentor.ieee.org/802-ec/dcn/18/ec-18-0026-02-00EC-rule-changes-for-march-2018.pdf</a:t>
            </a:r>
            <a:r>
              <a:rPr lang="en-US" dirty="0"/>
              <a:t> and </a:t>
            </a:r>
            <a:r>
              <a:rPr lang="en-US" dirty="0">
                <a:hlinkClick r:id="rId5"/>
              </a:rPr>
              <a:t>https://</a:t>
            </a:r>
            <a:r>
              <a:rPr lang="en-US" dirty="0" smtClean="0">
                <a:hlinkClick r:id="rId5"/>
              </a:rPr>
              <a:t>mentor.ieee.org/802-ec/dcn/17/ec-17-0041-03-00EC-proposed-operations-manual.pdf</a:t>
            </a:r>
            <a:r>
              <a:rPr lang="en-US" dirty="0" smtClean="0"/>
              <a:t> </a:t>
            </a:r>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March 2018 proposed 802 Rules </a:t>
            </a:r>
            <a:r>
              <a:rPr lang="en-US" dirty="0" smtClean="0"/>
              <a:t>Changes -2 </a:t>
            </a:r>
            <a:endParaRPr lang="en-US" dirty="0"/>
          </a:p>
        </p:txBody>
      </p:sp>
      <p:sp>
        <p:nvSpPr>
          <p:cNvPr id="3" name="Content Placeholder 2"/>
          <p:cNvSpPr>
            <a:spLocks noGrp="1"/>
          </p:cNvSpPr>
          <p:nvPr>
            <p:ph idx="1"/>
          </p:nvPr>
        </p:nvSpPr>
        <p:spPr>
          <a:xfrm>
            <a:off x="609600" y="1524000"/>
            <a:ext cx="8382000" cy="4648200"/>
          </a:xfrm>
        </p:spPr>
        <p:txBody>
          <a:bodyPr/>
          <a:lstStyle/>
          <a:p>
            <a:r>
              <a:rPr lang="en-US" dirty="0" smtClean="0"/>
              <a:t>LMSC OM – WG input requested re: </a:t>
            </a:r>
            <a:r>
              <a:rPr lang="en-US" dirty="0" smtClean="0"/>
              <a:t>4.3.2 Voting </a:t>
            </a:r>
            <a:r>
              <a:rPr lang="en-US" dirty="0"/>
              <a:t>at study group </a:t>
            </a:r>
            <a:r>
              <a:rPr lang="en-US" dirty="0" smtClean="0"/>
              <a:t>meetings</a:t>
            </a:r>
          </a:p>
          <a:p>
            <a:pPr lvl="1"/>
            <a:r>
              <a:rPr lang="en-US" dirty="0"/>
              <a:t>“Any </a:t>
            </a:r>
            <a:r>
              <a:rPr lang="en-US" dirty="0"/>
              <a:t>person attending a Study Group meeting may vote on all motions (including recommending </a:t>
            </a:r>
            <a:r>
              <a:rPr lang="en-US" dirty="0"/>
              <a:t>approval </a:t>
            </a:r>
            <a:r>
              <a:rPr lang="en-US" dirty="0"/>
              <a:t>of a PAR). </a:t>
            </a:r>
            <a:r>
              <a:rPr lang="en-US" dirty="0"/>
              <a:t>A vote is carried by 75% of those present and voting Approve or Disapprove</a:t>
            </a:r>
            <a:r>
              <a:rPr lang="en-US" dirty="0" smtClean="0"/>
              <a:t>.”</a:t>
            </a:r>
          </a:p>
          <a:p>
            <a:pPr lvl="1"/>
            <a:r>
              <a:rPr lang="en-US" dirty="0" smtClean="0"/>
              <a:t>Issues: 75% applies to procedural items e.g. agenda approval. Overrides Robert’s rules</a:t>
            </a:r>
          </a:p>
          <a:p>
            <a:pPr lvl="1"/>
            <a:r>
              <a:rPr lang="en-US" dirty="0" smtClean="0"/>
              <a:t>Plan Friday plenary discussion and straw poll on proposed changes.</a:t>
            </a:r>
            <a:endParaRPr lang="en-US" dirty="0"/>
          </a:p>
          <a:p>
            <a:r>
              <a:rPr lang="en-US" dirty="0" smtClean="0"/>
              <a:t>Chair’s </a:t>
            </a:r>
            <a:r>
              <a:rPr lang="en-US" dirty="0" smtClean="0"/>
              <a:t>Guidelines </a:t>
            </a:r>
            <a:endParaRPr lang="en-US" dirty="0"/>
          </a:p>
          <a:p>
            <a:pPr lvl="1"/>
            <a:r>
              <a:rPr lang="en-US" dirty="0" smtClean="0"/>
              <a:t>Updates/corrections to First Vice Chair, Second Vice Chair, Recording Secretary and Treasurer responsibilities</a:t>
            </a:r>
          </a:p>
          <a:p>
            <a:pPr lvl="1"/>
            <a:r>
              <a:rPr lang="en-US" dirty="0" smtClean="0"/>
              <a:t>Addition 2.20: Review of Subgroup charters at July meeting</a:t>
            </a:r>
          </a:p>
          <a:p>
            <a:r>
              <a:rPr lang="en-US" dirty="0" smtClean="0"/>
              <a:t>LMSC P&amp;P, LMSC WG P&amp;P – no changes</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544990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Valid Abstain responses, see 802 WG P&amp;P</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smtClean="0"/>
              <a:t>“Excepting </a:t>
            </a:r>
            <a:r>
              <a:rPr lang="en-US" sz="2000" b="0" dirty="0"/>
              <a:t>recirculation letter ballots </a:t>
            </a:r>
            <a:r>
              <a:rPr lang="en-US" sz="2000" dirty="0"/>
              <a:t>membership may be lost if two of the last three </a:t>
            </a:r>
            <a:r>
              <a:rPr lang="en-US" sz="2000" dirty="0" smtClean="0"/>
              <a:t>Working Group </a:t>
            </a:r>
            <a:r>
              <a:rPr lang="en-US" sz="2000" dirty="0"/>
              <a:t>letter ballots are not returned, or are returned with an abstention for other than “lack </a:t>
            </a:r>
            <a:r>
              <a:rPr lang="en-US" sz="2000" dirty="0" smtClean="0"/>
              <a:t>of technical </a:t>
            </a:r>
            <a:r>
              <a:rPr lang="en-US" sz="2000" dirty="0"/>
              <a:t>expertise</a:t>
            </a:r>
            <a:r>
              <a:rPr lang="en-US" sz="2000" b="0" dirty="0"/>
              <a:t>.” This rule may be excused by the Working Group Chair if the individual </a:t>
            </a:r>
            <a:r>
              <a:rPr lang="en-US" sz="2000" b="0" dirty="0" smtClean="0"/>
              <a:t>is otherwise </a:t>
            </a:r>
            <a:r>
              <a:rPr lang="en-US" sz="2000" b="0" dirty="0"/>
              <a:t>an active member. If membership is lost per this </a:t>
            </a:r>
            <a:r>
              <a:rPr lang="en-US" sz="2000" b="0" dirty="0" err="1"/>
              <a:t>subclause</a:t>
            </a:r>
            <a:r>
              <a:rPr lang="en-US" sz="2000" b="0" dirty="0"/>
              <a:t>, membership is </a:t>
            </a:r>
            <a:r>
              <a:rPr lang="en-US" sz="2000" b="0" dirty="0" smtClean="0"/>
              <a:t>reestablished as </a:t>
            </a:r>
            <a:r>
              <a:rPr lang="en-US" sz="2000" b="0" dirty="0"/>
              <a:t>if the person were a new candidate member, i.e., all previous participation credit </a:t>
            </a:r>
            <a:r>
              <a:rPr lang="en-US" sz="2000" b="0" dirty="0" smtClean="0"/>
              <a:t>is </a:t>
            </a:r>
            <a:r>
              <a:rPr lang="en-GB" sz="2000" b="0" dirty="0" smtClean="0"/>
              <a:t>lost.</a:t>
            </a:r>
            <a:r>
              <a:rPr lang="en-US" sz="2000" b="0" dirty="0" smtClean="0"/>
              <a:t>”</a:t>
            </a:r>
            <a:endParaRPr lang="en-US" sz="2000"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021489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2018</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802.11 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802.11 WG OM: (Approved 10 Nov 2017)</a:t>
            </a:r>
          </a:p>
          <a:p>
            <a:pPr lvl="1"/>
            <a:r>
              <a:rPr lang="en-US" altLang="en-US" sz="1800" dirty="0">
                <a:hlinkClick r:id="rId3"/>
              </a:rPr>
              <a:t>https://</a:t>
            </a:r>
            <a:r>
              <a:rPr lang="en-US" altLang="en-US" sz="1800" dirty="0" smtClean="0">
                <a:hlinkClick r:id="rId3"/>
              </a:rPr>
              <a:t>mentor.ieee.org/802.11/dcn/14/11-14-0629-21-0000-802-11-operations-manual.docx</a:t>
            </a:r>
            <a:r>
              <a:rPr lang="en-US" altLang="en-US" sz="1800" dirty="0" smtClean="0"/>
              <a:t>    </a:t>
            </a:r>
          </a:p>
          <a:p>
            <a:r>
              <a:rPr lang="en-US" dirty="0" smtClean="0"/>
              <a:t>Use of Participation slide in IEEE 802 Meetings</a:t>
            </a:r>
          </a:p>
          <a:p>
            <a:pPr lvl="1"/>
            <a:r>
              <a:rPr lang="en-US" sz="1800" u="sng" dirty="0" smtClean="0">
                <a:hlinkClick r:id="rId4"/>
              </a:rPr>
              <a:t>https://mentor.ieee.org/802-ec/dcn/16/ec-16-0180-05-00EC-ieee-802-participation-slide.pptx</a:t>
            </a:r>
            <a:endParaRPr lang="en-US" sz="1800" dirty="0" smtClean="0"/>
          </a:p>
          <a:p>
            <a:pPr marL="0" indent="0">
              <a:buNone/>
            </a:pPr>
            <a:endParaRPr lang="en-US" dirty="0" smtClean="0"/>
          </a:p>
          <a:p>
            <a:pPr lvl="1"/>
            <a:endParaRPr lang="en-US" sz="1800" dirty="0" smtClean="0"/>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2018 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None to date</a:t>
            </a:r>
          </a:p>
          <a:p>
            <a:pPr lvl="1"/>
            <a:endParaRPr lang="en-GB"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smtClean="0">
                <a:hlinkClick r:id="rId3"/>
              </a:rPr>
              <a:t>11-14-0629-21</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2018</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a:t>
            </a:r>
            <a:r>
              <a:rPr lang="en-US" dirty="0" smtClean="0"/>
              <a:t>Guidelines </a:t>
            </a:r>
            <a:r>
              <a:rPr lang="en-US" b="1" dirty="0" smtClean="0"/>
              <a:t>(R1 adds info here)</a:t>
            </a:r>
            <a:endParaRPr lang="en-US" b="1" dirty="0" smtClean="0"/>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2018</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865823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90600"/>
            <a:ext cx="8763000" cy="5562600"/>
          </a:xfrm>
        </p:spPr>
        <p:txBody>
          <a:bodyPr lIns="90487" tIns="44450" rIns="90487" bIns="44450"/>
          <a:lstStyle/>
          <a:p>
            <a:pPr>
              <a:lnSpc>
                <a:spcPct val="80000"/>
              </a:lnSpc>
              <a:spcAft>
                <a:spcPct val="30000"/>
              </a:spcAft>
              <a:buFont typeface="Monotype Sorts"/>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457200"/>
            <a:ext cx="7772400" cy="6096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0"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040304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221943" y="876300"/>
            <a:ext cx="8839200" cy="6858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type="body" idx="1"/>
          </p:nvPr>
        </p:nvSpPr>
        <p:spPr>
          <a:xfrm>
            <a:off x="-76200" y="1981200"/>
            <a:ext cx="9144001" cy="40386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97960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26742" y="609600"/>
            <a:ext cx="7772400" cy="9906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Ways to inform IEEE</a:t>
            </a:r>
            <a:endParaRPr lang="en-US" altLang="en-US" sz="3200" u="sng" dirty="0" smtClean="0"/>
          </a:p>
        </p:txBody>
      </p:sp>
      <p:sp>
        <p:nvSpPr>
          <p:cNvPr id="9219" name="Rectangle 3"/>
          <p:cNvSpPr>
            <a:spLocks noGrp="1" noChangeArrowheads="1"/>
          </p:cNvSpPr>
          <p:nvPr>
            <p:ph type="body" idx="1"/>
          </p:nvPr>
        </p:nvSpPr>
        <p:spPr>
          <a:xfrm>
            <a:off x="304800" y="19050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0492"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30543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81000"/>
            <a:ext cx="8686800" cy="11430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type="body" idx="1"/>
          </p:nvPr>
        </p:nvSpPr>
        <p:spPr>
          <a:xfrm>
            <a:off x="685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76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21600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85800"/>
            <a:ext cx="8458200" cy="609600"/>
          </a:xfrm>
        </p:spPr>
        <p:txBody>
          <a:bodyPr/>
          <a:lstStyle/>
          <a:p>
            <a:r>
              <a:rPr lang="en-GB" altLang="en-US" sz="3200" u="sng" smtClean="0">
                <a:solidFill>
                  <a:schemeClr val="tx1"/>
                </a:solidFill>
                <a:latin typeface="Calibri" panose="020F0502020204030204" pitchFamily="34" charset="0"/>
                <a:cs typeface="Calibri" panose="020F0502020204030204" pitchFamily="34" charset="0"/>
              </a:rPr>
              <a:t>Patent-related information</a:t>
            </a:r>
            <a:endParaRPr lang="en-US" altLang="en-US" sz="3200" u="sng" smtClean="0"/>
          </a:p>
        </p:txBody>
      </p:sp>
      <p:sp>
        <p:nvSpPr>
          <p:cNvPr id="11267"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304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20349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439737"/>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r>
              <a:rPr lang="en-GB" altLang="en-US" sz="1600" b="1" dirty="0" smtClean="0">
                <a:ea typeface="MS Gothic" panose="020B0609070205080204" pitchFamily="49" charset="-128"/>
              </a:rPr>
              <a:t>.</a:t>
            </a:r>
            <a:br>
              <a:rPr lang="en-GB" altLang="en-US" sz="1600" b="1" dirty="0" smtClean="0">
                <a:ea typeface="MS Gothic" panose="020B0609070205080204" pitchFamily="49" charset="-128"/>
              </a:rPr>
            </a:br>
            <a:r>
              <a:rPr lang="en-GB" altLang="en-US" sz="1600" b="1" dirty="0" smtClean="0">
                <a:ea typeface="MS Gothic" panose="020B0609070205080204" pitchFamily="49" charset="-128"/>
              </a:rPr>
              <a:t/>
            </a:r>
            <a:br>
              <a:rPr lang="en-GB" altLang="en-US" sz="1600" b="1" dirty="0" smtClean="0">
                <a:ea typeface="MS Gothic" panose="020B0609070205080204" pitchFamily="49" charset="-128"/>
              </a:rPr>
            </a:b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http://www.ieee802.org/devdocs.shtml</a:t>
            </a:r>
            <a:r>
              <a:rPr lang="en-GB" altLang="en-US" dirty="0" smtClean="0">
                <a:ea typeface="MS Gothic" panose="020B0609070205080204" pitchFamily="49" charset="-128"/>
              </a:rPr>
              <a:t>)</a:t>
            </a:r>
            <a:br>
              <a:rPr lang="en-GB" altLang="en-US" dirty="0" smtClean="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43895</TotalTime>
  <Words>2034</Words>
  <Application>Microsoft Office PowerPoint</Application>
  <PresentationFormat>On-screen Show (4:3)</PresentationFormat>
  <Paragraphs>331</Paragraphs>
  <Slides>26</Slides>
  <Notes>23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MS Gothic</vt:lpstr>
      <vt:lpstr>Arial</vt:lpstr>
      <vt:lpstr>Calibri</vt:lpstr>
      <vt:lpstr>DejaVu Sans</vt:lpstr>
      <vt:lpstr>Helvetica</vt:lpstr>
      <vt:lpstr>Monotype Sorts</vt:lpstr>
      <vt:lpstr>Times New Roman</vt:lpstr>
      <vt:lpstr>802-11-Submission</vt:lpstr>
      <vt:lpstr>Document</vt:lpstr>
      <vt:lpstr>2nd  Vice Chair Report March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IEEE-SA policy documents</vt:lpstr>
      <vt:lpstr>Current IEEE-SA Rule documents</vt:lpstr>
      <vt:lpstr>Current IEEE 802 rules documents </vt:lpstr>
      <vt:lpstr>March 2018 proposed 802 Rules Changes - 1 </vt:lpstr>
      <vt:lpstr>March 2018 proposed 802 Rules Changes -2 </vt:lpstr>
      <vt:lpstr>Valid Abstain responses, see 802 WG P&amp;P</vt:lpstr>
      <vt:lpstr>Current IEEE 802.11 rules documents </vt:lpstr>
      <vt:lpstr>March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11-18/0302r0</dc:subject>
  <dc:creator>dstanley@arubanetworks.com;dorothy.stanley@hpe.com</dc:creator>
  <cp:keywords>March 2018</cp:keywords>
  <dc:description>Dorothy Stanley (Hewlett Packard Enterprise))</dc:description>
  <cp:lastModifiedBy>Stanley, Dorothy</cp:lastModifiedBy>
  <cp:revision>360</cp:revision>
  <cp:lastPrinted>2014-04-08T14:44:21Z</cp:lastPrinted>
  <dcterms:created xsi:type="dcterms:W3CDTF">2012-03-12T21:29:33Z</dcterms:created>
  <dcterms:modified xsi:type="dcterms:W3CDTF">2018-03-05T15:27:06Z</dcterms:modified>
</cp:coreProperties>
</file>