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76" r:id="rId8"/>
    <p:sldId id="2380" r:id="rId9"/>
    <p:sldId id="2360" r:id="rId10"/>
    <p:sldId id="2313" r:id="rId11"/>
    <p:sldId id="2355" r:id="rId12"/>
    <p:sldId id="2379" r:id="rId13"/>
    <p:sldId id="2288" r:id="rId14"/>
    <p:sldId id="2378" r:id="rId15"/>
    <p:sldId id="2345" r:id="rId16"/>
    <p:sldId id="2353" r:id="rId17"/>
    <p:sldId id="2354" r:id="rId18"/>
    <p:sldId id="2359" r:id="rId19"/>
    <p:sldId id="2361" r:id="rId20"/>
    <p:sldId id="2363" r:id="rId21"/>
    <p:sldId id="2381" r:id="rId22"/>
    <p:sldId id="2382" r:id="rId23"/>
    <p:sldId id="2377" r:id="rId24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5821" autoAdjust="0"/>
  </p:normalViewPr>
  <p:slideViewPr>
    <p:cSldViewPr>
      <p:cViewPr varScale="1">
        <p:scale>
          <a:sx n="66" d="100"/>
          <a:sy n="66" d="100"/>
        </p:scale>
        <p:origin x="1628" y="4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802.11-18/0301r1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802.11-18/0301r1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802.11-18/0301r1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2018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802.11-18/0301r1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2018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802.11-18/0301r1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802.11-18/0301r1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802.11-18/0301r1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March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802.11-18/0301r1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802.11-18/0301r1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802.11-18/0301r1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2018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828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89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802.11-18/0301r1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2018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802.11-18/0301r1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802.11-18/0301r1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996179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802.11-18/0301r1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287-04-00ax-tgax-march-ad-hoc-meeting-agenda.ppt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8/11-18-0474-01-00ax-tgax-mar-2018-ad-hoc-meeting-agenda-phy.pptx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362-00-00ax-cr-for-cids-in-10-2-6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436-01-0arc-yang-modelling-and-netconf-protocol-discussion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1/files/public/docs2018/db-draft-CSD-0118-v01.pdf" TargetMode="External"/><Relationship Id="rId13" Type="http://schemas.openxmlformats.org/officeDocument/2006/relationships/hyperlink" Target="https://mentor.ieee.org/802-ec/dcn/18/ec-18-0013-01-00EC-ieee-p802-3cg-draft-par-modification-request.pdf" TargetMode="External"/><Relationship Id="rId18" Type="http://schemas.openxmlformats.org/officeDocument/2006/relationships/hyperlink" Target="https://mentor.ieee.org/802-ec/dcn/18/ec-18-0018-01-00EC-ieee-p802-3cm-draft-csd.pdf" TargetMode="External"/><Relationship Id="rId26" Type="http://schemas.openxmlformats.org/officeDocument/2006/relationships/hyperlink" Target="https://mentor.ieee.org/802.15/dcn/18/15-18-0040-04-secn-draft-csd-for-4y.docx" TargetMode="External"/><Relationship Id="rId3" Type="http://schemas.openxmlformats.org/officeDocument/2006/relationships/hyperlink" Target="http://www.ieee802.org/1/files/public/docs2017/cv-draft-PAR-1017-v03.pdf" TargetMode="External"/><Relationship Id="rId21" Type="http://schemas.openxmlformats.org/officeDocument/2006/relationships/hyperlink" Target="https://mentor.ieee.org/802.15/dcn/18/15-18-0050-03-0000-802-15-4w-par-draft.pdf" TargetMode="External"/><Relationship Id="rId7" Type="http://schemas.openxmlformats.org/officeDocument/2006/relationships/hyperlink" Target="http://ieee802.org/1/files/public/docs2018/db-draft-PAR-0118-v02.pdf" TargetMode="External"/><Relationship Id="rId12" Type="http://schemas.openxmlformats.org/officeDocument/2006/relationships/hyperlink" Target="http://ieee802.org/1/files/public/docs2018/P60802-draft-CSD-0118-v01.pdf" TargetMode="External"/><Relationship Id="rId17" Type="http://schemas.openxmlformats.org/officeDocument/2006/relationships/hyperlink" Target="https://mentor.ieee.org/802-ec/dcn/18/ec-18-0017-01-00EC-ieee-p802-3cm-draft-par.pdf" TargetMode="External"/><Relationship Id="rId25" Type="http://schemas.openxmlformats.org/officeDocument/2006/relationships/hyperlink" Target="https://mentor.ieee.org/802.15/dcn/18/15-18-0037-03-secn-draft-par-for-4y.pdf" TargetMode="External"/><Relationship Id="rId2" Type="http://schemas.openxmlformats.org/officeDocument/2006/relationships/notesSlide" Target="../notesSlides/notesSlide9.xml"/><Relationship Id="rId16" Type="http://schemas.openxmlformats.org/officeDocument/2006/relationships/hyperlink" Target="https://mentor.ieee.org/802-ec/dcn/18/ec-18-0016-01-00EC-ieee-p802-3ck-draft-csd.pdf" TargetMode="External"/><Relationship Id="rId20" Type="http://schemas.openxmlformats.org/officeDocument/2006/relationships/hyperlink" Target="https://mentor.ieee.org/802.11/dcn/17/11-17-1603-07-00lc-a-csd-proposal-for-light-communications.docx" TargetMode="External"/><Relationship Id="rId29" Type="http://schemas.openxmlformats.org/officeDocument/2006/relationships/hyperlink" Target="https://mentor.ieee.org/802.22/dcn/18/22-18-0005-00-0003-802-22-3-par-modification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eee802.org/1/files/public/docs2018/dc-draft-CSD-0118-v02.pdf" TargetMode="External"/><Relationship Id="rId11" Type="http://schemas.openxmlformats.org/officeDocument/2006/relationships/hyperlink" Target="http://ieee802.org/1/files/public/docs2018/P60802-draft-PAR-0118-v01.pdf" TargetMode="External"/><Relationship Id="rId24" Type="http://schemas.openxmlformats.org/officeDocument/2006/relationships/hyperlink" Target="https://mentor.ieee.org/802.15/dcn/17/15-17-0622-03-fane-proposed-fane-csd.docx" TargetMode="External"/><Relationship Id="rId5" Type="http://schemas.openxmlformats.org/officeDocument/2006/relationships/hyperlink" Target="http://ieee802.org/1/files/public/docs2018/dc-draft-PAR-0118-v03.pdf" TargetMode="External"/><Relationship Id="rId15" Type="http://schemas.openxmlformats.org/officeDocument/2006/relationships/hyperlink" Target="https://mentor.ieee.org/802-ec/dcn/18/ec-18-0015-01-00EC-ieee-p802-3ck-draft-par.pdf" TargetMode="External"/><Relationship Id="rId23" Type="http://schemas.openxmlformats.org/officeDocument/2006/relationships/hyperlink" Target="https://mentor.ieee.org/802.15/dcn/17/15-17-0624-04-fane-fane-proposed-par.pdf" TargetMode="External"/><Relationship Id="rId28" Type="http://schemas.openxmlformats.org/officeDocument/2006/relationships/hyperlink" Target="https://mentor.ieee.org/802.15/dcn/18/15-18-0036-01-0000-draft-csd-154z-elr.docx" TargetMode="External"/><Relationship Id="rId10" Type="http://schemas.openxmlformats.org/officeDocument/2006/relationships/hyperlink" Target="http://www.ieee802.org/1/files/public/docs2018/new-dcb-congdon-draft-congestion-isolation-CSD-0118-v02.pdf" TargetMode="External"/><Relationship Id="rId19" Type="http://schemas.openxmlformats.org/officeDocument/2006/relationships/hyperlink" Target="https://mentor.ieee.org/802.11/dcn/17/11-17-1604-08-00lc-a-par-proposal-for-light-communications.docx" TargetMode="External"/><Relationship Id="rId4" Type="http://schemas.openxmlformats.org/officeDocument/2006/relationships/hyperlink" Target="http://www.ieee802.org/1/files/public/docs2017/cv-draft-CSD-0917-v01.pdf" TargetMode="External"/><Relationship Id="rId9" Type="http://schemas.openxmlformats.org/officeDocument/2006/relationships/hyperlink" Target="http://www.ieee802.org/1/files/public/docs2018/new-dcb-congdon-draft-congestion-isolation-PAR-0118-v04.pdf" TargetMode="External"/><Relationship Id="rId14" Type="http://schemas.openxmlformats.org/officeDocument/2006/relationships/hyperlink" Target="https://mentor.ieee.org/802-ec/dcn/18/ec-18-0014-01-00EC-ieee-p802-3cg-draft-csd-modifications.pdf" TargetMode="External"/><Relationship Id="rId22" Type="http://schemas.openxmlformats.org/officeDocument/2006/relationships/hyperlink" Target="https://mentor.ieee.org/802.15/dcn/18/15-18-0053-02-lpwa-csd-for-802-15-4w-lpwan-phy.docx" TargetMode="External"/><Relationship Id="rId27" Type="http://schemas.openxmlformats.org/officeDocument/2006/relationships/hyperlink" Target="https://mentor.ieee.org/802.15/dcn/18/15-18-0059-01-0elr-802-15-4z-elr-par-draft.pdf" TargetMode="External"/><Relationship Id="rId30" Type="http://schemas.openxmlformats.org/officeDocument/2006/relationships/hyperlink" Target="https://mentor.ieee.org/802.22/dcn/14/22-14-0061-07-0003-802-22-spectrum-characterization-and-occupancy-sensing-cs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2018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2018-03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2018-03-04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March 2018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9100" y="2133600"/>
            <a:ext cx="8305800" cy="479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6 March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Presentations: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“Introduction to RPW- Experimental Study of a rotating polarization wave (RPW) system” – Ken Takei (Hitachi Ltd</a:t>
            </a:r>
            <a:r>
              <a:rPr lang="en-US" altLang="en-US" sz="2000" dirty="0" smtClean="0"/>
              <a:t>.)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"Exploring Next Generation V2X Communication"</a:t>
            </a:r>
            <a:r>
              <a:rPr lang="en-US" altLang="en-US" sz="2000" b="1" dirty="0"/>
              <a:t> </a:t>
            </a:r>
            <a:r>
              <a:rPr lang="en-US" altLang="en-US" sz="2000" dirty="0"/>
              <a:t>- </a:t>
            </a:r>
            <a:r>
              <a:rPr lang="en-US" altLang="en-US" sz="2000" dirty="0" err="1"/>
              <a:t>Hongyuan</a:t>
            </a:r>
            <a:r>
              <a:rPr lang="en-US" altLang="en-US" sz="2000" dirty="0"/>
              <a:t> Zhang (Marvell</a:t>
            </a:r>
            <a:r>
              <a:rPr lang="en-US" altLang="en-US" sz="2000" dirty="0" smtClean="0"/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"Introducing multiple primary channels to exploit unused resources</a:t>
            </a:r>
            <a:br>
              <a:rPr lang="en-US" altLang="en-US" sz="2000" dirty="0"/>
            </a:br>
            <a:r>
              <a:rPr lang="en-US" altLang="en-US" sz="2000" dirty="0"/>
              <a:t> scattered in multiple channels/bands“ - Kazuto Yano (ATR</a:t>
            </a:r>
            <a:r>
              <a:rPr lang="en-US" altLang="en-US" sz="2000" dirty="0" smtClean="0"/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TBD – Eduard Garcia (Polytechnic University of Catalonia)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11-18/0292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March </a:t>
            </a:r>
            <a:r>
              <a:rPr lang="en-US" altLang="en-US" dirty="0"/>
              <a:t>2018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6482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(11-18-0279) addressed this week (in Tue PM1) will include “the usual”: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Discuss SC6 security ad hoc progress</a:t>
            </a:r>
          </a:p>
          <a:p>
            <a:pPr lvl="2">
              <a:defRPr/>
            </a:pPr>
            <a:r>
              <a:rPr lang="en-AU" dirty="0"/>
              <a:t>Not much so far</a:t>
            </a:r>
          </a:p>
          <a:p>
            <a:pPr lvl="1">
              <a:defRPr/>
            </a:pPr>
            <a:r>
              <a:rPr lang="en-AU" dirty="0"/>
              <a:t>Discuss withdrawal of various ISO/IEC standards</a:t>
            </a:r>
          </a:p>
          <a:p>
            <a:pPr lvl="2">
              <a:defRPr/>
            </a:pPr>
            <a:r>
              <a:rPr lang="en-AU" dirty="0"/>
              <a:t>Leftover item from Nov 2017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IEEE 802 has 77 standards in or through the PSDO pipeline</a:t>
            </a:r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685800" y="2600325"/>
          <a:ext cx="5791200" cy="2967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686578755"/>
                    </a:ext>
                  </a:extLst>
                </a:gridCol>
              </a:tblGrid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Competed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2218623818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2541870238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2616437558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3943146548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2187709932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3179030079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360250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02426360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6934200" y="2971800"/>
            <a:ext cx="2057400" cy="1828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802.11-2016 closes in Apr 2018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802.11ah starts soon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802.11ai starts soon</a:t>
            </a:r>
          </a:p>
        </p:txBody>
      </p:sp>
      <p:cxnSp>
        <p:nvCxnSpPr>
          <p:cNvPr id="9" name="Straight Arrow Connector 3"/>
          <p:cNvCxnSpPr>
            <a:cxnSpLocks noChangeShapeType="1"/>
            <a:endCxn id="8" idx="1"/>
          </p:cNvCxnSpPr>
          <p:nvPr/>
        </p:nvCxnSpPr>
        <p:spPr bwMode="auto">
          <a:xfrm>
            <a:off x="6477000" y="3886200"/>
            <a:ext cx="4572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dirty="0" smtClean="0"/>
              <a:t>–</a:t>
            </a:r>
            <a:r>
              <a:rPr lang="en-US" dirty="0" smtClean="0"/>
              <a:t> March 2018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2438400"/>
            <a:ext cx="82296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Since January 2018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Editors have produced D1.0, incorporating 11ai, 11ah and comment resolutions approved through the January 2018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Initial WGLB underway, opened Feb 5, closes March 17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March 2018 meeting goals (4 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Hear presentations,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for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April, May 2018</a:t>
            </a:r>
          </a:p>
          <a:p>
            <a:pPr lvl="1">
              <a:lnSpc>
                <a:spcPct val="90000"/>
              </a:lnSpc>
            </a:pPr>
            <a:r>
              <a:rPr lang="en-US" altLang="zh-CN" b="1" dirty="0" smtClean="0">
                <a:cs typeface="Arial" panose="020B0604020202020204" pitchFamily="34" charset="0"/>
                <a:sym typeface="Wingdings" panose="05000000000000000000" pitchFamily="2" charset="2"/>
              </a:rPr>
              <a:t>Ad-hoc planned for April 10-12 Fort Lauderdale, FL.</a:t>
            </a:r>
            <a:endParaRPr lang="en-US" altLang="zh-CN" dirty="0" smtClean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Agenda: 11-18-0289</a:t>
            </a: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March 2018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</a:t>
            </a:r>
            <a:r>
              <a:rPr lang="en-US" altLang="zh-CN" dirty="0" smtClean="0"/>
              <a:t>status</a:t>
            </a:r>
          </a:p>
          <a:p>
            <a:pPr lvl="1">
              <a:lnSpc>
                <a:spcPct val="90000"/>
              </a:lnSpc>
            </a:pPr>
            <a:r>
              <a:rPr lang="en-US" altLang="zh-CN" dirty="0" err="1" smtClean="0"/>
              <a:t>Tgaj</a:t>
            </a:r>
            <a:r>
              <a:rPr lang="en-US" altLang="zh-CN" dirty="0" smtClean="0"/>
              <a:t> amendment approved by the IEEE-SA standards board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Publication </a:t>
            </a:r>
            <a:r>
              <a:rPr lang="en-US" altLang="zh-CN" dirty="0" smtClean="0"/>
              <a:t>likely March 2018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Recognition event </a:t>
            </a:r>
            <a:r>
              <a:rPr lang="en-US" altLang="zh-CN" dirty="0" smtClean="0"/>
              <a:t>timing: July </a:t>
            </a:r>
            <a:r>
              <a:rPr lang="en-US" altLang="zh-CN" dirty="0" smtClean="0"/>
              <a:t>2018</a:t>
            </a:r>
            <a:endParaRPr lang="en-US" altLang="zh-CN" dirty="0"/>
          </a:p>
          <a:p>
            <a:pPr lvl="1">
              <a:lnSpc>
                <a:spcPct val="90000"/>
              </a:lnSpc>
            </a:pP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err="1" smtClean="0"/>
              <a:t>TGaj</a:t>
            </a:r>
            <a:r>
              <a:rPr lang="en-US" altLang="zh-CN" dirty="0" smtClean="0"/>
              <a:t> not meeting in Chicago</a:t>
            </a:r>
            <a:endParaRPr lang="en-US" dirty="0"/>
          </a:p>
          <a:p>
            <a:pPr marL="457200" lvl="1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March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D. Eastlake, VC: Mark Hamilton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 dirty="0"/>
              <a:t>Since the January 2018 meeting</a:t>
            </a:r>
          </a:p>
          <a:p>
            <a:pPr lvl="1"/>
            <a:r>
              <a:rPr lang="en-US" dirty="0"/>
              <a:t>802 </a:t>
            </a:r>
            <a:r>
              <a:rPr lang="en-US" dirty="0" err="1"/>
              <a:t>ExecComm</a:t>
            </a:r>
            <a:r>
              <a:rPr lang="en-US" dirty="0"/>
              <a:t> has approved forwarding P802.11ak D6.0 to </a:t>
            </a:r>
            <a:r>
              <a:rPr lang="en-US" dirty="0" err="1"/>
              <a:t>RevCom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P802.11ak D6.0 it is on the March 7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err="1"/>
              <a:t>RevCom</a:t>
            </a:r>
            <a:r>
              <a:rPr lang="en-US" dirty="0"/>
              <a:t> agenda.</a:t>
            </a:r>
          </a:p>
          <a:p>
            <a:pPr lvl="1"/>
            <a:endParaRPr lang="en-US" dirty="0"/>
          </a:p>
          <a:p>
            <a:r>
              <a:rPr lang="en-US" dirty="0"/>
              <a:t>March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802.11ak is not scheduled to meet in March</a:t>
            </a:r>
            <a:r>
              <a:rPr lang="en-US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January 2018 </a:t>
            </a:r>
            <a:r>
              <a:rPr lang="en-US" dirty="0" err="1" smtClean="0"/>
              <a:t>TGak</a:t>
            </a:r>
            <a:r>
              <a:rPr lang="en-US" dirty="0" smtClean="0"/>
              <a:t> minutes approval: Friday plenary this week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r>
              <a:rPr lang="en-US" dirty="0"/>
              <a:t>March Non-Agenda: See 11-18/0291r1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March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March 2018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8th Recirculation Sponsor Ballot (D14.0)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99% approval, 1 comment (1 MEC comment)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Completed January 31</a:t>
            </a:r>
            <a:r>
              <a:rPr lang="en-GB" altLang="en-US" baseline="30000" dirty="0">
                <a:ea typeface="ＭＳ Ｐゴシック" pitchFamily="34" charset="-128"/>
              </a:rPr>
              <a:t>st</a:t>
            </a:r>
            <a:r>
              <a:rPr lang="en-GB" altLang="en-US" dirty="0">
                <a:ea typeface="ＭＳ Ｐゴシック" pitchFamily="34" charset="-128"/>
              </a:rPr>
              <a:t> 2018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Sponsor Ballot cycle complete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EC Report  and Waiver Request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of EC report for unconditional forwarding of the draft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endParaRPr lang="en-GB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of the Waiver Request regarding IEEE RAC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3 slots this week (to allow discussion time of these documents)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</a:t>
            </a:r>
            <a:r>
              <a:rPr lang="en-US" altLang="en-US" dirty="0" smtClean="0">
                <a:ea typeface="ＭＳ Ｐゴシック" pitchFamily="34" charset="-128"/>
              </a:rPr>
              <a:t>11-18/0288r1 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March 2018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305800" cy="4191000"/>
          </a:xfrm>
        </p:spPr>
        <p:txBody>
          <a:bodyPr lIns="91440" tIns="45720" rIns="91440" bIns="45720"/>
          <a:lstStyle/>
          <a:p>
            <a:r>
              <a:rPr lang="en-CA" sz="2200" dirty="0"/>
              <a:t>Held a </a:t>
            </a:r>
            <a:r>
              <a:rPr lang="en-CA" sz="2200" dirty="0" err="1"/>
              <a:t>TGax</a:t>
            </a:r>
            <a:r>
              <a:rPr lang="en-CA" sz="2200" dirty="0"/>
              <a:t> ad hoc meeting during the period February 28 – March 2 in the Bay area to make progress on draft D2.0 comment resolution.</a:t>
            </a:r>
          </a:p>
          <a:p>
            <a:r>
              <a:rPr lang="en-CA" sz="2200" dirty="0"/>
              <a:t>Ad hoc meeting agendas are available at: </a:t>
            </a:r>
          </a:p>
          <a:p>
            <a:pPr lvl="1"/>
            <a:r>
              <a:rPr lang="en-CA" sz="1800" dirty="0">
                <a:hlinkClick r:id="rId3"/>
              </a:rPr>
              <a:t>https://mentor.ieee.org/802.11/dcn/18/11-18-0287-04-00ax-tgax-march-ad-hoc-meeting-agenda.pptx</a:t>
            </a:r>
            <a:r>
              <a:rPr lang="en-CA" sz="1800" dirty="0"/>
              <a:t> </a:t>
            </a:r>
          </a:p>
          <a:p>
            <a:pPr lvl="1"/>
            <a:r>
              <a:rPr lang="en-CA" sz="1800" dirty="0">
                <a:hlinkClick r:id="rId4"/>
              </a:rPr>
              <a:t>https://mentor.ieee.org/802.11/dcn/18/11-18-0474-01-00ax-tgax-mar-2018-ad-hoc-meeting-agenda-phy.pptx</a:t>
            </a:r>
            <a:r>
              <a:rPr lang="en-CA" sz="1800" dirty="0"/>
              <a:t> </a:t>
            </a:r>
          </a:p>
          <a:p>
            <a:r>
              <a:rPr lang="en-CA" sz="2200" dirty="0"/>
              <a:t>Continue with the comment resolution during this meeting.</a:t>
            </a:r>
          </a:p>
          <a:p>
            <a:pPr lvl="1"/>
            <a:r>
              <a:rPr lang="en-CA" sz="1600" dirty="0"/>
              <a:t>There are over 1500 comments open at the start of the ad hoc meeting</a:t>
            </a:r>
          </a:p>
          <a:p>
            <a:r>
              <a:rPr lang="en-US" sz="2000" dirty="0"/>
              <a:t>Agenda for this meeting is available  in document 11-17/0286r0.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March 2018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265613"/>
          </a:xfrm>
        </p:spPr>
        <p:txBody>
          <a:bodyPr lIns="91440" tIns="45720" rIns="91440" bIns="45720"/>
          <a:lstStyle/>
          <a:p>
            <a:pPr algn="just"/>
            <a:r>
              <a:rPr lang="en-CA" sz="2000" dirty="0"/>
              <a:t>Since the January interim</a:t>
            </a:r>
          </a:p>
          <a:p>
            <a:pPr lvl="1" algn="just"/>
            <a:r>
              <a:rPr lang="en-CA" sz="1800" dirty="0"/>
              <a:t>5 teleconference calls were held for comment resolution</a:t>
            </a:r>
          </a:p>
          <a:p>
            <a:pPr lvl="2" algn="just"/>
            <a:r>
              <a:rPr lang="en-CA" sz="1600" dirty="0"/>
              <a:t>214 comments are discussed</a:t>
            </a:r>
          </a:p>
          <a:p>
            <a:pPr lvl="2" algn="just"/>
            <a:r>
              <a:rPr lang="en-CA" sz="1600" dirty="0"/>
              <a:t>207 comments are resolved and ready for motion</a:t>
            </a:r>
          </a:p>
          <a:p>
            <a:pPr lvl="1" algn="just"/>
            <a:r>
              <a:rPr lang="en-CA" sz="1800" dirty="0"/>
              <a:t>2-day ad-hoc was held on March 2 and March 3 for comment resolution</a:t>
            </a:r>
          </a:p>
          <a:p>
            <a:pPr lvl="2" algn="just"/>
            <a:r>
              <a:rPr lang="en-US" altLang="en-US" sz="1600" dirty="0"/>
              <a:t>Thanks </a:t>
            </a:r>
            <a:r>
              <a:rPr lang="en-US" altLang="en-US" sz="1600" dirty="0" err="1"/>
              <a:t>InterDigital</a:t>
            </a:r>
            <a:r>
              <a:rPr lang="en-US" altLang="en-US" sz="1600" dirty="0"/>
              <a:t> for sponsoring the ad-hoc meeting</a:t>
            </a:r>
          </a:p>
          <a:p>
            <a:pPr lvl="2" algn="just"/>
            <a:r>
              <a:rPr lang="en-US" altLang="en-US" sz="1600" dirty="0"/>
              <a:t>Thanks Jon </a:t>
            </a:r>
            <a:r>
              <a:rPr lang="en-US" altLang="en-US" sz="1600" dirty="0" err="1"/>
              <a:t>Rosdahl</a:t>
            </a:r>
            <a:r>
              <a:rPr lang="en-US" altLang="en-US" sz="1600" dirty="0"/>
              <a:t>, George </a:t>
            </a:r>
            <a:r>
              <a:rPr lang="en-US" altLang="en-US" sz="1600" dirty="0" err="1"/>
              <a:t>Calcev</a:t>
            </a:r>
            <a:r>
              <a:rPr lang="en-US" altLang="en-US" sz="1600" dirty="0"/>
              <a:t>, Face To Face Events Inc. and </a:t>
            </a:r>
            <a:r>
              <a:rPr lang="en-US" altLang="en-US" sz="1600" dirty="0" err="1"/>
              <a:t>Verilan</a:t>
            </a:r>
            <a:r>
              <a:rPr lang="en-US" altLang="en-US" sz="1600" dirty="0"/>
              <a:t> for the logistics</a:t>
            </a:r>
          </a:p>
          <a:p>
            <a:pPr lvl="2" algn="just"/>
            <a:r>
              <a:rPr lang="en-US" sz="1600" dirty="0"/>
              <a:t>187 comments are discussed</a:t>
            </a:r>
          </a:p>
          <a:p>
            <a:pPr lvl="2" algn="just"/>
            <a:r>
              <a:rPr lang="en-US" sz="1600" dirty="0"/>
              <a:t>154 comments are resolved and ready for motion</a:t>
            </a:r>
            <a:endParaRPr lang="en-CA" sz="1600" dirty="0"/>
          </a:p>
          <a:p>
            <a:r>
              <a:rPr lang="en-US" sz="2000" dirty="0"/>
              <a:t>Goals this week</a:t>
            </a:r>
          </a:p>
          <a:p>
            <a:pPr lvl="1"/>
            <a:r>
              <a:rPr lang="en-US" sz="1600" dirty="0"/>
              <a:t>Comment resolution against LB231 (D1.0)</a:t>
            </a:r>
          </a:p>
          <a:p>
            <a:pPr lvl="1"/>
            <a:r>
              <a:rPr lang="en-CA" sz="1600" dirty="0"/>
              <a:t>Technical presentations</a:t>
            </a:r>
          </a:p>
          <a:p>
            <a:r>
              <a:rPr lang="en-US" sz="2000" dirty="0"/>
              <a:t>Agenda for this meeting is available in document </a:t>
            </a:r>
            <a:r>
              <a:rPr lang="en-US" sz="2000" dirty="0" smtClean="0"/>
              <a:t>11-18/0300r1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March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Open call for submissions towards amendment text and Spec Framework Document (SFD).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Expect </a:t>
            </a:r>
            <a:r>
              <a:rPr lang="en-US" sz="1800" dirty="0"/>
              <a:t>to review and consider approval of D0.1 during the Mar. meeting.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PAR and CSD modifications (security) are now approved (</a:t>
            </a:r>
            <a:r>
              <a:rPr lang="en-US" sz="1800" dirty="0" err="1"/>
              <a:t>NesCom</a:t>
            </a:r>
            <a:r>
              <a:rPr lang="en-US" sz="1800" dirty="0"/>
              <a:t>, </a:t>
            </a:r>
            <a:r>
              <a:rPr lang="en-US" sz="1800" dirty="0" err="1"/>
              <a:t>RevCom</a:t>
            </a:r>
            <a:r>
              <a:rPr lang="en-US" sz="1800" dirty="0"/>
              <a:t>) and available on  the 802.11 webpage. </a:t>
            </a:r>
          </a:p>
          <a:p>
            <a:r>
              <a:rPr lang="en-US" sz="2000" dirty="0" smtClean="0"/>
              <a:t>January goals</a:t>
            </a:r>
            <a:r>
              <a:rPr lang="en-US" sz="2000" dirty="0"/>
              <a:t>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Continue SFD development.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Consider approval of D0.1 amendment 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Consider amendment text submissions.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Consider SFD text submissions.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Review technical proposals.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Review updated SFD document.</a:t>
            </a:r>
          </a:p>
          <a:p>
            <a:r>
              <a:rPr lang="en-US" sz="2000" dirty="0" smtClean="0"/>
              <a:t>Agenda</a:t>
            </a:r>
            <a:r>
              <a:rPr lang="en-US" sz="2000" dirty="0"/>
              <a:t>: </a:t>
            </a:r>
            <a:r>
              <a:rPr lang="en-US" sz="2000" b="0" dirty="0"/>
              <a:t>refer to submission </a:t>
            </a:r>
            <a:r>
              <a:rPr lang="en-US" sz="2000" b="0" dirty="0" smtClean="0"/>
              <a:t>11-18/0276.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278121"/>
              </p:ext>
            </p:extLst>
          </p:nvPr>
        </p:nvGraphicFramePr>
        <p:xfrm>
          <a:off x="5181600" y="4572000"/>
          <a:ext cx="3851789" cy="17426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8469"/>
                <a:gridCol w="695460"/>
                <a:gridCol w="641965"/>
                <a:gridCol w="641965"/>
                <a:gridCol w="641965"/>
                <a:gridCol w="641965"/>
              </a:tblGrid>
              <a:tr h="28409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MON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TUE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WED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THU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FRI</a:t>
                      </a:r>
                      <a:endParaRPr lang="en-US" sz="1200" dirty="0"/>
                    </a:p>
                  </a:txBody>
                  <a:tcPr marT="45746" marB="45746"/>
                </a:tc>
              </a:tr>
              <a:tr h="2840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AM1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  <a:tr h="2840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AM2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AZ</a:t>
                      </a:r>
                      <a:endParaRPr lang="en-US" sz="12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  <a:tr h="32217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PM1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  <a:tr h="2840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PM2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AZ</a:t>
                      </a:r>
                      <a:endParaRPr lang="en-US" sz="12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46" marB="45746"/>
                </a:tc>
              </a:tr>
              <a:tr h="2840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Eve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2018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March 2018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</a:t>
            </a:r>
            <a:r>
              <a:rPr lang="en-US" altLang="en-US" sz="1800" kern="0" dirty="0" smtClean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Coexistence 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smtClean="0"/>
              <a:t>PAR Review SC 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</a:t>
            </a:r>
            <a:r>
              <a:rPr lang="en-US" altLang="en-US" sz="1800" kern="0" dirty="0" smtClean="0"/>
              <a:t>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TGaj</a:t>
            </a: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China millimeter wave</a:t>
            </a: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TGak</a:t>
            </a: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Enhancements For Transit Links Within Bridged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Networks)</a:t>
            </a:r>
            <a:endParaRPr lang="en-US" altLang="en-US" sz="18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SG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BCS TIG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FD TIG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March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495800"/>
          </a:xfrm>
        </p:spPr>
        <p:txBody>
          <a:bodyPr/>
          <a:lstStyle/>
          <a:p>
            <a:r>
              <a:rPr lang="en-US" altLang="en-US" sz="2000" dirty="0"/>
              <a:t>From the last F2F meeting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Spec Framework Document (SFD) - IEEE 802.11-17/575r8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PHY/MAC spec text documents to create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D0.1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Reviewed technical presentations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Reviewed the TG timeline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Set goals for the March 2018 meeting</a:t>
            </a:r>
          </a:p>
          <a:p>
            <a:r>
              <a:rPr lang="en-US" altLang="en-US" sz="2000" dirty="0"/>
              <a:t>Plan for this meeting</a:t>
            </a:r>
          </a:p>
          <a:p>
            <a:pPr lvl="1"/>
            <a:r>
              <a:rPr lang="en-US" altLang="en-US" sz="1800" dirty="0"/>
              <a:t>Review and approve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SFD and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D0.1</a:t>
            </a:r>
          </a:p>
          <a:p>
            <a:pPr lvl="1"/>
            <a:r>
              <a:rPr lang="en-US" altLang="en-US" sz="1800" dirty="0"/>
              <a:t>Review spec text documents for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D0.2</a:t>
            </a:r>
          </a:p>
          <a:p>
            <a:pPr lvl="1"/>
            <a:r>
              <a:rPr lang="en-US" altLang="en-US" sz="1800" dirty="0"/>
              <a:t>Review technical presentations</a:t>
            </a:r>
          </a:p>
          <a:p>
            <a:pPr lvl="1"/>
            <a:r>
              <a:rPr lang="en-US" altLang="en-US" sz="1800" dirty="0"/>
              <a:t>Work on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task group documents</a:t>
            </a:r>
          </a:p>
          <a:p>
            <a:pPr lvl="1"/>
            <a:r>
              <a:rPr lang="en-US" altLang="en-US" sz="1800" dirty="0"/>
              <a:t>Review TG timeline</a:t>
            </a:r>
          </a:p>
          <a:p>
            <a:r>
              <a:rPr lang="en-US" altLang="en-US" sz="2000" dirty="0"/>
              <a:t>Agenda can be found in doc: IEEE 802.11-18/313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dirty="0"/>
              <a:t>IEEE 802.11 BCS </a:t>
            </a:r>
            <a:r>
              <a:rPr lang="en-US" dirty="0" smtClean="0"/>
              <a:t>TIG/SG </a:t>
            </a:r>
            <a:r>
              <a:rPr lang="en-US" altLang="ja-JP" dirty="0"/>
              <a:t>– March 2018</a:t>
            </a:r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</a:t>
            </a:r>
            <a:r>
              <a:rPr lang="en-US" dirty="0" err="1"/>
              <a:t>Emmelmann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8534400" cy="39608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March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Focus on submissions, which assist in creating a PAR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Review submissions and discuss:</a:t>
            </a:r>
          </a:p>
          <a:p>
            <a:pPr lvl="2">
              <a:buFont typeface="Arial"/>
              <a:buChar char="•"/>
            </a:pPr>
            <a:r>
              <a:rPr lang="en-US" sz="1600" dirty="0"/>
              <a:t>Use Cases for BCS</a:t>
            </a:r>
          </a:p>
          <a:p>
            <a:pPr lvl="2">
              <a:buFont typeface="Arial"/>
              <a:buChar char="•"/>
            </a:pPr>
            <a:r>
              <a:rPr lang="en-US" sz="1600" dirty="0"/>
              <a:t>Technical feasibility</a:t>
            </a:r>
          </a:p>
          <a:p>
            <a:pPr lvl="2">
              <a:buFont typeface="Arial"/>
              <a:buChar char="•"/>
            </a:pPr>
            <a:r>
              <a:rPr lang="en-US" sz="1600" dirty="0"/>
              <a:t>Narrow-down the scope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Discussion on leadership: call for vice chairs &amp; secretary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2 </a:t>
            </a:r>
            <a:r>
              <a:rPr lang="en-US" sz="2000" dirty="0"/>
              <a:t>Meeting slots:  Wed PM2;  Thurs PM2</a:t>
            </a:r>
          </a:p>
          <a:p>
            <a:pPr>
              <a:buFont typeface="Arial"/>
              <a:buChar char="•"/>
            </a:pPr>
            <a:r>
              <a:rPr lang="en-US" sz="2000" dirty="0"/>
              <a:t>Agenda: 11-18/0309</a:t>
            </a:r>
          </a:p>
          <a:p>
            <a:pPr>
              <a:buFont typeface="Arial"/>
              <a:buChar char="•"/>
            </a:pPr>
            <a:r>
              <a:rPr lang="en-US" sz="2000" dirty="0"/>
              <a:t>Meeting / Chair’s slides: 11-18/0316</a:t>
            </a:r>
          </a:p>
          <a:p>
            <a:pPr>
              <a:buFont typeface="Arial"/>
              <a:buChar char="•"/>
            </a:pPr>
            <a:r>
              <a:rPr lang="en-US" sz="2000" dirty="0"/>
              <a:t>Meeting Minutes: 11-18/321</a:t>
            </a:r>
          </a:p>
          <a:p>
            <a:pPr>
              <a:buFont typeface="Arial"/>
              <a:buChar char="•"/>
            </a:pPr>
            <a:r>
              <a:rPr lang="en-US" sz="2000" dirty="0"/>
              <a:t>Closing report: 11-18/318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7188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dirty="0" smtClean="0"/>
              <a:t>FD Topic Interest Group</a:t>
            </a:r>
            <a:r>
              <a:rPr lang="en-US" altLang="ja-JP" dirty="0" smtClean="0"/>
              <a:t>– March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Full Duplex</a:t>
            </a:r>
            <a:br>
              <a:rPr lang="en-GB" sz="2800" b="0" dirty="0" smtClean="0"/>
            </a:br>
            <a:r>
              <a:rPr lang="en-GB" dirty="0" smtClean="0"/>
              <a:t>Chair: </a:t>
            </a:r>
            <a:r>
              <a:rPr lang="en-US" dirty="0" smtClean="0"/>
              <a:t>James Gilb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514599"/>
            <a:ext cx="8534400" cy="3960813"/>
          </a:xfrm>
        </p:spPr>
        <p:txBody>
          <a:bodyPr/>
          <a:lstStyle/>
          <a:p>
            <a:pPr algn="just"/>
            <a:r>
              <a:rPr lang="en-GB" altLang="en-US" dirty="0"/>
              <a:t>March 2018 Goals</a:t>
            </a:r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Find Vice-Chair, </a:t>
            </a:r>
            <a:r>
              <a:rPr lang="en-US" dirty="0">
                <a:solidFill>
                  <a:srgbClr val="000000"/>
                </a:solidFill>
              </a:rPr>
              <a:t>Secretary</a:t>
            </a:r>
            <a:endParaRPr lang="en-US" dirty="0"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dirty="0">
                <a:solidFill>
                  <a:srgbClr val="000000"/>
                </a:solidFill>
              </a:rPr>
              <a:t>Contributions on full-duplex impact on 802.11</a:t>
            </a:r>
            <a:endParaRPr lang="en-US" dirty="0"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dirty="0">
                <a:solidFill>
                  <a:srgbClr val="000000"/>
                </a:solidFill>
              </a:rPr>
              <a:t>Future plans</a:t>
            </a:r>
            <a:endParaRPr lang="en-US" dirty="0"/>
          </a:p>
          <a:p>
            <a:pPr algn="just"/>
            <a:r>
              <a:rPr lang="en-GB" altLang="en-US" sz="2400" dirty="0" smtClean="0"/>
              <a:t>Proposed </a:t>
            </a:r>
            <a:r>
              <a:rPr lang="en-GB" altLang="en-US" sz="2400" dirty="0"/>
              <a:t>Agenda in doc. </a:t>
            </a:r>
            <a:r>
              <a:rPr lang="en-US" sz="2400" dirty="0">
                <a:solidFill>
                  <a:srgbClr val="000000"/>
                </a:solidFill>
              </a:rPr>
              <a:t>11-18/0341r1</a:t>
            </a:r>
            <a:endParaRPr lang="en-US" sz="24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368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dirty="0" smtClean="0"/>
              <a:t>LC Study Group </a:t>
            </a:r>
            <a:r>
              <a:rPr lang="en-US" altLang="ja-JP" dirty="0" smtClean="0"/>
              <a:t>– March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r>
              <a:rPr lang="en-US" dirty="0" smtClean="0"/>
              <a:t>, VC: John Li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514599"/>
            <a:ext cx="8534400" cy="3960813"/>
          </a:xfrm>
        </p:spPr>
        <p:txBody>
          <a:bodyPr/>
          <a:lstStyle/>
          <a:p>
            <a:pPr algn="just"/>
            <a:r>
              <a:rPr lang="en-GB" altLang="en-US" sz="2000" dirty="0"/>
              <a:t>LC SG will review the comments submitted against the draft PAR </a:t>
            </a:r>
            <a:r>
              <a:rPr lang="en-GB" altLang="en-US" sz="2000" b="0" dirty="0"/>
              <a:t>(doc. 11-17/1604r8) </a:t>
            </a:r>
            <a:r>
              <a:rPr lang="en-GB" altLang="en-US" sz="2000" dirty="0"/>
              <a:t>and CSD </a:t>
            </a:r>
            <a:r>
              <a:rPr lang="en-GB" altLang="en-US" sz="2000" b="0" dirty="0"/>
              <a:t>(doc. 11-17/1603r7).</a:t>
            </a:r>
            <a:r>
              <a:rPr lang="en-GB" altLang="en-US" sz="2000" dirty="0"/>
              <a:t> </a:t>
            </a:r>
          </a:p>
          <a:p>
            <a:pPr algn="just"/>
            <a:r>
              <a:rPr lang="en-GB" altLang="en-US" sz="2000" dirty="0"/>
              <a:t>Target is to gain approval from the WG on submitting the LC PAR and CSD documents for consideration by the EC</a:t>
            </a:r>
          </a:p>
          <a:p>
            <a:pPr algn="just"/>
            <a:r>
              <a:rPr lang="en-GB" altLang="en-US" sz="2000" dirty="0"/>
              <a:t>Work done to date:</a:t>
            </a:r>
          </a:p>
          <a:p>
            <a:pPr lvl="1" algn="just"/>
            <a:r>
              <a:rPr lang="en-GB" altLang="en-US" sz="1800" dirty="0"/>
              <a:t>One (1) conference call organized to discuss the comments from Robert Grow submitted on 7 Feb. against the draft PAR and CSD with proposed resolutions (doc. 11-18/0387r1)</a:t>
            </a:r>
          </a:p>
          <a:p>
            <a:pPr algn="just"/>
            <a:r>
              <a:rPr lang="en-GB" altLang="en-US" sz="2000" dirty="0"/>
              <a:t>Four (4) meeting slots for the Mar. 2018 session</a:t>
            </a:r>
          </a:p>
          <a:p>
            <a:pPr lvl="1" algn="just"/>
            <a:r>
              <a:rPr lang="en-GB" altLang="en-US" sz="1800" b="1" dirty="0"/>
              <a:t>Tue – </a:t>
            </a:r>
            <a:r>
              <a:rPr lang="en-GB" altLang="en-US" sz="1800" dirty="0"/>
              <a:t>PM2; </a:t>
            </a:r>
            <a:r>
              <a:rPr lang="en-GB" altLang="en-US" sz="1800" b="1" dirty="0"/>
              <a:t>Tue – </a:t>
            </a:r>
            <a:r>
              <a:rPr lang="en-GB" altLang="en-US" sz="1800" dirty="0"/>
              <a:t>PM3; </a:t>
            </a:r>
            <a:r>
              <a:rPr lang="en-GB" altLang="en-US" sz="1800" b="1" dirty="0"/>
              <a:t>Wed – </a:t>
            </a:r>
            <a:r>
              <a:rPr lang="en-GB" altLang="en-US" sz="1800" dirty="0"/>
              <a:t>AM1; </a:t>
            </a:r>
            <a:r>
              <a:rPr lang="en-GB" altLang="en-US" sz="1800" b="1" dirty="0" err="1"/>
              <a:t>Thur</a:t>
            </a:r>
            <a:r>
              <a:rPr lang="en-GB" altLang="en-US" sz="1800" b="1" dirty="0"/>
              <a:t> – </a:t>
            </a:r>
            <a:r>
              <a:rPr lang="en-GB" altLang="en-US" sz="1800" dirty="0"/>
              <a:t>AM1</a:t>
            </a:r>
          </a:p>
          <a:p>
            <a:pPr algn="just"/>
            <a:r>
              <a:rPr lang="en-GB" altLang="en-US" sz="2000" dirty="0"/>
              <a:t>Proposed Agenda in doc. 11-17/1868r0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March 2018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Review WG Style Guide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Mar 2018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11-11/0270r39 (February 2018)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 err="1"/>
              <a:t>REVmd</a:t>
            </a:r>
            <a:r>
              <a:rPr lang="en-US" altLang="en-US" dirty="0"/>
              <a:t>: allocated various extension element ID values, 2 AKM suite elector values and a status code value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March 2018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534400" cy="408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March 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Continue Technical Discussion on 802.11 technical performance relative to IMT-2020 requirements and other competing technologies - 1 contribution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Continue technical discussion on Status of 3GPP SA specifications for 3GPP </a:t>
            </a:r>
            <a:r>
              <a:rPr lang="en-US" sz="2000" dirty="0" smtClean="0"/>
              <a:t>core network and 802.11 interworking – 1 contribution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Discuss </a:t>
            </a:r>
            <a:r>
              <a:rPr lang="en-US" altLang="en-US" sz="2000" dirty="0"/>
              <a:t>the future of the AANI SC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Agenda, see 11-18-0311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AANI SC will meet in 2 timeslots: Mon PM2, Thu AM2</a:t>
            </a:r>
            <a:r>
              <a:rPr lang="en-US" sz="1100" b="1" dirty="0" smtClean="0"/>
              <a:t>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altLang="en-US" sz="1800" b="1" i="1" dirty="0" smtClean="0"/>
              <a:t>Note: NEND IC:</a:t>
            </a:r>
            <a:r>
              <a:rPr lang="en-US" sz="1800" b="1" i="1" dirty="0" smtClean="0"/>
              <a:t> “IEEE 802 network enhancements for the next decade” Industry </a:t>
            </a:r>
            <a:br>
              <a:rPr lang="en-US" sz="1800" b="1" i="1" dirty="0" smtClean="0"/>
            </a:br>
            <a:r>
              <a:rPr lang="en-US" sz="1800" b="1" i="1" dirty="0" smtClean="0"/>
              <a:t>Connections Activity</a:t>
            </a:r>
            <a:r>
              <a:rPr lang="en-US" altLang="en-US" sz="1800" b="1" i="1" dirty="0" smtClean="0"/>
              <a:t> is not scheduled to meet until the November Plenary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March 2018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686800" cy="4953000"/>
          </a:xfrm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b="1" dirty="0">
                <a:solidFill>
                  <a:srgbClr val="FF0000"/>
                </a:solidFill>
              </a:rPr>
              <a:t>Reminder: “</a:t>
            </a:r>
            <a:r>
              <a:rPr lang="en-US" altLang="en-US" sz="2000" b="1" dirty="0" err="1">
                <a:solidFill>
                  <a:srgbClr val="FF0000"/>
                </a:solidFill>
              </a:rPr>
              <a:t>YANGsters</a:t>
            </a:r>
            <a:r>
              <a:rPr lang="en-US" altLang="en-US" sz="2000" b="1" dirty="0">
                <a:solidFill>
                  <a:srgbClr val="FF0000"/>
                </a:solidFill>
              </a:rPr>
              <a:t>” Monday EVE: Best practices, tools, etc.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Meeting slots: Tuesday AM2 and PM2,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IEEE 802 activities relevant to 802.11/ARC: </a:t>
            </a:r>
            <a:r>
              <a:rPr lang="en-US" altLang="en-US" b="1" dirty="0"/>
              <a:t>802c, 802.1CQ?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b="1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IEEE 1588, 802.1AS (802.1ASrev) and use of 802.11 Fine Timing Measurement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Deterministic Networking – 802.11 SG, IETF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/>
              <a:t>11ax architecture in </a:t>
            </a:r>
            <a:r>
              <a:rPr lang="en-US" sz="2000" b="1" dirty="0" err="1"/>
              <a:t>subclause</a:t>
            </a:r>
            <a:r>
              <a:rPr lang="en-US" sz="2000" b="1" dirty="0"/>
              <a:t> 10.2 and Figure 10-1: </a:t>
            </a:r>
            <a:r>
              <a:rPr lang="en-US" sz="2000" dirty="0">
                <a:hlinkClick r:id="rId3"/>
              </a:rPr>
              <a:t>11-18/0362r0 </a:t>
            </a:r>
            <a:endParaRPr lang="en-US" sz="2000" b="1" dirty="0"/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/>
              <a:t>YANG/NETCONF modeling – in preparation for </a:t>
            </a:r>
            <a:r>
              <a:rPr lang="en-US" sz="2000" b="1" dirty="0" err="1"/>
              <a:t>REVmd</a:t>
            </a:r>
            <a:endParaRPr lang="en-US" sz="2000" b="1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hlinkClick r:id="rId4"/>
              </a:rPr>
              <a:t>11-16/1436r1</a:t>
            </a:r>
            <a:r>
              <a:rPr lang="en-US" sz="2000" b="1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b="1" dirty="0"/>
              <a:t>“What is an ESS?”: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b="1" dirty="0"/>
              <a:t>and, “How can a non-AP STA know?”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b="1" dirty="0"/>
              <a:t>What is an HESS? (</a:t>
            </a:r>
            <a:r>
              <a:rPr lang="en-US" altLang="en-US" b="1" dirty="0" err="1"/>
              <a:t>cf</a:t>
            </a:r>
            <a:r>
              <a:rPr lang="en-US" altLang="en-US" b="1" dirty="0"/>
              <a:t>: Wi-Fi Alliance’s Hotspot 2.0 Tech Spec)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WUR architecture topics/other “split” PHYs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  <a:endParaRPr lang="en-US" b="1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March 2018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Mar 2018 -1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is working based on agreed goals</a:t>
            </a:r>
          </a:p>
          <a:p>
            <a:pPr>
              <a:defRPr/>
            </a:pPr>
            <a:r>
              <a:rPr lang="en-AU" b="0" dirty="0"/>
              <a:t>Discuss the use of PD, ED or other 802.11 coexistence mechanisms with the goal of promoting “fair” use of unlicensed spectrum</a:t>
            </a:r>
          </a:p>
          <a:p>
            <a:pPr>
              <a:defRPr/>
            </a:pPr>
            <a:r>
              <a:rPr lang="en-AU" b="0" dirty="0"/>
              <a:t>Promote an environment that allow IEEE 802.11ax “fair access” to global unlicensed spectrum </a:t>
            </a:r>
          </a:p>
          <a:p>
            <a:pPr marL="0" indent="0">
              <a:buFontTx/>
              <a:buNone/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is m</a:t>
            </a:r>
            <a:r>
              <a:rPr lang="en-AU" dirty="0"/>
              <a:t>eeting twice this week</a:t>
            </a:r>
          </a:p>
          <a:p>
            <a:pPr>
              <a:defRPr/>
            </a:pPr>
            <a:r>
              <a:rPr lang="en-AU" dirty="0"/>
              <a:t>Wed PM1</a:t>
            </a:r>
          </a:p>
          <a:p>
            <a:pPr>
              <a:defRPr/>
            </a:pPr>
            <a:r>
              <a:rPr lang="en-AU" dirty="0"/>
              <a:t>Thu PM1 (any motions)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March 2018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Mar 2018-2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(11-18-0280) to be addressed will include:</a:t>
            </a:r>
          </a:p>
          <a:p>
            <a:pPr>
              <a:defRPr/>
            </a:pPr>
            <a:r>
              <a:rPr lang="en-AU" dirty="0"/>
              <a:t>Relationships</a:t>
            </a:r>
          </a:p>
          <a:p>
            <a:pPr lvl="1">
              <a:defRPr/>
            </a:pPr>
            <a:r>
              <a:rPr lang="en-AU" dirty="0"/>
              <a:t>Review ETSI BRAN meeting agenda</a:t>
            </a:r>
          </a:p>
          <a:p>
            <a:pPr lvl="1">
              <a:defRPr/>
            </a:pPr>
            <a:r>
              <a:rPr lang="en-AU" dirty="0"/>
              <a:t>Review recent 3GPP RAN1 activities</a:t>
            </a:r>
          </a:p>
          <a:p>
            <a:pPr lvl="1">
              <a:defRPr/>
            </a:pPr>
            <a:r>
              <a:rPr lang="en-AU" dirty="0"/>
              <a:t>Follow up on WFA’s LS to 3GPP RAN</a:t>
            </a:r>
          </a:p>
          <a:p>
            <a:pPr>
              <a:defRPr/>
            </a:pPr>
            <a:r>
              <a:rPr lang="en-AU" dirty="0"/>
              <a:t>Technical issues</a:t>
            </a:r>
          </a:p>
          <a:p>
            <a:pPr lvl="1">
              <a:defRPr/>
            </a:pPr>
            <a:r>
              <a:rPr lang="en-AU" dirty="0"/>
              <a:t>Review possible </a:t>
            </a:r>
            <a:r>
              <a:rPr lang="en-AU" dirty="0" err="1"/>
              <a:t>adaptivity</a:t>
            </a:r>
            <a:r>
              <a:rPr lang="en-AU" dirty="0"/>
              <a:t> position for ETSI BRAN meeting</a:t>
            </a:r>
          </a:p>
          <a:p>
            <a:pPr lvl="1">
              <a:defRPr/>
            </a:pPr>
            <a:r>
              <a:rPr lang="en-AU" dirty="0"/>
              <a:t>Review blocking energy discussions in ETSI BRAN</a:t>
            </a:r>
          </a:p>
          <a:p>
            <a:pPr lvl="1">
              <a:defRPr/>
            </a:pPr>
            <a:r>
              <a:rPr lang="en-AU" dirty="0"/>
              <a:t>Review “Paused COT” issue for ETSI BRAN meeting</a:t>
            </a:r>
          </a:p>
          <a:p>
            <a:pPr>
              <a:defRPr/>
            </a:pPr>
            <a:r>
              <a:rPr lang="en-AU" dirty="0"/>
              <a:t>Motions (Thu PM1 only, if required)</a:t>
            </a:r>
          </a:p>
          <a:p>
            <a:pPr lvl="1">
              <a:defRPr/>
            </a:pPr>
            <a:r>
              <a:rPr lang="en-AU" dirty="0"/>
              <a:t>Consider possible IEEE 802.11 support for various positions at next ETSI BRAN meeting </a:t>
            </a:r>
          </a:p>
        </p:txBody>
      </p:sp>
    </p:spTree>
    <p:extLst>
      <p:ext uri="{BB962C8B-B14F-4D97-AF65-F5344CB8AC3E}">
        <p14:creationId xmlns:p14="http://schemas.microsoft.com/office/powerpoint/2010/main" val="11558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Review SC –  March 2018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Review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513" y="2324993"/>
            <a:ext cx="8153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 smtClean="0"/>
              <a:t>14 </a:t>
            </a:r>
            <a:r>
              <a:rPr lang="fr-FR" sz="1800" dirty="0" err="1" smtClean="0"/>
              <a:t>PARs</a:t>
            </a:r>
            <a:r>
              <a:rPr lang="fr-FR" sz="1800" dirty="0" smtClean="0"/>
              <a:t> to </a:t>
            </a:r>
            <a:r>
              <a:rPr lang="fr-FR" sz="1800" dirty="0" err="1" smtClean="0"/>
              <a:t>review</a:t>
            </a:r>
            <a:r>
              <a:rPr lang="fr-FR" sz="1800" dirty="0" smtClean="0"/>
              <a:t> </a:t>
            </a:r>
            <a:r>
              <a:rPr lang="fr-FR" sz="1800" dirty="0" err="1" smtClean="0"/>
              <a:t>this</a:t>
            </a:r>
            <a:r>
              <a:rPr lang="fr-FR" sz="1800" dirty="0" smtClean="0"/>
              <a:t> </a:t>
            </a:r>
            <a:r>
              <a:rPr lang="fr-FR" sz="1800" dirty="0" err="1" smtClean="0"/>
              <a:t>week</a:t>
            </a:r>
            <a:r>
              <a:rPr lang="fr-FR" sz="1800" dirty="0" smtClean="0"/>
              <a:t>, </a:t>
            </a:r>
            <a:r>
              <a:rPr lang="fr-FR" sz="1800" dirty="0" err="1" smtClean="0"/>
              <a:t>see</a:t>
            </a:r>
            <a:r>
              <a:rPr lang="fr-FR" sz="1800" dirty="0" smtClean="0"/>
              <a:t> 11-18-293</a:t>
            </a:r>
            <a:endParaRPr lang="fr-FR" sz="1800" dirty="0"/>
          </a:p>
          <a:p>
            <a:pPr>
              <a:buFont typeface="+mj-lt"/>
              <a:buAutoNum type="arabicPeriod"/>
            </a:pPr>
            <a:r>
              <a:rPr lang="en-US" sz="1400" dirty="0"/>
              <a:t>P802.1CBcv - Amendment: Information Model, YANG Data Model and Management Information Base Module, </a:t>
            </a:r>
            <a:r>
              <a:rPr lang="en-US" sz="1400" dirty="0">
                <a:hlinkClick r:id="rId3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4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802.1DC - Standard for Quality of Service Provision by Network Systems </a:t>
            </a:r>
            <a:r>
              <a:rPr lang="en-US" sz="1400" dirty="0">
                <a:hlinkClick r:id="rId5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6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802.1CBdb -  Amendment: Extended Stream Identification Functions, </a:t>
            </a:r>
            <a:r>
              <a:rPr lang="en-US" sz="1400" dirty="0">
                <a:hlinkClick r:id="rId7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8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802.1Qcz - Amendment: Congestion Isolation, </a:t>
            </a:r>
            <a:r>
              <a:rPr lang="en-US" sz="1400" dirty="0">
                <a:hlinkClick r:id="rId9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0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P60802 - Standard:  Time-Sensitive Networking Profile for Industrial Automation, </a:t>
            </a:r>
            <a:r>
              <a:rPr lang="en-US" sz="1400" dirty="0">
                <a:hlinkClick r:id="rId11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2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802.3cg, Amendment: 10 Mb/s Operation over Single Balanced Twisted-pair Cabling and Associated Power Delivery, </a:t>
            </a:r>
            <a:r>
              <a:rPr lang="en-US" sz="1400" dirty="0">
                <a:hlinkClick r:id="rId13"/>
              </a:rPr>
              <a:t>PAR Modification</a:t>
            </a:r>
            <a:r>
              <a:rPr lang="en-US" sz="1400" dirty="0"/>
              <a:t> and </a:t>
            </a:r>
            <a:r>
              <a:rPr lang="en-US" sz="1400" dirty="0">
                <a:hlinkClick r:id="rId14"/>
              </a:rPr>
              <a:t>CSD Modification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802.3ck - Amendment: 100 Gb/s Signaling, </a:t>
            </a:r>
            <a:r>
              <a:rPr lang="en-US" sz="1400" dirty="0">
                <a:hlinkClick r:id="rId15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6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802.3cm - Amendment: 400Gb/s over MMF, </a:t>
            </a:r>
            <a:r>
              <a:rPr lang="en-US" sz="1400" dirty="0">
                <a:hlinkClick r:id="rId17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8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802.11bb - Amendment:  Light Communications (LC), </a:t>
            </a:r>
            <a:r>
              <a:rPr lang="en-US" sz="1400" dirty="0">
                <a:hlinkClick r:id="rId19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20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802.15.4w - Amendment: LPWA (Low Power  Wide Area), </a:t>
            </a:r>
            <a:r>
              <a:rPr lang="en-US" sz="1400" dirty="0">
                <a:hlinkClick r:id="rId21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22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802.15.4x - Amendment: FANE (Field Area Network Enhancements), </a:t>
            </a:r>
            <a:r>
              <a:rPr lang="en-US" sz="1400" dirty="0">
                <a:hlinkClick r:id="rId23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24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802.15.4y - Amendment: SECN (Security Next Generation), </a:t>
            </a:r>
            <a:r>
              <a:rPr lang="en-US" sz="1400" dirty="0">
                <a:hlinkClick r:id="rId25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26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802.15.4z - Amendment: EIR (Enhanced IR-UWB Ranging), </a:t>
            </a:r>
            <a:r>
              <a:rPr lang="en-US" sz="1400" dirty="0">
                <a:hlinkClick r:id="rId27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28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802.22.3 - Standard: Spectrum Characterization and Occupancy Sensing , </a:t>
            </a:r>
            <a:r>
              <a:rPr lang="en-US" sz="1400" dirty="0">
                <a:hlinkClick r:id="rId29"/>
              </a:rPr>
              <a:t>PAR Modification</a:t>
            </a:r>
            <a:r>
              <a:rPr lang="en-US" sz="1400" dirty="0"/>
              <a:t>,, and </a:t>
            </a:r>
            <a:r>
              <a:rPr lang="en-US" sz="1400" dirty="0">
                <a:hlinkClick r:id="rId30"/>
              </a:rPr>
              <a:t>CSD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dirty="0"/>
              <a:t>Meeting times: Monday PM2, Tuesday AM2, Thursday AM2</a:t>
            </a:r>
          </a:p>
          <a:p>
            <a:pPr marL="285750" indent="-285750"/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endParaRPr lang="en-US" altLang="en-US" sz="24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90801" y="403923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356407</TotalTime>
  <Words>2023</Words>
  <Application>Microsoft Office PowerPoint</Application>
  <PresentationFormat>On-screen Show (4:3)</PresentationFormat>
  <Paragraphs>424</Paragraphs>
  <Slides>23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ＭＳ Ｐゴシック</vt:lpstr>
      <vt:lpstr>ＭＳ Ｐゴシック</vt:lpstr>
      <vt:lpstr>Arial</vt:lpstr>
      <vt:lpstr>Times New Roman</vt:lpstr>
      <vt:lpstr>Wingdings</vt:lpstr>
      <vt:lpstr>Default Design</vt:lpstr>
      <vt:lpstr>Document</vt:lpstr>
      <vt:lpstr>WG11  Opening Report Snapshot slides 2018-03</vt:lpstr>
      <vt:lpstr>Abstract </vt:lpstr>
      <vt:lpstr>Editors Meeting – March 2018 Chairs: Peter Ecclesine, Robert Stacey</vt:lpstr>
      <vt:lpstr>Assigned Numbers Authority– Mar 2018 ANA Lead: Robert Stacey</vt:lpstr>
      <vt:lpstr>AANI SC –  March 2018 Advanced Access Network Interface Chair: Joseph Levy</vt:lpstr>
      <vt:lpstr>802.11 ARC SC– March 2018 Chair – Mark Hamilton </vt:lpstr>
      <vt:lpstr>IEEE 802.11 Coexistence SC– Mar 2018 -1 Chair: Andrew Myles</vt:lpstr>
      <vt:lpstr>IEEE 802.11 Coexistence SC– Mar 2018-2 Chair: Andrew Myles</vt:lpstr>
      <vt:lpstr>PAR Review SC –  March 2018 Project Authorization Request Review Chair: Jon Rosdahl</vt:lpstr>
      <vt:lpstr>WNG SC –  March 2018 Chair: Jim Lansford</vt:lpstr>
      <vt:lpstr>IEEE 802 JTC1 SC – March 2018 Chair: Andrew Myles</vt:lpstr>
      <vt:lpstr>IEEE 802 has 77 standards in or through the PSDO pipeline</vt:lpstr>
      <vt:lpstr>TGmd– March 2018 Revision Project Chair : Dorothy Stanley</vt:lpstr>
      <vt:lpstr>TGaj– March 2018 China Millimeter Wave Chair: Jiamin Chen</vt:lpstr>
      <vt:lpstr>TGak– March 2018 Enhancements For Transit Links Within Bridged Networks Chair: D. Eastlake, VC: Mark Hamilton</vt:lpstr>
      <vt:lpstr>TGaq– March 2018 Pre-Association Discovery Chair: Stephen McCann</vt:lpstr>
      <vt:lpstr>TGax– March 2018 High Efficiency WLAN Chair: Osama Aboul-Magd </vt:lpstr>
      <vt:lpstr>TGay– March 2018 Next Generation 60GHz Chair: Edward Au  </vt:lpstr>
      <vt:lpstr>TGaz– March 2018 Next Generation Positioning  Chair: Jonathan Segev</vt:lpstr>
      <vt:lpstr>TGba– March 2018 Wake Up Radio Chair: Minyoung Park</vt:lpstr>
      <vt:lpstr>IEEE 802.11 BCS TIG/SG – March 2018 Broadcast Services Chair: Marc Emmelmann</vt:lpstr>
      <vt:lpstr>FD Topic Interest Group– March 2018 Full Duplex Chair: James Gilb</vt:lpstr>
      <vt:lpstr>LC Study Group – March 2018 Light Communications Chair: Nikola Serafimovski, VC: John Li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Stanley, Dorothy</cp:lastModifiedBy>
  <cp:revision>3573</cp:revision>
  <cp:lastPrinted>2014-03-15T03:57:02Z</cp:lastPrinted>
  <dcterms:created xsi:type="dcterms:W3CDTF">1998-02-10T13:07:52Z</dcterms:created>
  <dcterms:modified xsi:type="dcterms:W3CDTF">2018-03-05T00:54:44Z</dcterms:modified>
</cp:coreProperties>
</file>