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9"/>
  </p:notesMasterIdLst>
  <p:handoutMasterIdLst>
    <p:handoutMasterId r:id="rId20"/>
  </p:handoutMasterIdLst>
  <p:sldIdLst>
    <p:sldId id="256" r:id="rId2"/>
    <p:sldId id="257" r:id="rId3"/>
    <p:sldId id="275" r:id="rId4"/>
    <p:sldId id="296" r:id="rId5"/>
    <p:sldId id="311" r:id="rId6"/>
    <p:sldId id="313" r:id="rId7"/>
    <p:sldId id="316" r:id="rId8"/>
    <p:sldId id="315" r:id="rId9"/>
    <p:sldId id="269" r:id="rId10"/>
    <p:sldId id="277" r:id="rId11"/>
    <p:sldId id="314" r:id="rId12"/>
    <p:sldId id="317" r:id="rId13"/>
    <p:sldId id="312" r:id="rId14"/>
    <p:sldId id="308" r:id="rId15"/>
    <p:sldId id="304" r:id="rId16"/>
    <p:sldId id="303" r:id="rId17"/>
    <p:sldId id="291" r:id="rId18"/>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Default Section" id="{3966822E-F321-4E15-A7C1-858D7BD091C1}">
          <p14:sldIdLst>
            <p14:sldId id="256"/>
            <p14:sldId id="257"/>
            <p14:sldId id="275"/>
            <p14:sldId id="296"/>
            <p14:sldId id="311"/>
            <p14:sldId id="313"/>
            <p14:sldId id="316"/>
            <p14:sldId id="315"/>
            <p14:sldId id="269"/>
            <p14:sldId id="277"/>
            <p14:sldId id="314"/>
            <p14:sldId id="317"/>
          </p14:sldIdLst>
        </p14:section>
        <p14:section name="Meeting Income Report" id="{BD638432-7250-468D-864D-683B9F54E6B8}">
          <p14:sldIdLst>
            <p14:sldId id="312"/>
            <p14:sldId id="308"/>
            <p14:sldId id="304"/>
            <p14:sldId id="303"/>
            <p14:sldId id="2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545" autoAdjust="0"/>
    <p:restoredTop sz="88636" autoAdjust="0"/>
  </p:normalViewPr>
  <p:slideViewPr>
    <p:cSldViewPr>
      <p:cViewPr varScale="1">
        <p:scale>
          <a:sx n="62" d="100"/>
          <a:sy n="62" d="100"/>
        </p:scale>
        <p:origin x="426" y="60"/>
      </p:cViewPr>
      <p:guideLst>
        <p:guide orient="horz" pos="2160"/>
        <p:guide pos="3840"/>
      </p:guideLst>
    </p:cSldViewPr>
  </p:slideViewPr>
  <p:outlineViewPr>
    <p:cViewPr varScale="1">
      <p:scale>
        <a:sx n="170" d="200"/>
        <a:sy n="170" d="200"/>
      </p:scale>
      <p:origin x="252" y="10020"/>
    </p:cViewPr>
  </p:outlineViewPr>
  <p:notesTextViewPr>
    <p:cViewPr>
      <p:scale>
        <a:sx n="75" d="100"/>
        <a:sy n="75" d="100"/>
      </p:scale>
      <p:origin x="0" y="0"/>
    </p:cViewPr>
  </p:notesTextViewPr>
  <p:sorterViewPr>
    <p:cViewPr>
      <p:scale>
        <a:sx n="100" d="100"/>
        <a:sy n="100" d="100"/>
      </p:scale>
      <p:origin x="0" y="0"/>
    </p:cViewPr>
  </p:sorterViewPr>
  <p:notesViewPr>
    <p:cSldViewPr>
      <p:cViewPr varScale="1">
        <p:scale>
          <a:sx n="57" d="100"/>
          <a:sy n="57" d="100"/>
        </p:scale>
        <p:origin x="-11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doc.: IEEE 802.11-18/0295r0</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March 2018</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r>
              <a:rPr lang="en-US"/>
              <a:t>Ben Rolfe (BCA); 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eaLnBrk="0" hangingPunct="0">
              <a:buClr>
                <a:srgbClr val="000000"/>
              </a:buClr>
              <a:buSzPct val="100000"/>
              <a:buFont typeface="Times New Roman" pitchFamily="16" charset="0"/>
              <a:buNone/>
              <a:defRPr sz="1200">
                <a:latin typeface="Times New Roman" pitchFamily="16" charset="0"/>
                <a:ea typeface="MS Gothic" charset="-128"/>
                <a:cs typeface="+mn-cs"/>
              </a:defRPr>
            </a:lvl1pPr>
          </a:lstStyle>
          <a:p>
            <a:pPr>
              <a:defRPr/>
            </a:pPr>
            <a:fld id="{52A79202-D6FC-4004-9EAC-173BEA3031E0}" type="slidenum">
              <a:rPr lang="en-US"/>
              <a:pPr>
                <a:defRPr/>
              </a:pPr>
              <a:t>‹#›</a:t>
            </a:fld>
            <a:endParaRPr lang="en-US"/>
          </a:p>
        </p:txBody>
      </p:sp>
    </p:spTree>
    <p:extLst>
      <p:ext uri="{BB962C8B-B14F-4D97-AF65-F5344CB8AC3E}">
        <p14:creationId xmlns:p14="http://schemas.microsoft.com/office/powerpoint/2010/main" val="315417284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0" name="Rectangle 2"/>
          <p:cNvSpPr>
            <a:spLocks noGrp="1" noChangeArrowheads="1"/>
          </p:cNvSpPr>
          <p:nvPr>
            <p:ph type="hdr"/>
          </p:nvPr>
        </p:nvSpPr>
        <p:spPr bwMode="auto">
          <a:xfrm>
            <a:off x="3924300" y="96838"/>
            <a:ext cx="2355850" cy="2000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doc.: IEEE 802.11-18/0295r0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latin typeface="Times New Roman" pitchFamily="16" charset="0"/>
                <a:ea typeface="MS Gothic" charset="-128"/>
                <a:cs typeface="Arial Unicode MS" charset="0"/>
              </a:defRPr>
            </a:lvl1pPr>
          </a:lstStyle>
          <a:p>
            <a:pPr>
              <a:defRPr/>
            </a:pPr>
            <a:r>
              <a:rPr lang="en-US"/>
              <a:t>March 2018</a:t>
            </a:r>
            <a:endParaRPr lang="en-US" dirty="0"/>
          </a:p>
        </p:txBody>
      </p:sp>
      <p:sp>
        <p:nvSpPr>
          <p:cNvPr id="9221"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noProof="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latin typeface="Times New Roman" pitchFamily="16" charset="0"/>
                <a:ea typeface="MS Gothic" charset="-128"/>
                <a:cs typeface="Arial Unicode MS" charset="0"/>
              </a:defRPr>
            </a:lvl1pPr>
          </a:lstStyle>
          <a:p>
            <a:pPr>
              <a:defRPr/>
            </a:pPr>
            <a:r>
              <a:rPr lang="en-US"/>
              <a:t>Ben Rolfe (BCA); 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US"/>
              <a:t>Page </a:t>
            </a:r>
            <a:fld id="{7A478400-C302-40FF-A836-EC3AD3B263C9}" type="slidenum">
              <a:rPr lang="en-US"/>
              <a:pPr>
                <a:defRPr/>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US" sz="1200">
                <a:solidFill>
                  <a:srgbClr val="000000"/>
                </a:solidFill>
                <a:latin typeface="Times New Roman" pitchFamily="16" charset="0"/>
                <a:ea typeface="MS Gothic" charset="-128"/>
                <a:cs typeface="+mn-cs"/>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a:latin typeface="Times New Roman" pitchFamily="16" charset="0"/>
              <a:ea typeface="MS Gothic" charset="-128"/>
              <a:cs typeface="+mn-cs"/>
            </a:endParaRPr>
          </a:p>
        </p:txBody>
      </p:sp>
    </p:spTree>
    <p:extLst>
      <p:ext uri="{BB962C8B-B14F-4D97-AF65-F5344CB8AC3E}">
        <p14:creationId xmlns:p14="http://schemas.microsoft.com/office/powerpoint/2010/main" val="2203629662"/>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802.11-18/0295r0</a:t>
            </a:r>
          </a:p>
        </p:txBody>
      </p:sp>
      <p:sp>
        <p:nvSpPr>
          <p:cNvPr id="10243" name="Rectangle 3"/>
          <p:cNvSpPr>
            <a:spLocks noGrp="1" noChangeArrowheads="1"/>
          </p:cNvSpPr>
          <p:nvPr>
            <p:ph type="dt"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March 2018</a:t>
            </a:r>
            <a:endParaRPr lang="en-US" dirty="0">
              <a:latin typeface="Times New Roman" pitchFamily="18" charset="0"/>
              <a:ea typeface="Arial Unicode MS" pitchFamily="34" charset="-128"/>
              <a:cs typeface="Arial Unicode MS" pitchFamily="34" charset="-128"/>
            </a:endParaRPr>
          </a:p>
        </p:txBody>
      </p:sp>
      <p:sp>
        <p:nvSpPr>
          <p:cNvPr id="10244"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0245"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FBC82004-48DB-4335-A6FA-CC0E0A6D2627}"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US">
              <a:latin typeface="Times New Roman" pitchFamily="18" charset="0"/>
              <a:ea typeface="Arial Unicode MS" pitchFamily="34" charset="-128"/>
              <a:cs typeface="Arial Unicode MS" pitchFamily="34" charset="-128"/>
            </a:endParaRPr>
          </a:p>
        </p:txBody>
      </p:sp>
      <p:sp>
        <p:nvSpPr>
          <p:cNvPr id="10246"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0247" name="Rectangle 2"/>
          <p:cNvSpPr>
            <a:spLocks noGrp="1" noChangeArrowheads="1"/>
          </p:cNvSpPr>
          <p:nvPr>
            <p:ph type="body"/>
          </p:nvPr>
        </p:nvSpPr>
        <p:spPr>
          <a:xfrm>
            <a:off x="923925" y="4408488"/>
            <a:ext cx="5086350" cy="4270375"/>
          </a:xfrm>
          <a:noFill/>
          <a:ln/>
        </p:spPr>
        <p:txBody>
          <a:bodyPr wrap="none" anchor="ctr"/>
          <a:lstStyle/>
          <a:p>
            <a:endParaRPr lang="en-US" dirty="0">
              <a:latin typeface="Times New Roman" pitchFamily="18" charset="0"/>
            </a:endParaRPr>
          </a:p>
        </p:txBody>
      </p:sp>
    </p:spTree>
    <p:extLst>
      <p:ext uri="{BB962C8B-B14F-4D97-AF65-F5344CB8AC3E}">
        <p14:creationId xmlns:p14="http://schemas.microsoft.com/office/powerpoint/2010/main" val="30435883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Requirement for all Accounts to be current each quarter.</a:t>
            </a:r>
          </a:p>
          <a:p>
            <a:r>
              <a:rPr lang="en-US" dirty="0"/>
              <a:t>Reconciling the account proves compliance with being current through the reconcile period.</a:t>
            </a:r>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11</a:t>
            </a:fld>
            <a:endParaRPr lang="en-US"/>
          </a:p>
        </p:txBody>
      </p:sp>
    </p:spTree>
    <p:extLst>
      <p:ext uri="{BB962C8B-B14F-4D97-AF65-F5344CB8AC3E}">
        <p14:creationId xmlns:p14="http://schemas.microsoft.com/office/powerpoint/2010/main" val="9463912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Financial fees in 2018 </a:t>
            </a:r>
            <a:r>
              <a:rPr lang="en-US" dirty="0" err="1"/>
              <a:t>Misc</a:t>
            </a:r>
            <a:r>
              <a:rPr lang="en-US" dirty="0"/>
              <a:t> includes Audit Fees for 2017 Audit.</a:t>
            </a:r>
          </a:p>
          <a:p>
            <a:r>
              <a:rPr lang="en-US" dirty="0"/>
              <a:t>The Registrations in 2018 </a:t>
            </a:r>
            <a:r>
              <a:rPr lang="en-US" dirty="0" err="1"/>
              <a:t>Misc</a:t>
            </a:r>
            <a:r>
              <a:rPr lang="en-US" dirty="0"/>
              <a:t> is the 802Wireless share of closing the 802.16 Treasury</a:t>
            </a:r>
          </a:p>
          <a:p>
            <a:endParaRPr lang="en-US" dirty="0"/>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13</a:t>
            </a:fld>
            <a:endParaRPr lang="en-US"/>
          </a:p>
        </p:txBody>
      </p:sp>
    </p:spTree>
    <p:extLst>
      <p:ext uri="{BB962C8B-B14F-4D97-AF65-F5344CB8AC3E}">
        <p14:creationId xmlns:p14="http://schemas.microsoft.com/office/powerpoint/2010/main" val="1381848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dirty="0"/>
              <a:t>2017 January Interim session - Miscellaneous Income</a:t>
            </a:r>
            <a:r>
              <a:rPr lang="en-US" baseline="0" dirty="0"/>
              <a:t> is the penalty that the Hyatt Regency Atlanta paid for cancelling the meeting.</a:t>
            </a:r>
          </a:p>
          <a:p>
            <a:r>
              <a:rPr lang="en-US" baseline="0" dirty="0"/>
              <a:t>The meeting was relocated to the Grand Hyatt Atlanta in Buckhead.</a:t>
            </a:r>
            <a:endParaRPr lang="en-US" dirty="0"/>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14</a:t>
            </a:fld>
            <a:endParaRPr lang="en-US"/>
          </a:p>
        </p:txBody>
      </p:sp>
    </p:spTree>
    <p:extLst>
      <p:ext uri="{BB962C8B-B14F-4D97-AF65-F5344CB8AC3E}">
        <p14:creationId xmlns:p14="http://schemas.microsoft.com/office/powerpoint/2010/main" val="38160658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16</a:t>
            </a:fld>
            <a:endParaRPr lang="en-US"/>
          </a:p>
        </p:txBody>
      </p:sp>
    </p:spTree>
    <p:extLst>
      <p:ext uri="{BB962C8B-B14F-4D97-AF65-F5344CB8AC3E}">
        <p14:creationId xmlns:p14="http://schemas.microsoft.com/office/powerpoint/2010/main" val="165037295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17</a:t>
            </a:fld>
            <a:endParaRPr lang="en-US"/>
          </a:p>
        </p:txBody>
      </p:sp>
    </p:spTree>
    <p:extLst>
      <p:ext uri="{BB962C8B-B14F-4D97-AF65-F5344CB8AC3E}">
        <p14:creationId xmlns:p14="http://schemas.microsoft.com/office/powerpoint/2010/main" val="20025634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doc.: IEEE 802.11-18/0295r0</a:t>
            </a:r>
          </a:p>
        </p:txBody>
      </p:sp>
      <p:sp>
        <p:nvSpPr>
          <p:cNvPr id="11267" name="Rectangle 3"/>
          <p:cNvSpPr>
            <a:spLocks noGrp="1" noChangeArrowheads="1"/>
          </p:cNvSpPr>
          <p:nvPr>
            <p:ph type="dt" sz="quarter"/>
          </p:nvPr>
        </p:nvSpPr>
        <p:spPr>
          <a:noFill/>
        </p:spPr>
        <p:txBody>
          <a:bodyPr/>
          <a:lstStyle/>
          <a:p>
            <a:r>
              <a:rPr lang="en-US">
                <a:latin typeface="Times New Roman" pitchFamily="18" charset="0"/>
                <a:ea typeface="Arial Unicode MS" pitchFamily="34" charset="-128"/>
                <a:cs typeface="Arial Unicode MS" pitchFamily="34" charset="-128"/>
              </a:rPr>
              <a:t>March 2018</a:t>
            </a:r>
            <a:endParaRPr lang="en-US" dirty="0">
              <a:latin typeface="Times New Roman" pitchFamily="18" charset="0"/>
              <a:ea typeface="Arial Unicode MS" pitchFamily="34" charset="-128"/>
              <a:cs typeface="Arial Unicode MS" pitchFamily="34" charset="-128"/>
            </a:endParaRPr>
          </a:p>
        </p:txBody>
      </p:sp>
      <p:sp>
        <p:nvSpPr>
          <p:cNvPr id="11268" name="Rectangle 6"/>
          <p:cNvSpPr>
            <a:spLocks noGrp="1" noChangeArrowheads="1"/>
          </p:cNvSpPr>
          <p:nvPr>
            <p:ph type="ftr"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Ben Rolfe (BCA); Jon Rosdahl (Qualcomm)</a:t>
            </a:r>
          </a:p>
        </p:txBody>
      </p:sp>
      <p:sp>
        <p:nvSpPr>
          <p:cNvPr id="11269" name="Rectangle 7"/>
          <p:cNvSpPr>
            <a:spLocks noGrp="1" noChangeArrowheads="1"/>
          </p:cNvSpPr>
          <p:nvPr>
            <p:ph type="sldNum" sz="quarter"/>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Page </a:t>
            </a:r>
            <a:fld id="{7623955C-B8EB-4273-9F21-97EF06D4D154}" type="slidenum">
              <a:rPr lang="en-US" smtClean="0">
                <a:latin typeface="Times New Roman" pitchFamily="18" charset="0"/>
                <a:ea typeface="Arial Unicode MS" pitchFamily="34" charset="-128"/>
                <a:cs typeface="Arial Unicode MS" pitchFamily="34" charset="-128"/>
              </a:rPr>
              <a:pPr>
                <a:buFont typeface="Times New Roman" pitchFamily="18" charset="0"/>
                <a:buNone/>
              </a:pPr>
              <a:t>2</a:t>
            </a:fld>
            <a:endParaRPr lang="en-US">
              <a:latin typeface="Times New Roman" pitchFamily="18" charset="0"/>
              <a:ea typeface="Arial Unicode MS" pitchFamily="34" charset="-128"/>
              <a:cs typeface="Arial Unicode MS" pitchFamily="34" charset="-128"/>
            </a:endParaRPr>
          </a:p>
        </p:txBody>
      </p:sp>
      <p:sp>
        <p:nvSpPr>
          <p:cNvPr id="11270"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p:spPr>
        <p:txBody>
          <a:bodyPr wrap="none" anchor="ctr"/>
          <a:lstStyle/>
          <a:p>
            <a:pPr eaLnBrk="0" hangingPunct="0">
              <a:buClr>
                <a:srgbClr val="000000"/>
              </a:buClr>
              <a:buSzPct val="100000"/>
              <a:buFont typeface="Times New Roman" pitchFamily="18" charset="0"/>
              <a:buNone/>
            </a:pPr>
            <a:endParaRPr lang="en-US"/>
          </a:p>
        </p:txBody>
      </p:sp>
      <p:sp>
        <p:nvSpPr>
          <p:cNvPr id="11271" name="Rectangle 2"/>
          <p:cNvSpPr>
            <a:spLocks noGrp="1" noChangeArrowheads="1"/>
          </p:cNvSpPr>
          <p:nvPr>
            <p:ph type="body"/>
          </p:nvPr>
        </p:nvSpPr>
        <p:spPr>
          <a:xfrm>
            <a:off x="923925" y="4408488"/>
            <a:ext cx="5086350" cy="4270375"/>
          </a:xfrm>
          <a:noFill/>
          <a:ln/>
        </p:spPr>
        <p:txBody>
          <a:bodyPr wrap="none" anchor="ctr"/>
          <a:lstStyle/>
          <a:p>
            <a:endParaRPr lang="en-US">
              <a:latin typeface="Times New Roman" pitchFamily="18" charset="0"/>
            </a:endParaRPr>
          </a:p>
        </p:txBody>
      </p:sp>
    </p:spTree>
    <p:extLst>
      <p:ext uri="{BB962C8B-B14F-4D97-AF65-F5344CB8AC3E}">
        <p14:creationId xmlns:p14="http://schemas.microsoft.com/office/powerpoint/2010/main" val="42368810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3</a:t>
            </a:fld>
            <a:endParaRPr lang="en-US"/>
          </a:p>
        </p:txBody>
      </p:sp>
    </p:spTree>
    <p:extLst>
      <p:ext uri="{BB962C8B-B14F-4D97-AF65-F5344CB8AC3E}">
        <p14:creationId xmlns:p14="http://schemas.microsoft.com/office/powerpoint/2010/main" val="21389178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baseline="0" dirty="0">
              <a:effectLst/>
            </a:endParaRPr>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4</a:t>
            </a:fld>
            <a:endParaRPr lang="en-US"/>
          </a:p>
        </p:txBody>
      </p:sp>
    </p:spTree>
    <p:extLst>
      <p:ext uri="{BB962C8B-B14F-4D97-AF65-F5344CB8AC3E}">
        <p14:creationId xmlns:p14="http://schemas.microsoft.com/office/powerpoint/2010/main" val="5923601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a:t>
            </a:r>
            <a:r>
              <a:rPr lang="en-US" dirty="0" err="1"/>
              <a:t>conservately</a:t>
            </a:r>
            <a:r>
              <a:rPr lang="en-US" dirty="0"/>
              <a:t>.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5</a:t>
            </a:fld>
            <a:endParaRPr lang="en-US"/>
          </a:p>
        </p:txBody>
      </p:sp>
    </p:spTree>
    <p:extLst>
      <p:ext uri="{BB962C8B-B14F-4D97-AF65-F5344CB8AC3E}">
        <p14:creationId xmlns:p14="http://schemas.microsoft.com/office/powerpoint/2010/main" val="20094456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6</a:t>
            </a:fld>
            <a:endParaRPr lang="en-US"/>
          </a:p>
        </p:txBody>
      </p:sp>
    </p:spTree>
    <p:extLst>
      <p:ext uri="{BB962C8B-B14F-4D97-AF65-F5344CB8AC3E}">
        <p14:creationId xmlns:p14="http://schemas.microsoft.com/office/powerpoint/2010/main" val="18593537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we budget conservatively. The</a:t>
            </a:r>
            <a:r>
              <a:rPr lang="en-US" baseline="0" dirty="0"/>
              <a:t> intent is to keep the meeting fees lower, by budgeting a net zero over all the interims over 2-3 years. </a:t>
            </a:r>
          </a:p>
        </p:txBody>
      </p:sp>
      <p:sp>
        <p:nvSpPr>
          <p:cNvPr id="4" name="Header Placeholder 3"/>
          <p:cNvSpPr>
            <a:spLocks noGrp="1"/>
          </p:cNvSpPr>
          <p:nvPr>
            <p:ph type="hdr" idx="10"/>
          </p:nvPr>
        </p:nvSpPr>
        <p:spPr/>
        <p:txBody>
          <a:bodyPr/>
          <a:lstStyle/>
          <a:p>
            <a:pPr>
              <a:defRPr/>
            </a:pPr>
            <a:r>
              <a:rPr lang="en-US"/>
              <a:t>doc.: IEEE 802.11-18/0295r0</a:t>
            </a:r>
            <a:endParaRPr lang="en-US" dirty="0"/>
          </a:p>
        </p:txBody>
      </p:sp>
      <p:sp>
        <p:nvSpPr>
          <p:cNvPr id="5" name="Date Placeholder 4"/>
          <p:cNvSpPr>
            <a:spLocks noGrp="1"/>
          </p:cNvSpPr>
          <p:nvPr>
            <p:ph type="dt" idx="11"/>
          </p:nvPr>
        </p:nvSpPr>
        <p:spPr/>
        <p:txBody>
          <a:bodyPr/>
          <a:lstStyle/>
          <a:p>
            <a:pPr>
              <a:defRPr/>
            </a:pPr>
            <a:r>
              <a:rPr lang="en-US"/>
              <a:t>March 2018</a:t>
            </a:r>
            <a:endParaRPr lang="en-US" dirty="0"/>
          </a:p>
        </p:txBody>
      </p:sp>
      <p:sp>
        <p:nvSpPr>
          <p:cNvPr id="6" name="Footer Placeholder 5"/>
          <p:cNvSpPr>
            <a:spLocks noGrp="1"/>
          </p:cNvSpPr>
          <p:nvPr>
            <p:ph type="ftr" idx="12"/>
          </p:nvPr>
        </p:nvSpPr>
        <p:spPr/>
        <p:txBody>
          <a:bodyPr/>
          <a:lstStyle/>
          <a:p>
            <a:pPr>
              <a:defRPr/>
            </a:pPr>
            <a:r>
              <a:rPr lang="en-US"/>
              <a:t>Ben Rolfe (BCA); Jon Rosdahl (Qualcomm)</a:t>
            </a:r>
          </a:p>
        </p:txBody>
      </p:sp>
      <p:sp>
        <p:nvSpPr>
          <p:cNvPr id="7" name="Slide Number Placeholder 6"/>
          <p:cNvSpPr>
            <a:spLocks noGrp="1"/>
          </p:cNvSpPr>
          <p:nvPr>
            <p:ph type="sldNum" idx="13"/>
          </p:nvPr>
        </p:nvSpPr>
        <p:spPr/>
        <p:txBody>
          <a:bodyPr/>
          <a:lstStyle/>
          <a:p>
            <a:pPr>
              <a:defRPr/>
            </a:pPr>
            <a:r>
              <a:rPr lang="en-US"/>
              <a:t>Page </a:t>
            </a:r>
            <a:fld id="{7A478400-C302-40FF-A836-EC3AD3B263C9}" type="slidenum">
              <a:rPr lang="en-US" smtClean="0"/>
              <a:pPr>
                <a:defRPr/>
              </a:pPr>
              <a:t>7</a:t>
            </a:fld>
            <a:endParaRPr lang="en-US"/>
          </a:p>
        </p:txBody>
      </p:sp>
    </p:spTree>
    <p:extLst>
      <p:ext uri="{BB962C8B-B14F-4D97-AF65-F5344CB8AC3E}">
        <p14:creationId xmlns:p14="http://schemas.microsoft.com/office/powerpoint/2010/main" val="23233941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dirty="0">
                <a:latin typeface="Times New Roman" pitchFamily="18" charset="0"/>
              </a:rPr>
              <a:t>Historical Attendance: </a:t>
            </a:r>
          </a:p>
          <a:p>
            <a:pPr defTabSz="933450"/>
            <a:r>
              <a:rPr lang="en-US" dirty="0">
                <a:latin typeface="Times New Roman" pitchFamily="18" charset="0"/>
              </a:rPr>
              <a:t>      Number attending the meeting (Initial Budget, final budget )</a:t>
            </a:r>
          </a:p>
          <a:p>
            <a:pPr defTabSz="933450"/>
            <a:r>
              <a:rPr lang="en-US" dirty="0">
                <a:latin typeface="Times New Roman" pitchFamily="18" charset="0"/>
              </a:rPr>
              <a:t>      The numbers in red are a negative (loss), and the black are a positive</a:t>
            </a:r>
          </a:p>
          <a:p>
            <a:pPr defTabSz="933450"/>
            <a:endParaRPr lang="en-US" dirty="0">
              <a:latin typeface="Times New Roman" pitchFamily="18" charset="0"/>
            </a:endParaRPr>
          </a:p>
          <a:p>
            <a:pPr defTabSz="933450"/>
            <a:r>
              <a:rPr lang="en-US" dirty="0">
                <a:latin typeface="Times New Roman" pitchFamily="18" charset="0"/>
              </a:rPr>
              <a:t>2004-January (Vancouver) and 2007 January (London)</a:t>
            </a:r>
            <a:r>
              <a:rPr lang="en-US" baseline="0" dirty="0">
                <a:latin typeface="Times New Roman" pitchFamily="18" charset="0"/>
              </a:rPr>
              <a:t> </a:t>
            </a:r>
            <a:r>
              <a:rPr lang="en-US" dirty="0">
                <a:latin typeface="Times New Roman" pitchFamily="18" charset="0"/>
              </a:rPr>
              <a:t>Interims were hosted</a:t>
            </a:r>
            <a:r>
              <a:rPr lang="en-US" baseline="0" dirty="0">
                <a:latin typeface="Times New Roman" pitchFamily="18" charset="0"/>
              </a:rPr>
              <a:t> by IEEE 802 </a:t>
            </a:r>
          </a:p>
          <a:p>
            <a:pPr lvl="1" defTabSz="933450"/>
            <a:r>
              <a:rPr lang="en-US" baseline="0" dirty="0">
                <a:latin typeface="Times New Roman" pitchFamily="18" charset="0"/>
              </a:rPr>
              <a:t>– The IEEE 802 LMSC Treasury was used for accounting.</a:t>
            </a:r>
          </a:p>
          <a:p>
            <a:pPr defTabSz="933450"/>
            <a:endParaRPr lang="en-US" dirty="0">
              <a:latin typeface="Times New Roman" pitchFamily="18" charset="0"/>
            </a:endParaRPr>
          </a:p>
          <a:p>
            <a:pPr defTabSz="933450"/>
            <a:r>
              <a:rPr lang="en-US" dirty="0">
                <a:latin typeface="Times New Roman" pitchFamily="18" charset="0"/>
              </a:rPr>
              <a:t>The Beijing and Okinawa meetings had a sponsor, and so were run on a net zero basis.</a:t>
            </a:r>
          </a:p>
          <a:p>
            <a:pPr defTabSz="933450"/>
            <a:r>
              <a:rPr lang="en-US" dirty="0">
                <a:latin typeface="Times New Roman" pitchFamily="18" charset="0"/>
              </a:rPr>
              <a:t>The Nanjing meeting had a sponsor,</a:t>
            </a:r>
            <a:r>
              <a:rPr lang="en-US" baseline="0" dirty="0">
                <a:latin typeface="Times New Roman" pitchFamily="18" charset="0"/>
              </a:rPr>
              <a:t> but we failed to include a site visit charge when settling with the Sponsor.  </a:t>
            </a:r>
          </a:p>
          <a:p>
            <a:pPr defTabSz="933450"/>
            <a:r>
              <a:rPr lang="en-US" baseline="0" dirty="0">
                <a:latin typeface="Times New Roman" pitchFamily="18" charset="0"/>
              </a:rPr>
              <a:t>     The Nanjing loss includes the site visit and a wire transfer finance charge.</a:t>
            </a:r>
            <a:endParaRPr lang="en-US" dirty="0">
              <a:latin typeface="Times New Roman" pitchFamily="18" charset="0"/>
            </a:endParaRPr>
          </a:p>
        </p:txBody>
      </p:sp>
    </p:spTree>
    <p:extLst>
      <p:ext uri="{BB962C8B-B14F-4D97-AF65-F5344CB8AC3E}">
        <p14:creationId xmlns:p14="http://schemas.microsoft.com/office/powerpoint/2010/main" val="601314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txBox="1">
            <a:spLocks noGrp="1" noChangeArrowheads="1"/>
          </p:cNvSpPr>
          <p:nvPr/>
        </p:nvSpPr>
        <p:spPr bwMode="auto">
          <a:xfrm>
            <a:off x="3467100" y="96838"/>
            <a:ext cx="2814638" cy="214312"/>
          </a:xfrm>
          <a:prstGeom prst="rect">
            <a:avLst/>
          </a:prstGeom>
          <a:noFill/>
          <a:ln w="9525">
            <a:noFill/>
            <a:miter lim="800000"/>
            <a:headEnd/>
            <a:tailEnd/>
          </a:ln>
        </p:spPr>
        <p:txBody>
          <a:bodyPr lIns="0" tIns="0" rIns="0" bIns="0" anchor="b">
            <a:spAutoFit/>
          </a:bodyPr>
          <a:lstStyle/>
          <a:p>
            <a:pPr algn="r" defTabSz="933450" eaLnBrk="0" hangingPunct="0"/>
            <a:r>
              <a:rPr lang="en-US" sz="1400" b="1">
                <a:solidFill>
                  <a:schemeClr val="tx1"/>
                </a:solidFill>
                <a:ea typeface="MS PGothic" pitchFamily="34" charset="-128"/>
              </a:rPr>
              <a:t>doc.: IEEE 802.15-11/0204r0</a:t>
            </a:r>
          </a:p>
        </p:txBody>
      </p:sp>
      <p:sp>
        <p:nvSpPr>
          <p:cNvPr id="15363" name="Rectangle 3"/>
          <p:cNvSpPr txBox="1">
            <a:spLocks noGrp="1" noChangeArrowheads="1"/>
          </p:cNvSpPr>
          <p:nvPr/>
        </p:nvSpPr>
        <p:spPr bwMode="auto">
          <a:xfrm>
            <a:off x="654050" y="96838"/>
            <a:ext cx="2736850" cy="214312"/>
          </a:xfrm>
          <a:prstGeom prst="rect">
            <a:avLst/>
          </a:prstGeom>
          <a:noFill/>
          <a:ln w="9525">
            <a:noFill/>
            <a:miter lim="800000"/>
            <a:headEnd/>
            <a:tailEnd/>
          </a:ln>
        </p:spPr>
        <p:txBody>
          <a:bodyPr lIns="0" tIns="0" rIns="0" bIns="0" anchor="b">
            <a:spAutoFit/>
          </a:bodyPr>
          <a:lstStyle/>
          <a:p>
            <a:pPr defTabSz="933450" eaLnBrk="0" hangingPunct="0"/>
            <a:r>
              <a:rPr lang="en-US" sz="1400" b="1">
                <a:solidFill>
                  <a:schemeClr val="tx1"/>
                </a:solidFill>
                <a:ea typeface="MS PGothic" pitchFamily="34" charset="-128"/>
              </a:rPr>
              <a:t>March 2011</a:t>
            </a:r>
          </a:p>
        </p:txBody>
      </p:sp>
      <p:sp>
        <p:nvSpPr>
          <p:cNvPr id="15364" name="Rectangle 2"/>
          <p:cNvSpPr>
            <a:spLocks noGrp="1" noRot="1" noChangeAspect="1" noChangeArrowheads="1" noTextEdit="1"/>
          </p:cNvSpPr>
          <p:nvPr>
            <p:ph type="sldImg"/>
          </p:nvPr>
        </p:nvSpPr>
        <p:spPr>
          <a:xfrm>
            <a:off x="385763" y="701675"/>
            <a:ext cx="6164262" cy="3468688"/>
          </a:xfrm>
          <a:ln/>
        </p:spPr>
      </p:sp>
      <p:sp>
        <p:nvSpPr>
          <p:cNvPr id="15365" name="Rectangle 3"/>
          <p:cNvSpPr>
            <a:spLocks noGrp="1" noChangeArrowheads="1"/>
          </p:cNvSpPr>
          <p:nvPr>
            <p:ph type="body" idx="1"/>
          </p:nvPr>
        </p:nvSpPr>
        <p:spPr>
          <a:xfrm>
            <a:off x="923925" y="4408488"/>
            <a:ext cx="5086350" cy="4176712"/>
          </a:xfrm>
          <a:noFill/>
          <a:ln/>
        </p:spPr>
        <p:txBody>
          <a:bodyPr lIns="93648" tIns="46031" rIns="93648" bIns="46031"/>
          <a:lstStyle/>
          <a:p>
            <a:pPr defTabSz="933450"/>
            <a:r>
              <a:rPr lang="en-US" sz="1200" b="0" dirty="0">
                <a:latin typeface="+mn-lt"/>
              </a:rPr>
              <a:t>Historical Attendance: </a:t>
            </a:r>
          </a:p>
          <a:p>
            <a:pPr defTabSz="933450"/>
            <a:r>
              <a:rPr lang="en-US" sz="1200" b="0" dirty="0">
                <a:latin typeface="+mn-lt"/>
              </a:rPr>
              <a:t>Number attending the meeting (Initial Budget, Final budget )</a:t>
            </a:r>
          </a:p>
          <a:p>
            <a:pPr defTabSz="933450"/>
            <a:r>
              <a:rPr lang="en-US" sz="1200" b="0" dirty="0">
                <a:latin typeface="+mn-lt"/>
              </a:rPr>
              <a:t>The numbers in red are a negative (deficit), and the black are a positive (surplus)</a:t>
            </a:r>
          </a:p>
          <a:p>
            <a:pPr defTabSz="933450"/>
            <a:r>
              <a:rPr lang="en-US" sz="1200" b="0" i="1" dirty="0">
                <a:latin typeface="+mn-lt"/>
              </a:rPr>
              <a:t>Italic numbers are projected</a:t>
            </a:r>
            <a:r>
              <a:rPr lang="en-US" sz="1200" b="0" i="1" baseline="0" dirty="0">
                <a:latin typeface="+mn-lt"/>
              </a:rPr>
              <a:t> budgets</a:t>
            </a:r>
            <a:endParaRPr lang="en-US" sz="1200" b="0" i="1" dirty="0">
              <a:latin typeface="+mn-lt"/>
            </a:endParaRPr>
          </a:p>
          <a:p>
            <a:pPr defTabSz="933450"/>
            <a:endParaRPr lang="en-US" sz="1200" b="0" dirty="0">
              <a:latin typeface="+mn-lt"/>
            </a:endParaRPr>
          </a:p>
          <a:p>
            <a:pPr defTabSz="933450"/>
            <a:r>
              <a:rPr lang="en-US" sz="1200" b="0" dirty="0">
                <a:latin typeface="+mn-lt"/>
              </a:rPr>
              <a:t>2015 January  - Atlanta</a:t>
            </a:r>
            <a:r>
              <a:rPr lang="en-US" sz="1200" b="0" baseline="0" dirty="0">
                <a:latin typeface="+mn-lt"/>
              </a:rPr>
              <a:t> – 802 Hosted Interim – All 802 Groups attended except .16 and .22 </a:t>
            </a:r>
          </a:p>
          <a:p>
            <a:pPr lvl="1" defTabSz="933450"/>
            <a:r>
              <a:rPr lang="en-US" sz="1200" b="0" baseline="0" dirty="0">
                <a:latin typeface="+mn-lt"/>
              </a:rPr>
              <a:t>– Net Zero to 802.11.15 Treasury. </a:t>
            </a:r>
          </a:p>
          <a:p>
            <a:pPr lvl="1" defTabSz="933450"/>
            <a:r>
              <a:rPr lang="en-US" sz="1200" b="0" baseline="0" dirty="0">
                <a:latin typeface="+mn-lt"/>
              </a:rPr>
              <a:t>– Surplus Paid to IEEE 802 = $</a:t>
            </a:r>
            <a:r>
              <a:rPr lang="en-US" dirty="0"/>
              <a:t>114.696.00</a:t>
            </a:r>
            <a:r>
              <a:rPr lang="en-US" baseline="0" dirty="0"/>
              <a:t> </a:t>
            </a:r>
          </a:p>
          <a:p>
            <a:pPr lvl="1" defTabSz="933450"/>
            <a:r>
              <a:rPr lang="en-US" baseline="0" dirty="0"/>
              <a:t>– Surplus of $0.60 left in Wireless account.</a:t>
            </a:r>
          </a:p>
          <a:p>
            <a:pPr lvl="0" defTabSz="933450"/>
            <a:endParaRPr lang="en-US" sz="1200" b="0" baseline="0" dirty="0">
              <a:latin typeface="+mn-lt"/>
            </a:endParaRP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dirty="0">
                <a:solidFill>
                  <a:srgbClr val="000000"/>
                </a:solidFill>
                <a:latin typeface="Times New Roman" pitchFamily="16" charset="0"/>
                <a:ea typeface="+mn-ea"/>
                <a:cs typeface="+mn-cs"/>
              </a:rPr>
              <a:t>2016 January  - Atlanta</a:t>
            </a:r>
            <a:r>
              <a:rPr lang="en-US" sz="1200" b="0" kern="1200" baseline="0" dirty="0">
                <a:solidFill>
                  <a:srgbClr val="000000"/>
                </a:solidFill>
                <a:latin typeface="Times New Roman" pitchFamily="16" charset="0"/>
                <a:ea typeface="+mn-ea"/>
                <a:cs typeface="+mn-cs"/>
              </a:rPr>
              <a:t> – 802 Hosted Interim – All 802 Groups except .22</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Net Zero to 802.11 Treasury.</a:t>
            </a:r>
          </a:p>
          <a:p>
            <a:pPr marL="0" marR="0" lvl="0" indent="0" algn="l" defTabSz="933450" rtl="0" eaLnBrk="0" fontAlgn="base" latinLnBrk="0" hangingPunct="0">
              <a:lnSpc>
                <a:spcPct val="100000"/>
              </a:lnSpc>
              <a:spcBef>
                <a:spcPct val="30000"/>
              </a:spcBef>
              <a:spcAft>
                <a:spcPct val="0"/>
              </a:spcAft>
              <a:buClr>
                <a:srgbClr val="000000"/>
              </a:buClr>
              <a:buSzPct val="100000"/>
              <a:buFont typeface="Times New Roman" pitchFamily="18" charset="0"/>
              <a:buNone/>
              <a:tabLst/>
              <a:defRPr/>
            </a:pPr>
            <a:r>
              <a:rPr lang="en-US" sz="1200" b="0" kern="1200" baseline="0" dirty="0">
                <a:solidFill>
                  <a:srgbClr val="000000"/>
                </a:solidFill>
                <a:latin typeface="Times New Roman" pitchFamily="16" charset="0"/>
                <a:ea typeface="+mn-ea"/>
                <a:cs typeface="+mn-cs"/>
              </a:rPr>
              <a:t>	- Surplus paid to IEEE 802 = $</a:t>
            </a:r>
            <a:r>
              <a:rPr lang="en-US" dirty="0">
                <a:effectLst/>
              </a:rPr>
              <a:t>27,014.06 </a:t>
            </a:r>
            <a:endParaRPr lang="en-US" sz="1200" b="0" kern="1200" baseline="0" dirty="0">
              <a:solidFill>
                <a:srgbClr val="000000"/>
              </a:solidFill>
              <a:latin typeface="Times New Roman" pitchFamily="16" charset="0"/>
              <a:ea typeface="+mn-ea"/>
              <a:cs typeface="+mn-cs"/>
            </a:endParaRPr>
          </a:p>
          <a:p>
            <a:pPr lvl="0" defTabSz="933450"/>
            <a:endParaRPr lang="en-US" sz="1200" b="0" dirty="0">
              <a:latin typeface="+mn-lt"/>
            </a:endParaRPr>
          </a:p>
          <a:p>
            <a:pPr lvl="0" defTabSz="933450"/>
            <a:r>
              <a:rPr lang="en-US" sz="1200" b="0" dirty="0">
                <a:latin typeface="+mn-lt"/>
              </a:rPr>
              <a:t>January 2017  - Atlanta Buckhead –</a:t>
            </a:r>
          </a:p>
          <a:p>
            <a:pPr lvl="2" defTabSz="933450"/>
            <a:r>
              <a:rPr lang="en-US" sz="1200" b="0" dirty="0">
                <a:latin typeface="+mn-lt"/>
              </a:rPr>
              <a:t>- there was</a:t>
            </a:r>
            <a:r>
              <a:rPr lang="en-US" sz="1200" b="0" baseline="0" dirty="0">
                <a:latin typeface="+mn-lt"/>
              </a:rPr>
              <a:t> </a:t>
            </a:r>
            <a:r>
              <a:rPr lang="en-US" sz="1200" b="0" dirty="0">
                <a:latin typeface="+mn-lt"/>
              </a:rPr>
              <a:t>a significant</a:t>
            </a:r>
            <a:r>
              <a:rPr lang="en-US" sz="1200" b="0" baseline="0" dirty="0">
                <a:latin typeface="+mn-lt"/>
              </a:rPr>
              <a:t> penalty( $69,810) that was paid for changing from the Hyatt Regency to the Grand Hyatt which is not part of the budget, but does show on the Income Report.</a:t>
            </a:r>
            <a:endParaRPr lang="en-US" sz="1200" b="0" dirty="0">
              <a:latin typeface="+mn-lt"/>
            </a:endParaRPr>
          </a:p>
        </p:txBody>
      </p:sp>
    </p:spTree>
    <p:extLst>
      <p:ext uri="{BB962C8B-B14F-4D97-AF65-F5344CB8AC3E}">
        <p14:creationId xmlns:p14="http://schemas.microsoft.com/office/powerpoint/2010/main" val="601314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7B89D2F3-3A0B-4B22-AD26-703531DFDA8E}"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E6969283-78ED-4F71-B854-48055E18A2DC}" type="slidenum">
              <a:rPr lang="en-GB"/>
              <a:pPr>
                <a:defRPr/>
              </a:pPr>
              <a:t>‹#›</a:t>
            </a:fld>
            <a:endParaRPr lang="en-GB"/>
          </a:p>
        </p:txBody>
      </p:sp>
      <p:sp>
        <p:nvSpPr>
          <p:cNvPr id="7" name="Rectangle 4"/>
          <p:cNvSpPr>
            <a:spLocks noGrp="1" noChangeArrowheads="1"/>
          </p:cNvSpPr>
          <p:nvPr>
            <p:ph type="ftr" idx="11"/>
          </p:nvPr>
        </p:nvSpPr>
        <p:spPr>
          <a:xfrm>
            <a:off x="7304616" y="6552143"/>
            <a:ext cx="4074584" cy="184150"/>
          </a:xfrm>
          <a:ln/>
        </p:spPr>
        <p:txBody>
          <a:bodyPr/>
          <a:lstStyle>
            <a:lvl1pPr>
              <a:defRPr/>
            </a:lvl1pPr>
          </a:lstStyle>
          <a:p>
            <a:pPr>
              <a:defRPr/>
            </a:pPr>
            <a:r>
              <a:rPr lang="en-GB"/>
              <a:t>Ben Rolfe (BCA);   Jon Rosdahl (Qualcomm)</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2FC89608-6A20-477C-A981-705C17D7D065}"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6"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a:defRPr/>
            </a:pPr>
            <a:r>
              <a:rPr lang="en-GB"/>
              <a:t>Slide </a:t>
            </a:r>
            <a:fld id="{596D0F4C-4EDF-4701-BCA4-6112044C65B5}"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dirty="0"/>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a:defRPr/>
            </a:pPr>
            <a:r>
              <a:rPr lang="en-US"/>
              <a:t>March 2018</a:t>
            </a:r>
            <a:endParaRPr lang="en-GB" dirty="0"/>
          </a:p>
        </p:txBody>
      </p:sp>
      <p:sp>
        <p:nvSpPr>
          <p:cNvPr id="8" name="Footer Placeholder 7"/>
          <p:cNvSpPr>
            <a:spLocks noGrp="1"/>
          </p:cNvSpPr>
          <p:nvPr>
            <p:ph type="ftr" idx="11"/>
          </p:nvPr>
        </p:nvSpPr>
        <p:spPr>
          <a:xfrm>
            <a:off x="7524752" y="6475414"/>
            <a:ext cx="3865033" cy="180975"/>
          </a:xfrm>
        </p:spPr>
        <p:txBody>
          <a:bodyPr/>
          <a:lstStyle>
            <a:lvl1pPr>
              <a:defRPr/>
            </a:lvl1pPr>
          </a:lstStyle>
          <a:p>
            <a:pPr>
              <a:defRPr/>
            </a:pPr>
            <a:r>
              <a:rPr lang="en-GB"/>
              <a:t>Ben Rolfe (BCA);   Jon Rosdahl (Qualcomm)</a:t>
            </a:r>
            <a:endParaRPr lang="en-GB" dirty="0"/>
          </a:p>
        </p:txBody>
      </p:sp>
      <p:sp>
        <p:nvSpPr>
          <p:cNvPr id="9" name="Slide Number Placeholder 8"/>
          <p:cNvSpPr>
            <a:spLocks noGrp="1"/>
          </p:cNvSpPr>
          <p:nvPr>
            <p:ph type="sldNum" idx="12"/>
          </p:nvPr>
        </p:nvSpPr>
        <p:spPr/>
        <p:txBody>
          <a:bodyPr/>
          <a:lstStyle>
            <a:lvl1pPr>
              <a:defRPr/>
            </a:lvl1pPr>
          </a:lstStyle>
          <a:p>
            <a:pPr>
              <a:defRPr/>
            </a:pPr>
            <a:r>
              <a:rPr lang="en-GB"/>
              <a:t>Slide </a:t>
            </a:r>
            <a:fld id="{6B5ED4C8-2B62-4991-947A-61F0AFF81ACB}"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4"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a:defRPr/>
            </a:pPr>
            <a:r>
              <a:rPr lang="en-GB"/>
              <a:t>Slide </a:t>
            </a:r>
            <a:fld id="{A6C5482A-260B-4E4B-AC84-D73403BB5CB9}"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3"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4" name="Rectangle 5"/>
          <p:cNvSpPr>
            <a:spLocks noGrp="1" noChangeArrowheads="1"/>
          </p:cNvSpPr>
          <p:nvPr>
            <p:ph type="sldNum" idx="12"/>
          </p:nvPr>
        </p:nvSpPr>
        <p:spPr>
          <a:ln/>
        </p:spPr>
        <p:txBody>
          <a:bodyPr/>
          <a:lstStyle>
            <a:lvl1pPr>
              <a:defRPr/>
            </a:lvl1pPr>
          </a:lstStyle>
          <a:p>
            <a:pPr>
              <a:defRPr/>
            </a:pPr>
            <a:r>
              <a:rPr lang="en-GB"/>
              <a:t>Slide </a:t>
            </a:r>
            <a:fld id="{189D7BFD-E160-402F-BBC8-B5B701941DD4}"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06AC922A-D50D-4784-BDB0-95BF1D680974}"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a:defRPr/>
            </a:pPr>
            <a:r>
              <a:rPr lang="en-US"/>
              <a:t>March 2018</a:t>
            </a:r>
            <a:endParaRPr lang="en-GB" dirty="0"/>
          </a:p>
        </p:txBody>
      </p:sp>
      <p:sp>
        <p:nvSpPr>
          <p:cNvPr id="5" name="Rectangle 4"/>
          <p:cNvSpPr>
            <a:spLocks noGrp="1" noChangeArrowheads="1"/>
          </p:cNvSpPr>
          <p:nvPr>
            <p:ph type="ftr" idx="11"/>
          </p:nvPr>
        </p:nvSpPr>
        <p:spPr>
          <a:ln/>
        </p:spPr>
        <p:txBody>
          <a:bodyPr/>
          <a:lstStyle>
            <a:lvl1pPr>
              <a:defRPr/>
            </a:lvl1pPr>
          </a:lstStyle>
          <a:p>
            <a:pPr>
              <a:defRPr/>
            </a:pPr>
            <a:r>
              <a:rPr lang="en-GB"/>
              <a:t>Ben Rolfe (BCA);   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a:defRPr/>
            </a:pPr>
            <a:r>
              <a:rPr lang="en-GB"/>
              <a:t>Slide </a:t>
            </a:r>
            <a:fld id="{F2CCFC3D-D547-4F7B-B83F-14FDE279E972}"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a:defRPr/>
            </a:pPr>
            <a:r>
              <a:rPr lang="en-US"/>
              <a:t>March 2018</a:t>
            </a:r>
            <a:endParaRPr lang="en-GB" dirty="0"/>
          </a:p>
        </p:txBody>
      </p:sp>
      <p:sp>
        <p:nvSpPr>
          <p:cNvPr id="1028" name="Rectangle 4"/>
          <p:cNvSpPr>
            <a:spLocks noGrp="1" noChangeArrowheads="1"/>
          </p:cNvSpPr>
          <p:nvPr>
            <p:ph type="ftr"/>
          </p:nvPr>
        </p:nvSpPr>
        <p:spPr bwMode="auto">
          <a:xfrm>
            <a:off x="7304616" y="6552143"/>
            <a:ext cx="4074584" cy="1841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pPr>
              <a:defRPr/>
            </a:pPr>
            <a:r>
              <a:rPr lang="en-GB"/>
              <a:t>Ben Rolfe (BCA);   Jon Rosdahl (Qualcomm)</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pPr>
              <a:defRPr/>
            </a:pPr>
            <a:r>
              <a:rPr lang="en-GB"/>
              <a:t>Slide </a:t>
            </a:r>
            <a:fld id="{53EBAA78-AC7B-4AAE-80E5-F5D910A6B4BE}" type="slidenum">
              <a:rPr lang="en-GB"/>
              <a:pPr>
                <a:defRPr/>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12285" y="6475413"/>
            <a:ext cx="419987" cy="184666"/>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11-18/0295r0</a:t>
            </a:r>
            <a:endParaRPr lang="en-GB" sz="1800" b="1" dirty="0">
              <a:solidFill>
                <a:schemeClr val="tx1"/>
              </a:solidFill>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9" r:id="rId5"/>
    <p:sldLayoutId id="2147483705" r:id="rId6"/>
    <p:sldLayoutId id="2147483706" r:id="rId7"/>
    <p:sldLayoutId id="2147483707" r:id="rId8"/>
    <p:sldLayoutId id="2147483708" r:id="rId9"/>
  </p:sldLayoutIdLst>
  <p:hf hdr="0"/>
  <p:txStyles>
    <p:titleStyle>
      <a:lvl1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0" fontAlgn="base" hangingPunct="0">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0" fontAlgn="base" hangingPunct="0">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0" fontAlgn="base" hangingPunct="0">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0" fontAlgn="base" hangingPunct="0">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0" fontAlgn="base" hangingPunct="0">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2" name="Rectangle 1"/>
          <p:cNvSpPr>
            <a:spLocks noGrp="1" noChangeArrowheads="1"/>
          </p:cNvSpPr>
          <p:nvPr>
            <p:ph type="ctrTitle"/>
          </p:nvPr>
        </p:nvSpPr>
        <p:spPr>
          <a:xfrm>
            <a:off x="914400" y="770996"/>
            <a:ext cx="10363200" cy="931334"/>
          </a:xfrm>
        </p:spPr>
        <p:txBody>
          <a:bodyPr/>
          <a:lstStyle/>
          <a:p>
            <a:pPr eaLnBrk="1" hangingPunct="1">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Treasurer Report March 2018 - Rosemont</a:t>
            </a:r>
            <a:endParaRPr lang="en-GB" dirty="0"/>
          </a:p>
        </p:txBody>
      </p:sp>
      <p:sp>
        <p:nvSpPr>
          <p:cNvPr id="1033" name="Rectangle 2"/>
          <p:cNvSpPr>
            <a:spLocks noGrp="1" noChangeArrowheads="1"/>
          </p:cNvSpPr>
          <p:nvPr>
            <p:ph type="subTitle" idx="1"/>
          </p:nvPr>
        </p:nvSpPr>
        <p:spPr>
          <a:xfrm>
            <a:off x="1878542" y="1738844"/>
            <a:ext cx="8534400" cy="394756"/>
          </a:xfrm>
        </p:spPr>
        <p:txBody>
          <a:bodyPr/>
          <a:lstStyle/>
          <a:p>
            <a:pPr algn="ctr" eaLnBrk="1" hangingPunct="1">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2018-03-04</a:t>
            </a:r>
          </a:p>
        </p:txBody>
      </p:sp>
      <p:sp>
        <p:nvSpPr>
          <p:cNvPr id="1027" name="Rectangle 3"/>
          <p:cNvSpPr>
            <a:spLocks noGrp="1" noChangeArrowheads="1"/>
          </p:cNvSpPr>
          <p:nvPr>
            <p:ph type="dt" idx="10"/>
          </p:nvPr>
        </p:nvSpPr>
        <p:spPr>
          <a:noFill/>
        </p:spPr>
        <p:txBody>
          <a:bodyPr/>
          <a:lstStyle/>
          <a:p>
            <a:pPr>
              <a:buFont typeface="Times New Roman" pitchFamily="18" charset="0"/>
              <a:buNone/>
            </a:pPr>
            <a:r>
              <a:rPr lang="en-US">
                <a:latin typeface="Times New Roman" pitchFamily="18" charset="0"/>
                <a:ea typeface="Arial Unicode MS" pitchFamily="34" charset="-128"/>
                <a:cs typeface="Arial Unicode MS" pitchFamily="34" charset="-128"/>
              </a:rPr>
              <a:t>March 2018</a:t>
            </a:r>
            <a:endParaRPr lang="en-GB" dirty="0">
              <a:latin typeface="Times New Roman" pitchFamily="18" charset="0"/>
              <a:ea typeface="Arial Unicode MS" pitchFamily="34" charset="-128"/>
              <a:cs typeface="Arial Unicode MS" pitchFamily="34" charset="-128"/>
            </a:endParaRP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
        <p:nvSpPr>
          <p:cNvPr id="1029" name="Rectangle 5"/>
          <p:cNvSpPr>
            <a:spLocks noGrp="1" noChangeArrowheads="1"/>
          </p:cNvSpPr>
          <p:nvPr>
            <p:ph type="sldNum" idx="12"/>
          </p:nvPr>
        </p:nvSpPr>
        <p:spPr>
          <a:noFill/>
        </p:spPr>
        <p:txBody>
          <a:bodyPr/>
          <a:lstStyle/>
          <a:p>
            <a:pPr>
              <a:buFont typeface="Times New Roman" pitchFamily="18" charset="0"/>
              <a:buNone/>
            </a:pPr>
            <a:r>
              <a:rPr lang="en-GB">
                <a:latin typeface="Times New Roman" pitchFamily="18" charset="0"/>
                <a:ea typeface="Arial Unicode MS" pitchFamily="34" charset="-128"/>
                <a:cs typeface="Arial Unicode MS" pitchFamily="34" charset="-128"/>
              </a:rPr>
              <a:t>Slide </a:t>
            </a:r>
            <a:fld id="{DA834F39-FECA-4254-A927-AA26D4F544F5}" type="slidenum">
              <a:rPr lang="en-GB" smtClean="0">
                <a:latin typeface="Times New Roman" pitchFamily="18" charset="0"/>
                <a:ea typeface="Arial Unicode MS" pitchFamily="34" charset="-128"/>
                <a:cs typeface="Arial Unicode MS" pitchFamily="34" charset="-128"/>
              </a:rPr>
              <a:pPr>
                <a:buFont typeface="Times New Roman" pitchFamily="18" charset="0"/>
                <a:buNone/>
              </a:pPr>
              <a:t>1</a:t>
            </a:fld>
            <a:endParaRPr lang="en-GB">
              <a:latin typeface="Times New Roman" pitchFamily="18" charset="0"/>
              <a:ea typeface="Arial Unicode MS" pitchFamily="34" charset="-128"/>
              <a:cs typeface="Arial Unicode MS" pitchFamily="34" charset="-128"/>
            </a:endParaRPr>
          </a:p>
        </p:txBody>
      </p:sp>
      <p:sp>
        <p:nvSpPr>
          <p:cNvPr id="1031"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F2ACD4E4-215F-4F98-8233-1E85A981F83D}"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1</a:t>
            </a:fld>
            <a:endParaRPr lang="en-GB" sz="1200">
              <a:solidFill>
                <a:srgbClr val="000000"/>
              </a:solidFill>
              <a:ea typeface="Arial Unicode MS" pitchFamily="34" charset="-128"/>
              <a:cs typeface="Arial Unicode MS" pitchFamily="34" charset="-128"/>
            </a:endParaRPr>
          </a:p>
        </p:txBody>
      </p:sp>
      <p:graphicFrame>
        <p:nvGraphicFramePr>
          <p:cNvPr id="1026" name="Object 3"/>
          <p:cNvGraphicFramePr>
            <a:graphicFrameLocks noChangeAspect="1"/>
          </p:cNvGraphicFramePr>
          <p:nvPr>
            <p:extLst>
              <p:ext uri="{D42A27DB-BD31-4B8C-83A1-F6EECF244321}">
                <p14:modId xmlns:p14="http://schemas.microsoft.com/office/powerpoint/2010/main" val="1456356638"/>
              </p:ext>
            </p:extLst>
          </p:nvPr>
        </p:nvGraphicFramePr>
        <p:xfrm>
          <a:off x="2057400" y="2260599"/>
          <a:ext cx="7410450" cy="2762250"/>
        </p:xfrm>
        <a:graphic>
          <a:graphicData uri="http://schemas.openxmlformats.org/presentationml/2006/ole">
            <mc:AlternateContent xmlns:mc="http://schemas.openxmlformats.org/markup-compatibility/2006">
              <mc:Choice xmlns:v="urn:schemas-microsoft-com:vml" Requires="v">
                <p:oleObj spid="_x0000_s1322" name="Document" r:id="rId4" imgW="8253180" imgH="3081427" progId="Word.Document.8">
                  <p:embed/>
                </p:oleObj>
              </mc:Choice>
              <mc:Fallback>
                <p:oleObj name="Document" r:id="rId4" imgW="8253180" imgH="3081427" progId="Word.Document.8">
                  <p:embed/>
                  <p:pic>
                    <p:nvPicPr>
                      <p:cNvPr id="0" name="Picture 46"/>
                      <p:cNvPicPr>
                        <a:picLocks noChangeAspect="1" noChangeArrowheads="1"/>
                      </p:cNvPicPr>
                      <p:nvPr/>
                    </p:nvPicPr>
                    <p:blipFill>
                      <a:blip r:embed="rId5"/>
                      <a:srcRect/>
                      <a:stretch>
                        <a:fillRect/>
                      </a:stretch>
                    </p:blipFill>
                    <p:spPr bwMode="auto">
                      <a:xfrm>
                        <a:off x="2057400" y="2260599"/>
                        <a:ext cx="7410450" cy="276225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034" name="Rectangle 4"/>
          <p:cNvSpPr>
            <a:spLocks noChangeArrowheads="1"/>
          </p:cNvSpPr>
          <p:nvPr/>
        </p:nvSpPr>
        <p:spPr bwMode="auto">
          <a:xfrm>
            <a:off x="2057400" y="1939925"/>
            <a:ext cx="1447800" cy="381000"/>
          </a:xfrm>
          <a:prstGeom prst="rect">
            <a:avLst/>
          </a:prstGeom>
          <a:noFill/>
          <a:ln w="9525">
            <a:noFill/>
            <a:round/>
            <a:headEnd/>
            <a:tailEnd/>
          </a:ln>
        </p:spPr>
        <p:txBody>
          <a:bodyPr lIns="92160" tIns="46080" rIns="92160" bIns="46080"/>
          <a:lstStyle/>
          <a:p>
            <a:pPr eaLnBrk="0" hangingPunct="0">
              <a:spcBef>
                <a:spcPts val="500"/>
              </a:spcBef>
              <a:buClr>
                <a:srgbClr val="000000"/>
              </a:buClr>
              <a:buSzPct val="100000"/>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10</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460500" y="1249892"/>
            <a:ext cx="4241800" cy="4638835"/>
          </a:xfrm>
        </p:spPr>
        <p:txBody>
          <a:bodyPr vert="horz" wrap="square" lIns="92075" tIns="46038" rIns="92075" bIns="46038" numCol="1" anchor="t" anchorCtr="0" compatLnSpc="1">
            <a:prstTxWarp prst="textNoShape">
              <a:avLst/>
            </a:prstTxWarp>
            <a:spAutoFit/>
          </a:bodyPr>
          <a:lstStyle/>
          <a:p>
            <a:pPr marL="53975" indent="-112713" defTabSz="914400" eaLnBrk="1" hangingPunct="1">
              <a:lnSpc>
                <a:spcPct val="90000"/>
              </a:lnSpc>
              <a:tabLst>
                <a:tab pos="7372350" algn="r"/>
              </a:tabLst>
            </a:pPr>
            <a:r>
              <a:rPr lang="en-US" sz="1800" dirty="0"/>
              <a:t>2015</a:t>
            </a:r>
          </a:p>
          <a:p>
            <a:pPr marL="454025" lvl="1" indent="-112713" defTabSz="914400" eaLnBrk="1" hangingPunct="1">
              <a:lnSpc>
                <a:spcPct val="90000"/>
              </a:lnSpc>
              <a:tabLst>
                <a:tab pos="7372350" algn="r"/>
              </a:tabLst>
            </a:pPr>
            <a:r>
              <a:rPr lang="en-US" sz="1400" dirty="0"/>
              <a:t>665 – Atlanta ($</a:t>
            </a:r>
            <a:r>
              <a:rPr lang="en-US" sz="1400" b="1" dirty="0">
                <a:solidFill>
                  <a:schemeClr val="tx1"/>
                </a:solidFill>
                <a:ea typeface="MS PGothic" pitchFamily="34" charset="-128"/>
              </a:rPr>
              <a:t>190,625 - 0</a:t>
            </a:r>
            <a:r>
              <a:rPr lang="en-US" sz="1400" dirty="0"/>
              <a:t>)</a:t>
            </a:r>
            <a:r>
              <a:rPr lang="en-US" sz="1400" baseline="30000" dirty="0"/>
              <a:t>1</a:t>
            </a:r>
          </a:p>
          <a:p>
            <a:pPr marL="454025" lvl="1" indent="-112713" defTabSz="914400" eaLnBrk="1" hangingPunct="1">
              <a:lnSpc>
                <a:spcPct val="90000"/>
              </a:lnSpc>
              <a:tabLst>
                <a:tab pos="7372350" algn="r"/>
              </a:tabLst>
            </a:pPr>
            <a:r>
              <a:rPr lang="en-US" sz="1400" dirty="0"/>
              <a:t>357 – Vancouver ($6,323 - $14,667)</a:t>
            </a:r>
          </a:p>
          <a:p>
            <a:pPr marL="454025" lvl="1" indent="-112713" defTabSz="914400" eaLnBrk="1" hangingPunct="1">
              <a:lnSpc>
                <a:spcPct val="90000"/>
              </a:lnSpc>
              <a:tabLst>
                <a:tab pos="7372350" algn="r"/>
              </a:tabLst>
            </a:pPr>
            <a:r>
              <a:rPr lang="en-US" sz="1400" dirty="0"/>
              <a:t>329 – Bangkok (</a:t>
            </a:r>
            <a:r>
              <a:rPr lang="en-US" sz="1400" dirty="0">
                <a:solidFill>
                  <a:srgbClr val="C00000"/>
                </a:solidFill>
              </a:rPr>
              <a:t>$3,147  </a:t>
            </a:r>
            <a:r>
              <a:rPr lang="en-US" sz="1400" dirty="0"/>
              <a:t>- </a:t>
            </a:r>
            <a:r>
              <a:rPr lang="en-US" sz="1400" dirty="0">
                <a:solidFill>
                  <a:schemeClr val="tx1"/>
                </a:solidFill>
              </a:rPr>
              <a:t>$18,102</a:t>
            </a:r>
            <a:r>
              <a:rPr lang="en-US" sz="1400" dirty="0"/>
              <a:t>)</a:t>
            </a:r>
          </a:p>
          <a:p>
            <a:pPr marL="53975" indent="-112713" defTabSz="914400" eaLnBrk="1" hangingPunct="1">
              <a:lnSpc>
                <a:spcPct val="90000"/>
              </a:lnSpc>
              <a:tabLst>
                <a:tab pos="7372350" algn="r"/>
              </a:tabLst>
            </a:pPr>
            <a:r>
              <a:rPr lang="en-US" sz="1800" dirty="0"/>
              <a:t>2016</a:t>
            </a:r>
          </a:p>
          <a:p>
            <a:pPr marL="454025" lvl="1" indent="-112713" defTabSz="914400" eaLnBrk="1" hangingPunct="1">
              <a:lnSpc>
                <a:spcPct val="90000"/>
              </a:lnSpc>
              <a:tabLst>
                <a:tab pos="7372350" algn="r"/>
              </a:tabLst>
            </a:pPr>
            <a:r>
              <a:rPr lang="en-US" sz="1400" dirty="0"/>
              <a:t>698 – Atlanta </a:t>
            </a:r>
            <a:r>
              <a:rPr lang="en-US" sz="1400" dirty="0">
                <a:solidFill>
                  <a:srgbClr val="C00000"/>
                </a:solidFill>
              </a:rPr>
              <a:t>($33,625  </a:t>
            </a:r>
            <a:r>
              <a:rPr lang="en-US" sz="1400" dirty="0"/>
              <a:t>- 0)</a:t>
            </a:r>
            <a:r>
              <a:rPr lang="en-US" sz="1400" baseline="30000" dirty="0"/>
              <a:t>1</a:t>
            </a:r>
          </a:p>
          <a:p>
            <a:pPr marL="454025" lvl="1" indent="-112713" defTabSz="914400" eaLnBrk="1" hangingPunct="1">
              <a:lnSpc>
                <a:spcPct val="90000"/>
              </a:lnSpc>
              <a:tabLst>
                <a:tab pos="7372350" algn="r"/>
              </a:tabLst>
            </a:pPr>
            <a:r>
              <a:rPr lang="en-US" sz="1400" dirty="0"/>
              <a:t>324 – Waikoloa (</a:t>
            </a:r>
            <a:r>
              <a:rPr lang="en-US" sz="1400" dirty="0">
                <a:solidFill>
                  <a:srgbClr val="C00000"/>
                </a:solidFill>
              </a:rPr>
              <a:t>$22,740 </a:t>
            </a:r>
            <a:r>
              <a:rPr lang="en-US" sz="1400" dirty="0"/>
              <a:t>- $</a:t>
            </a:r>
            <a:r>
              <a:rPr lang="en-US" sz="1400" dirty="0">
                <a:solidFill>
                  <a:schemeClr val="tx1"/>
                </a:solidFill>
              </a:rPr>
              <a:t>13,887</a:t>
            </a:r>
            <a:r>
              <a:rPr lang="en-US" sz="1400" dirty="0"/>
              <a:t>)</a:t>
            </a:r>
          </a:p>
          <a:p>
            <a:pPr marL="454025" lvl="1" indent="-112713" defTabSz="914400" eaLnBrk="1" hangingPunct="1">
              <a:lnSpc>
                <a:spcPct val="90000"/>
              </a:lnSpc>
              <a:tabLst>
                <a:tab pos="7372350" algn="r"/>
              </a:tabLst>
            </a:pPr>
            <a:r>
              <a:rPr lang="en-US" sz="1400" dirty="0"/>
              <a:t>267 – Warsaw ($1,025 - </a:t>
            </a:r>
            <a:r>
              <a:rPr lang="en-US" sz="1400" dirty="0">
                <a:solidFill>
                  <a:srgbClr val="C00000"/>
                </a:solidFill>
              </a:rPr>
              <a:t>$7,868</a:t>
            </a:r>
            <a:r>
              <a:rPr lang="en-US" sz="1400" dirty="0"/>
              <a:t>)</a:t>
            </a:r>
          </a:p>
          <a:p>
            <a:pPr marL="53975" indent="-112713" defTabSz="914400" eaLnBrk="1" hangingPunct="1">
              <a:lnSpc>
                <a:spcPct val="90000"/>
              </a:lnSpc>
              <a:tabLst>
                <a:tab pos="7372350" algn="r"/>
              </a:tabLst>
            </a:pPr>
            <a:r>
              <a:rPr lang="en-US" sz="2000" dirty="0"/>
              <a:t>2017</a:t>
            </a:r>
          </a:p>
          <a:p>
            <a:pPr marL="454025" lvl="1" indent="-112713" defTabSz="914400" eaLnBrk="1" hangingPunct="1">
              <a:lnSpc>
                <a:spcPct val="90000"/>
              </a:lnSpc>
              <a:tabLst>
                <a:tab pos="7372350" algn="r"/>
              </a:tabLst>
            </a:pPr>
            <a:r>
              <a:rPr lang="en-US" sz="1200" dirty="0"/>
              <a:t>317 – Atlanta (</a:t>
            </a:r>
            <a:r>
              <a:rPr lang="en-US" sz="1200" b="1" dirty="0">
                <a:solidFill>
                  <a:srgbClr val="C00000"/>
                </a:solidFill>
                <a:latin typeface="Tahoma" panose="020B0604030504040204" pitchFamily="34" charset="0"/>
                <a:ea typeface="Tahoma" panose="020B0604030504040204" pitchFamily="34" charset="0"/>
                <a:cs typeface="Tahoma" panose="020B0604030504040204" pitchFamily="34" charset="0"/>
              </a:rPr>
              <a:t>$8,268 </a:t>
            </a:r>
            <a:r>
              <a:rPr lang="en-US" sz="1200" dirty="0">
                <a:solidFill>
                  <a:schemeClr val="tx1"/>
                </a:solidFill>
              </a:rPr>
              <a:t>- </a:t>
            </a:r>
            <a:r>
              <a:rPr lang="en-US" sz="1200" b="1" kern="1200" dirty="0">
                <a:solidFill>
                  <a:srgbClr val="C00000"/>
                </a:solidFill>
                <a:latin typeface="Tahoma" panose="020B0604030504040204" pitchFamily="34" charset="0"/>
                <a:ea typeface="Tahoma" panose="020B0604030504040204" pitchFamily="34" charset="0"/>
                <a:cs typeface="Tahoma" panose="020B0604030504040204" pitchFamily="34" charset="0"/>
              </a:rPr>
              <a:t>$733.50</a:t>
            </a:r>
            <a:r>
              <a:rPr lang="en-US" sz="1200" dirty="0">
                <a:solidFill>
                  <a:schemeClr val="tx1"/>
                </a:solidFill>
              </a:rPr>
              <a:t>)</a:t>
            </a:r>
            <a:r>
              <a:rPr lang="en-US" sz="1200" baseline="30000" dirty="0">
                <a:solidFill>
                  <a:schemeClr val="tx1"/>
                </a:solidFill>
              </a:rPr>
              <a:t>2</a:t>
            </a:r>
          </a:p>
          <a:p>
            <a:pPr marL="454025" lvl="1" indent="-112713" defTabSz="914400" eaLnBrk="1" hangingPunct="1">
              <a:lnSpc>
                <a:spcPct val="90000"/>
              </a:lnSpc>
              <a:tabLst>
                <a:tab pos="7372350" algn="r"/>
              </a:tabLst>
            </a:pPr>
            <a:r>
              <a:rPr lang="en-US" sz="1400" dirty="0">
                <a:solidFill>
                  <a:schemeClr val="tx1"/>
                </a:solidFill>
              </a:rPr>
              <a:t>215 – </a:t>
            </a:r>
            <a:r>
              <a:rPr lang="en-US" sz="1400" dirty="0" err="1">
                <a:solidFill>
                  <a:schemeClr val="tx1"/>
                </a:solidFill>
              </a:rPr>
              <a:t>Deajeon</a:t>
            </a:r>
            <a:r>
              <a:rPr lang="en-US" sz="1400" dirty="0">
                <a:solidFill>
                  <a:schemeClr val="tx1"/>
                </a:solidFill>
              </a:rPr>
              <a:t> ($</a:t>
            </a:r>
            <a:r>
              <a:rPr lang="en-US" sz="1400" dirty="0">
                <a:latin typeface="Tahoma" panose="020B0604030504040204" pitchFamily="34" charset="0"/>
              </a:rPr>
              <a:t>26,050.00, $5,322)</a:t>
            </a:r>
          </a:p>
          <a:p>
            <a:pPr marL="454025" lvl="1" indent="-112713" defTabSz="914400" eaLnBrk="1" hangingPunct="1">
              <a:lnSpc>
                <a:spcPct val="90000"/>
              </a:lnSpc>
              <a:tabLst>
                <a:tab pos="7372350" algn="r"/>
              </a:tabLst>
            </a:pPr>
            <a:r>
              <a:rPr lang="en-US" sz="1400" i="1" dirty="0">
                <a:solidFill>
                  <a:schemeClr val="tx1"/>
                </a:solidFill>
              </a:rPr>
              <a:t>267 - Waikoloa (</a:t>
            </a:r>
            <a:r>
              <a:rPr lang="en-US" sz="1400" b="1" i="1" dirty="0">
                <a:solidFill>
                  <a:srgbClr val="C00000"/>
                </a:solidFill>
              </a:rPr>
              <a:t>$17,750 </a:t>
            </a:r>
            <a:r>
              <a:rPr lang="en-US" sz="1400" i="1" dirty="0">
                <a:solidFill>
                  <a:srgbClr val="FF0000"/>
                </a:solidFill>
              </a:rPr>
              <a:t>, </a:t>
            </a:r>
            <a:r>
              <a:rPr lang="en-US" sz="1400" b="1" dirty="0">
                <a:solidFill>
                  <a:srgbClr val="C00000"/>
                </a:solidFill>
              </a:rPr>
              <a:t>$20,404.21</a:t>
            </a:r>
            <a:r>
              <a:rPr lang="en-US" sz="1400" i="1" dirty="0">
                <a:solidFill>
                  <a:schemeClr val="tx1"/>
                </a:solidFill>
              </a:rPr>
              <a:t>)</a:t>
            </a:r>
          </a:p>
          <a:p>
            <a:pPr marL="53975" indent="-112713" defTabSz="914400" eaLnBrk="1" hangingPunct="1">
              <a:lnSpc>
                <a:spcPct val="90000"/>
              </a:lnSpc>
              <a:tabLst>
                <a:tab pos="7372350" algn="r"/>
              </a:tabLst>
            </a:pPr>
            <a:r>
              <a:rPr lang="en-US" i="1" dirty="0">
                <a:solidFill>
                  <a:schemeClr val="tx1"/>
                </a:solidFill>
              </a:rPr>
              <a:t>2018</a:t>
            </a:r>
          </a:p>
          <a:p>
            <a:pPr marL="454025" lvl="1" indent="-112713" defTabSz="914400" eaLnBrk="1" hangingPunct="1">
              <a:lnSpc>
                <a:spcPct val="90000"/>
              </a:lnSpc>
              <a:tabLst>
                <a:tab pos="7372350" algn="r"/>
              </a:tabLst>
            </a:pPr>
            <a:r>
              <a:rPr lang="en-US" i="1" dirty="0">
                <a:solidFill>
                  <a:schemeClr val="tx1"/>
                </a:solidFill>
              </a:rPr>
              <a:t>312 – Irvine (</a:t>
            </a:r>
            <a:r>
              <a:rPr lang="en-US" b="1" i="1" dirty="0">
                <a:solidFill>
                  <a:srgbClr val="C00000"/>
                </a:solidFill>
              </a:rPr>
              <a:t>$12,380, $</a:t>
            </a:r>
            <a:r>
              <a:rPr lang="en-US" b="1" dirty="0">
                <a:solidFill>
                  <a:srgbClr val="C00000"/>
                </a:solidFill>
              </a:rPr>
              <a:t>10,410.36</a:t>
            </a:r>
            <a:r>
              <a:rPr lang="en-US" i="1" dirty="0">
                <a:solidFill>
                  <a:schemeClr val="tx1"/>
                </a:solidFill>
              </a:rPr>
              <a:t>)</a:t>
            </a:r>
            <a:endParaRPr lang="en-US" dirty="0">
              <a:solidFill>
                <a:srgbClr val="C00000"/>
              </a:solidFill>
            </a:endParaRPr>
          </a:p>
          <a:p>
            <a:pPr marL="454025" lvl="1" indent="-112713" defTabSz="914400" eaLnBrk="1" hangingPunct="1">
              <a:lnSpc>
                <a:spcPct val="90000"/>
              </a:lnSpc>
              <a:tabLst>
                <a:tab pos="7372350" algn="r"/>
              </a:tabLst>
            </a:pPr>
            <a:r>
              <a:rPr lang="en-US" dirty="0"/>
              <a:t> </a:t>
            </a:r>
          </a:p>
          <a:p>
            <a:pPr marL="454025" lvl="1" indent="-112713" defTabSz="914400" eaLnBrk="1" hangingPunct="1">
              <a:lnSpc>
                <a:spcPct val="90000"/>
              </a:lnSpc>
              <a:tabLst>
                <a:tab pos="7372350" algn="r"/>
              </a:tabLst>
            </a:pPr>
            <a:endParaRPr lang="en-US" sz="12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10</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
        <p:nvSpPr>
          <p:cNvPr id="2" name="TextBox 1"/>
          <p:cNvSpPr txBox="1"/>
          <p:nvPr/>
        </p:nvSpPr>
        <p:spPr>
          <a:xfrm>
            <a:off x="1676400" y="5643123"/>
            <a:ext cx="3810000" cy="830997"/>
          </a:xfrm>
          <a:prstGeom prst="rect">
            <a:avLst/>
          </a:prstGeom>
          <a:noFill/>
        </p:spPr>
        <p:txBody>
          <a:bodyPr wrap="square" rtlCol="0">
            <a:spAutoFit/>
          </a:bodyPr>
          <a:lstStyle/>
          <a:p>
            <a:r>
              <a:rPr lang="en-US" sz="1600" baseline="30000" dirty="0">
                <a:solidFill>
                  <a:schemeClr val="tx1"/>
                </a:solidFill>
              </a:rPr>
              <a:t>1</a:t>
            </a:r>
            <a:r>
              <a:rPr lang="en-US" sz="1600" dirty="0">
                <a:solidFill>
                  <a:schemeClr val="tx1"/>
                </a:solidFill>
              </a:rPr>
              <a:t>802 Hosted Interim</a:t>
            </a:r>
          </a:p>
          <a:p>
            <a:r>
              <a:rPr lang="en-US" sz="1600" baseline="30000" dirty="0">
                <a:solidFill>
                  <a:schemeClr val="tx1"/>
                </a:solidFill>
              </a:rPr>
              <a:t>2</a:t>
            </a:r>
            <a:r>
              <a:rPr lang="en-US" sz="1600" dirty="0">
                <a:solidFill>
                  <a:schemeClr val="tx1"/>
                </a:solidFill>
              </a:rPr>
              <a:t>Does not include penalty paid by HRA</a:t>
            </a:r>
          </a:p>
          <a:p>
            <a:endParaRPr lang="en-US" sz="16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819DF25-6D57-4E56-BF47-EDC3030146DD}"/>
              </a:ext>
            </a:extLst>
          </p:cNvPr>
          <p:cNvSpPr>
            <a:spLocks noGrp="1"/>
          </p:cNvSpPr>
          <p:nvPr>
            <p:ph type="dt" idx="10"/>
          </p:nvPr>
        </p:nvSpPr>
        <p:spPr/>
        <p:txBody>
          <a:bodyPr/>
          <a:lstStyle/>
          <a:p>
            <a:pPr>
              <a:defRPr/>
            </a:pPr>
            <a:r>
              <a:rPr lang="en-US"/>
              <a:t>March 2018</a:t>
            </a:r>
            <a:endParaRPr lang="en-GB" dirty="0"/>
          </a:p>
        </p:txBody>
      </p:sp>
      <p:sp>
        <p:nvSpPr>
          <p:cNvPr id="3" name="Footer Placeholder 2">
            <a:extLst>
              <a:ext uri="{FF2B5EF4-FFF2-40B4-BE49-F238E27FC236}">
                <a16:creationId xmlns:a16="http://schemas.microsoft.com/office/drawing/2014/main" id="{7273C881-5D3A-469A-9409-42449E6AA820}"/>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B36E3818-7916-48F0-9B1A-87E3FA39851F}"/>
              </a:ext>
            </a:extLst>
          </p:cNvPr>
          <p:cNvSpPr>
            <a:spLocks noGrp="1"/>
          </p:cNvSpPr>
          <p:nvPr>
            <p:ph type="sldNum" idx="12"/>
          </p:nvPr>
        </p:nvSpPr>
        <p:spPr/>
        <p:txBody>
          <a:bodyPr/>
          <a:lstStyle/>
          <a:p>
            <a:pPr>
              <a:defRPr/>
            </a:pPr>
            <a:r>
              <a:rPr lang="en-GB"/>
              <a:t>Slide </a:t>
            </a:r>
            <a:fld id="{189D7BFD-E160-402F-BBC8-B5B701941DD4}" type="slidenum">
              <a:rPr lang="en-GB" smtClean="0"/>
              <a:pPr>
                <a:defRPr/>
              </a:pPr>
              <a:t>11</a:t>
            </a:fld>
            <a:endParaRPr lang="en-GB"/>
          </a:p>
        </p:txBody>
      </p:sp>
      <p:graphicFrame>
        <p:nvGraphicFramePr>
          <p:cNvPr id="6" name="Table 5">
            <a:extLst>
              <a:ext uri="{FF2B5EF4-FFF2-40B4-BE49-F238E27FC236}">
                <a16:creationId xmlns:a16="http://schemas.microsoft.com/office/drawing/2014/main" id="{8D99B2B5-D427-4D21-935D-53B4ED452B75}"/>
              </a:ext>
            </a:extLst>
          </p:cNvPr>
          <p:cNvGraphicFramePr>
            <a:graphicFrameLocks noGrp="1"/>
          </p:cNvGraphicFramePr>
          <p:nvPr>
            <p:extLst>
              <p:ext uri="{D42A27DB-BD31-4B8C-83A1-F6EECF244321}">
                <p14:modId xmlns:p14="http://schemas.microsoft.com/office/powerpoint/2010/main" val="3712889022"/>
              </p:ext>
            </p:extLst>
          </p:nvPr>
        </p:nvGraphicFramePr>
        <p:xfrm>
          <a:off x="929218" y="619124"/>
          <a:ext cx="10043582" cy="5705478"/>
        </p:xfrm>
        <a:graphic>
          <a:graphicData uri="http://schemas.openxmlformats.org/drawingml/2006/table">
            <a:tbl>
              <a:tblPr/>
              <a:tblGrid>
                <a:gridCol w="8060052">
                  <a:extLst>
                    <a:ext uri="{9D8B030D-6E8A-4147-A177-3AD203B41FA5}">
                      <a16:colId xmlns:a16="http://schemas.microsoft.com/office/drawing/2014/main" val="1610494457"/>
                    </a:ext>
                  </a:extLst>
                </a:gridCol>
                <a:gridCol w="1983530">
                  <a:extLst>
                    <a:ext uri="{9D8B030D-6E8A-4147-A177-3AD203B41FA5}">
                      <a16:colId xmlns:a16="http://schemas.microsoft.com/office/drawing/2014/main" val="1430591466"/>
                    </a:ext>
                  </a:extLst>
                </a:gridCol>
              </a:tblGrid>
              <a:tr h="604966">
                <a:tc gridSpan="2">
                  <a:txBody>
                    <a:bodyPr/>
                    <a:lstStyle/>
                    <a:p>
                      <a:pPr algn="ctr" fontAlgn="b"/>
                      <a:r>
                        <a:rPr lang="en-US" sz="2000" b="1" i="0" u="none" strike="noStrike">
                          <a:effectLst/>
                          <a:latin typeface="Arial" panose="020B0604020202020204" pitchFamily="34" charset="0"/>
                        </a:rPr>
                        <a:t>Reconciliation Summary -  74331 802.11/.15 CB Acct No. 556802</a:t>
                      </a:r>
                    </a:p>
                  </a:txBody>
                  <a:tcPr marL="8429" marR="8429" marT="842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839639935"/>
                  </a:ext>
                </a:extLst>
              </a:tr>
              <a:tr h="318782">
                <a:tc gridSpan="2">
                  <a:txBody>
                    <a:bodyPr/>
                    <a:lstStyle/>
                    <a:p>
                      <a:pPr algn="ctr" fontAlgn="b"/>
                      <a:r>
                        <a:rPr lang="en-US" sz="2000" b="1" i="0" u="none" strike="noStrike">
                          <a:effectLst/>
                          <a:latin typeface="Arial" panose="020B0604020202020204" pitchFamily="34" charset="0"/>
                        </a:rPr>
                        <a:t>As of 1/31/2018</a:t>
                      </a:r>
                    </a:p>
                  </a:txBody>
                  <a:tcPr marL="8429" marR="8429" marT="8429"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352568917"/>
                  </a:ext>
                </a:extLst>
              </a:tr>
              <a:tr h="318782">
                <a:tc>
                  <a:txBody>
                    <a:bodyPr/>
                    <a:lstStyle/>
                    <a:p>
                      <a:pPr algn="l" fontAlgn="b"/>
                      <a:endParaRPr lang="en-US" sz="2000" b="1" i="0" u="none" strike="noStrike" dirty="0">
                        <a:effectLst/>
                        <a:latin typeface="Arial" panose="020B0604020202020204" pitchFamily="34" charset="0"/>
                      </a:endParaRPr>
                    </a:p>
                  </a:txBody>
                  <a:tcPr marL="8429" marR="8429" marT="8429"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8429" marR="8429" marT="8429" marB="0" anchor="b">
                    <a:lnL>
                      <a:noFill/>
                    </a:lnL>
                    <a:lnR>
                      <a:noFill/>
                    </a:lnR>
                    <a:lnT>
                      <a:noFill/>
                    </a:lnT>
                    <a:lnB>
                      <a:noFill/>
                    </a:lnB>
                    <a:solidFill>
                      <a:srgbClr val="D0D0D0"/>
                    </a:solidFill>
                  </a:tcPr>
                </a:tc>
                <a:extLst>
                  <a:ext uri="{0D108BD9-81ED-4DB2-BD59-A6C34878D82A}">
                    <a16:rowId xmlns:a16="http://schemas.microsoft.com/office/drawing/2014/main" val="4040384224"/>
                  </a:ext>
                </a:extLst>
              </a:tr>
              <a:tr h="318782">
                <a:tc>
                  <a:txBody>
                    <a:bodyPr/>
                    <a:lstStyle/>
                    <a:p>
                      <a:pPr algn="l" fontAlgn="ctr"/>
                      <a:r>
                        <a:rPr lang="en-US" sz="2000" b="1" i="0" u="none" strike="noStrike">
                          <a:solidFill>
                            <a:srgbClr val="000000"/>
                          </a:solidFill>
                          <a:effectLst/>
                          <a:latin typeface="Arial" panose="020B0604020202020204" pitchFamily="34" charset="0"/>
                        </a:rPr>
                        <a:t>Reconciled</a:t>
                      </a:r>
                    </a:p>
                  </a:txBody>
                  <a:tcPr marL="8429" marR="8429" marT="8429"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8429" marR="8429" marT="8429" marB="0" anchor="ctr">
                    <a:lnL>
                      <a:noFill/>
                    </a:lnL>
                    <a:lnR>
                      <a:noFill/>
                    </a:lnR>
                    <a:lnT>
                      <a:noFill/>
                    </a:lnT>
                    <a:lnB>
                      <a:noFill/>
                    </a:lnB>
                  </a:tcPr>
                </a:tc>
                <a:extLst>
                  <a:ext uri="{0D108BD9-81ED-4DB2-BD59-A6C34878D82A}">
                    <a16:rowId xmlns:a16="http://schemas.microsoft.com/office/drawing/2014/main" val="2875965856"/>
                  </a:ext>
                </a:extLst>
              </a:tr>
              <a:tr h="318782">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75858" marR="8429" marT="8429"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$34,468.06 </a:t>
                      </a:r>
                    </a:p>
                  </a:txBody>
                  <a:tcPr marL="8429" marR="8429" marT="8429" marB="0" anchor="ctr">
                    <a:lnL>
                      <a:noFill/>
                    </a:lnL>
                    <a:lnR>
                      <a:noFill/>
                    </a:lnR>
                    <a:lnT>
                      <a:noFill/>
                    </a:lnT>
                    <a:lnB>
                      <a:noFill/>
                    </a:lnB>
                  </a:tcPr>
                </a:tc>
                <a:extLst>
                  <a:ext uri="{0D108BD9-81ED-4DB2-BD59-A6C34878D82A}">
                    <a16:rowId xmlns:a16="http://schemas.microsoft.com/office/drawing/2014/main" val="971167894"/>
                  </a:ext>
                </a:extLst>
              </a:tr>
              <a:tr h="318782">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75858" marR="8429" marT="8429"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$(1,765.38)</a:t>
                      </a:r>
                    </a:p>
                  </a:txBody>
                  <a:tcPr marL="8429" marR="8429" marT="8429"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1068010665"/>
                  </a:ext>
                </a:extLst>
              </a:tr>
              <a:tr h="318782">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$32,702.68 </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1605379034"/>
                  </a:ext>
                </a:extLst>
              </a:tr>
              <a:tr h="318782">
                <a:tc>
                  <a:txBody>
                    <a:bodyPr/>
                    <a:lstStyle/>
                    <a:p>
                      <a:pPr algn="l" fontAlgn="ctr"/>
                      <a:r>
                        <a:rPr lang="en-US" sz="2000" b="1" i="0" u="none" strike="noStrike">
                          <a:solidFill>
                            <a:srgbClr val="000000"/>
                          </a:solidFill>
                          <a:effectLst/>
                          <a:latin typeface="Arial" panose="020B0604020202020204" pitchFamily="34" charset="0"/>
                        </a:rPr>
                        <a:t>Last Reconciled Statement Balance - 12/31/2017</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$706,628.20 </a:t>
                      </a:r>
                    </a:p>
                  </a:txBody>
                  <a:tcPr marL="8429" marR="8429" marT="8429" marB="0" anchor="ctr">
                    <a:lnL>
                      <a:noFill/>
                    </a:lnL>
                    <a:lnR>
                      <a:noFill/>
                    </a:lnR>
                    <a:lnT>
                      <a:noFill/>
                    </a:lnT>
                    <a:lnB>
                      <a:noFill/>
                    </a:lnB>
                  </a:tcPr>
                </a:tc>
                <a:extLst>
                  <a:ext uri="{0D108BD9-81ED-4DB2-BD59-A6C34878D82A}">
                    <a16:rowId xmlns:a16="http://schemas.microsoft.com/office/drawing/2014/main" val="3971813644"/>
                  </a:ext>
                </a:extLst>
              </a:tr>
              <a:tr h="318782">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$739,330.88 </a:t>
                      </a:r>
                    </a:p>
                  </a:txBody>
                  <a:tcPr marL="8429" marR="8429" marT="8429" marB="0" anchor="ctr">
                    <a:lnL>
                      <a:noFill/>
                    </a:lnL>
                    <a:lnR>
                      <a:noFill/>
                    </a:lnR>
                    <a:lnT>
                      <a:noFill/>
                    </a:lnT>
                    <a:lnB>
                      <a:noFill/>
                    </a:lnB>
                  </a:tcPr>
                </a:tc>
                <a:extLst>
                  <a:ext uri="{0D108BD9-81ED-4DB2-BD59-A6C34878D82A}">
                    <a16:rowId xmlns:a16="http://schemas.microsoft.com/office/drawing/2014/main" val="2608719520"/>
                  </a:ext>
                </a:extLst>
              </a:tr>
              <a:tr h="318782">
                <a:tc>
                  <a:txBody>
                    <a:bodyPr/>
                    <a:lstStyle/>
                    <a:p>
                      <a:pPr algn="l" fontAlgn="ctr"/>
                      <a:r>
                        <a:rPr lang="en-US" sz="2000" b="1" i="0" u="none" strike="noStrike">
                          <a:solidFill>
                            <a:srgbClr val="000000"/>
                          </a:solidFill>
                          <a:effectLst/>
                          <a:latin typeface="Arial" panose="020B0604020202020204" pitchFamily="34" charset="0"/>
                        </a:rPr>
                        <a:t>Reconcile Statement Balance - 1/31/2018</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$739,330.88 </a:t>
                      </a:r>
                    </a:p>
                  </a:txBody>
                  <a:tcPr marL="8429" marR="8429" marT="8429" marB="0" anchor="ctr">
                    <a:lnL>
                      <a:noFill/>
                    </a:lnL>
                    <a:lnR>
                      <a:noFill/>
                    </a:lnR>
                    <a:lnT>
                      <a:noFill/>
                    </a:lnT>
                    <a:lnB>
                      <a:noFill/>
                    </a:lnB>
                  </a:tcPr>
                </a:tc>
                <a:extLst>
                  <a:ext uri="{0D108BD9-81ED-4DB2-BD59-A6C34878D82A}">
                    <a16:rowId xmlns:a16="http://schemas.microsoft.com/office/drawing/2014/main" val="2869622411"/>
                  </a:ext>
                </a:extLst>
              </a:tr>
              <a:tr h="318782">
                <a:tc>
                  <a:txBody>
                    <a:bodyPr/>
                    <a:lstStyle/>
                    <a:p>
                      <a:pPr algn="l" fontAlgn="ctr"/>
                      <a:r>
                        <a:rPr lang="en-US" sz="2000" b="1" i="0" u="none" strike="noStrike" dirty="0">
                          <a:solidFill>
                            <a:srgbClr val="000000"/>
                          </a:solidFill>
                          <a:effectLst/>
                          <a:latin typeface="Arial" panose="020B0604020202020204" pitchFamily="34" charset="0"/>
                        </a:rPr>
                        <a:t>Difference</a:t>
                      </a:r>
                    </a:p>
                  </a:txBody>
                  <a:tcPr marL="8429" marR="8429" marT="8429"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$0.00 </a:t>
                      </a:r>
                    </a:p>
                  </a:txBody>
                  <a:tcPr marL="8429" marR="8429" marT="8429" marB="0" anchor="ctr">
                    <a:lnL>
                      <a:noFill/>
                    </a:lnL>
                    <a:lnR>
                      <a:noFill/>
                    </a:lnR>
                    <a:lnT>
                      <a:noFill/>
                    </a:lnT>
                    <a:lnB>
                      <a:noFill/>
                    </a:lnB>
                  </a:tcPr>
                </a:tc>
                <a:extLst>
                  <a:ext uri="{0D108BD9-81ED-4DB2-BD59-A6C34878D82A}">
                    <a16:rowId xmlns:a16="http://schemas.microsoft.com/office/drawing/2014/main" val="2173281672"/>
                  </a:ext>
                </a:extLst>
              </a:tr>
              <a:tr h="318782">
                <a:tc>
                  <a:txBody>
                    <a:bodyPr/>
                    <a:lstStyle/>
                    <a:p>
                      <a:pPr algn="l" fontAlgn="ctr"/>
                      <a:r>
                        <a:rPr lang="en-US" sz="2000" b="1" i="0" u="none" strike="noStrike">
                          <a:solidFill>
                            <a:srgbClr val="000000"/>
                          </a:solidFill>
                          <a:effectLst/>
                          <a:latin typeface="Arial" panose="020B0604020202020204" pitchFamily="34" charset="0"/>
                        </a:rPr>
                        <a:t>Unreconciled</a:t>
                      </a:r>
                    </a:p>
                  </a:txBody>
                  <a:tcPr marL="8429" marR="8429" marT="8429"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8429" marR="8429" marT="8429" marB="0" anchor="ctr">
                    <a:lnL>
                      <a:noFill/>
                    </a:lnL>
                    <a:lnR>
                      <a:noFill/>
                    </a:lnR>
                    <a:lnT>
                      <a:noFill/>
                    </a:lnT>
                    <a:lnB>
                      <a:noFill/>
                    </a:lnB>
                  </a:tcPr>
                </a:tc>
                <a:extLst>
                  <a:ext uri="{0D108BD9-81ED-4DB2-BD59-A6C34878D82A}">
                    <a16:rowId xmlns:a16="http://schemas.microsoft.com/office/drawing/2014/main" val="4176662821"/>
                  </a:ext>
                </a:extLst>
              </a:tr>
              <a:tr h="318782">
                <a:tc>
                  <a:txBody>
                    <a:bodyPr/>
                    <a:lstStyle/>
                    <a:p>
                      <a:pPr algn="l" fontAlgn="b"/>
                      <a:r>
                        <a:rPr lang="en-US" sz="2000" b="1" i="0" u="none" strike="noStrike">
                          <a:solidFill>
                            <a:srgbClr val="000000"/>
                          </a:solidFill>
                          <a:effectLst/>
                          <a:latin typeface="Arial" panose="020B0604020202020204" pitchFamily="34" charset="0"/>
                        </a:rPr>
                        <a:t>Uncleared</a:t>
                      </a:r>
                    </a:p>
                  </a:txBody>
                  <a:tcPr marL="75858" marR="8429" marT="8429" marB="0" anchor="b">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8429" marR="8429" marT="8429" marB="0" anchor="ctr">
                    <a:lnL>
                      <a:noFill/>
                    </a:lnL>
                    <a:lnR>
                      <a:noFill/>
                    </a:lnR>
                    <a:lnT>
                      <a:noFill/>
                    </a:lnT>
                    <a:lnB>
                      <a:noFill/>
                    </a:lnB>
                  </a:tcPr>
                </a:tc>
                <a:extLst>
                  <a:ext uri="{0D108BD9-81ED-4DB2-BD59-A6C34878D82A}">
                    <a16:rowId xmlns:a16="http://schemas.microsoft.com/office/drawing/2014/main" val="2661011316"/>
                  </a:ext>
                </a:extLst>
              </a:tr>
              <a:tr h="318782">
                <a:tc>
                  <a:txBody>
                    <a:bodyPr/>
                    <a:lstStyle/>
                    <a:p>
                      <a:pPr algn="l" fontAlgn="b"/>
                      <a:r>
                        <a:rPr lang="en-US" sz="2000" b="0" i="0" u="none" strike="noStrike">
                          <a:solidFill>
                            <a:srgbClr val="000000"/>
                          </a:solidFill>
                          <a:effectLst/>
                          <a:latin typeface="Arial" panose="020B0604020202020204" pitchFamily="34" charset="0"/>
                        </a:rPr>
                        <a:t>Checks and Payments</a:t>
                      </a:r>
                    </a:p>
                  </a:txBody>
                  <a:tcPr marL="151717" marR="8429" marT="8429"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$(67,719.68)</a:t>
                      </a:r>
                    </a:p>
                  </a:txBody>
                  <a:tcPr marL="8429" marR="8429" marT="8429"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889012623"/>
                  </a:ext>
                </a:extLst>
              </a:tr>
              <a:tr h="318782">
                <a:tc>
                  <a:txBody>
                    <a:bodyPr/>
                    <a:lstStyle/>
                    <a:p>
                      <a:pPr algn="l" fontAlgn="b"/>
                      <a:r>
                        <a:rPr lang="en-US" sz="2000" b="1" i="0" u="none" strike="noStrike">
                          <a:solidFill>
                            <a:srgbClr val="000000"/>
                          </a:solidFill>
                          <a:effectLst/>
                          <a:latin typeface="Arial" panose="020B0604020202020204" pitchFamily="34" charset="0"/>
                        </a:rPr>
                        <a:t>Total - Uncleared</a:t>
                      </a:r>
                    </a:p>
                  </a:txBody>
                  <a:tcPr marL="75858" marR="8429" marT="8429"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$(67,719.68)</a:t>
                      </a:r>
                    </a:p>
                  </a:txBody>
                  <a:tcPr marL="8429" marR="8429" marT="8429"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434462371"/>
                  </a:ext>
                </a:extLst>
              </a:tr>
              <a:tr h="318782">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8429" marR="8429" marT="8429"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$(67,719.68)</a:t>
                      </a:r>
                    </a:p>
                  </a:txBody>
                  <a:tcPr marL="8429" marR="8429" marT="8429"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219291763"/>
                  </a:ext>
                </a:extLst>
              </a:tr>
              <a:tr h="318782">
                <a:tc>
                  <a:txBody>
                    <a:bodyPr/>
                    <a:lstStyle/>
                    <a:p>
                      <a:pPr algn="l" fontAlgn="ctr"/>
                      <a:r>
                        <a:rPr lang="en-US" sz="2000" b="1" i="0" u="none" strike="noStrike">
                          <a:solidFill>
                            <a:srgbClr val="000000"/>
                          </a:solidFill>
                          <a:effectLst/>
                          <a:latin typeface="Arial" panose="020B0604020202020204" pitchFamily="34" charset="0"/>
                        </a:rPr>
                        <a:t>Total as of 1/31/2018</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$671,611.20 </a:t>
                      </a:r>
                    </a:p>
                  </a:txBody>
                  <a:tcPr marL="8429" marR="8429" marT="8429"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1913344867"/>
                  </a:ext>
                </a:extLst>
              </a:tr>
            </a:tbl>
          </a:graphicData>
        </a:graphic>
      </p:graphicFrame>
    </p:spTree>
    <p:extLst>
      <p:ext uri="{BB962C8B-B14F-4D97-AF65-F5344CB8AC3E}">
        <p14:creationId xmlns:p14="http://schemas.microsoft.com/office/powerpoint/2010/main" val="9603432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8A4863-B8E9-4F57-BB56-E23840423E9F}"/>
              </a:ext>
            </a:extLst>
          </p:cNvPr>
          <p:cNvSpPr>
            <a:spLocks noGrp="1"/>
          </p:cNvSpPr>
          <p:nvPr>
            <p:ph type="dt" idx="10"/>
          </p:nvPr>
        </p:nvSpPr>
        <p:spPr/>
        <p:txBody>
          <a:bodyPr/>
          <a:lstStyle/>
          <a:p>
            <a:pPr>
              <a:defRPr/>
            </a:pPr>
            <a:r>
              <a:rPr lang="en-US"/>
              <a:t>March 2018</a:t>
            </a:r>
            <a:endParaRPr lang="en-GB" dirty="0"/>
          </a:p>
        </p:txBody>
      </p:sp>
      <p:sp>
        <p:nvSpPr>
          <p:cNvPr id="3" name="Footer Placeholder 2">
            <a:extLst>
              <a:ext uri="{FF2B5EF4-FFF2-40B4-BE49-F238E27FC236}">
                <a16:creationId xmlns:a16="http://schemas.microsoft.com/office/drawing/2014/main" id="{9EF0B889-43B0-4570-9230-7E2CA15B6FCF}"/>
              </a:ext>
            </a:extLst>
          </p:cNvPr>
          <p:cNvSpPr>
            <a:spLocks noGrp="1"/>
          </p:cNvSpPr>
          <p:nvPr>
            <p:ph type="ftr" idx="11"/>
          </p:nvPr>
        </p:nvSpPr>
        <p:spPr/>
        <p:txBody>
          <a:bodyPr/>
          <a:lstStyle/>
          <a:p>
            <a:pPr>
              <a:defRPr/>
            </a:pPr>
            <a:r>
              <a:rPr lang="en-GB"/>
              <a:t>Ben Rolfe (BCA);   Jon Rosdahl (Qualcomm)</a:t>
            </a:r>
            <a:endParaRPr lang="en-GB" dirty="0"/>
          </a:p>
        </p:txBody>
      </p:sp>
      <p:sp>
        <p:nvSpPr>
          <p:cNvPr id="4" name="Slide Number Placeholder 3">
            <a:extLst>
              <a:ext uri="{FF2B5EF4-FFF2-40B4-BE49-F238E27FC236}">
                <a16:creationId xmlns:a16="http://schemas.microsoft.com/office/drawing/2014/main" id="{5498925D-FD12-4355-9B06-35540758EE03}"/>
              </a:ext>
            </a:extLst>
          </p:cNvPr>
          <p:cNvSpPr>
            <a:spLocks noGrp="1"/>
          </p:cNvSpPr>
          <p:nvPr>
            <p:ph type="sldNum" idx="12"/>
          </p:nvPr>
        </p:nvSpPr>
        <p:spPr/>
        <p:txBody>
          <a:bodyPr/>
          <a:lstStyle/>
          <a:p>
            <a:pPr>
              <a:defRPr/>
            </a:pPr>
            <a:r>
              <a:rPr lang="en-GB"/>
              <a:t>Slide </a:t>
            </a:r>
            <a:fld id="{189D7BFD-E160-402F-BBC8-B5B701941DD4}" type="slidenum">
              <a:rPr lang="en-GB" smtClean="0"/>
              <a:pPr>
                <a:defRPr/>
              </a:pPr>
              <a:t>12</a:t>
            </a:fld>
            <a:endParaRPr lang="en-GB"/>
          </a:p>
        </p:txBody>
      </p:sp>
      <p:graphicFrame>
        <p:nvGraphicFramePr>
          <p:cNvPr id="5" name="Table 4">
            <a:extLst>
              <a:ext uri="{FF2B5EF4-FFF2-40B4-BE49-F238E27FC236}">
                <a16:creationId xmlns:a16="http://schemas.microsoft.com/office/drawing/2014/main" id="{C63254E3-A3A5-47A3-8830-F84CB294F8ED}"/>
              </a:ext>
            </a:extLst>
          </p:cNvPr>
          <p:cNvGraphicFramePr>
            <a:graphicFrameLocks noGrp="1"/>
          </p:cNvGraphicFramePr>
          <p:nvPr>
            <p:extLst>
              <p:ext uri="{D42A27DB-BD31-4B8C-83A1-F6EECF244321}">
                <p14:modId xmlns:p14="http://schemas.microsoft.com/office/powerpoint/2010/main" val="488805302"/>
              </p:ext>
            </p:extLst>
          </p:nvPr>
        </p:nvGraphicFramePr>
        <p:xfrm>
          <a:off x="929218" y="685800"/>
          <a:ext cx="10043582" cy="5715006"/>
        </p:xfrm>
        <a:graphic>
          <a:graphicData uri="http://schemas.openxmlformats.org/drawingml/2006/table">
            <a:tbl>
              <a:tblPr/>
              <a:tblGrid>
                <a:gridCol w="7563483">
                  <a:extLst>
                    <a:ext uri="{9D8B030D-6E8A-4147-A177-3AD203B41FA5}">
                      <a16:colId xmlns:a16="http://schemas.microsoft.com/office/drawing/2014/main" val="700014163"/>
                    </a:ext>
                  </a:extLst>
                </a:gridCol>
                <a:gridCol w="2480099">
                  <a:extLst>
                    <a:ext uri="{9D8B030D-6E8A-4147-A177-3AD203B41FA5}">
                      <a16:colId xmlns:a16="http://schemas.microsoft.com/office/drawing/2014/main" val="266261307"/>
                    </a:ext>
                  </a:extLst>
                </a:gridCol>
              </a:tblGrid>
              <a:tr h="601182">
                <a:tc gridSpan="2">
                  <a:txBody>
                    <a:bodyPr/>
                    <a:lstStyle/>
                    <a:p>
                      <a:pPr algn="ctr" fontAlgn="b"/>
                      <a:r>
                        <a:rPr lang="en-US" sz="2000" b="1" i="0" u="none" strike="noStrike" dirty="0">
                          <a:effectLst/>
                          <a:latin typeface="Arial" panose="020B0604020202020204" pitchFamily="34" charset="0"/>
                        </a:rPr>
                        <a:t>Reconciliation Summary -  74331 802.11/.15 CB Acct No. 556802</a:t>
                      </a:r>
                    </a:p>
                  </a:txBody>
                  <a:tcPr marL="6550" marR="6550" marT="655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691711319"/>
                  </a:ext>
                </a:extLst>
              </a:tr>
              <a:tr h="319614">
                <a:tc gridSpan="2">
                  <a:txBody>
                    <a:bodyPr/>
                    <a:lstStyle/>
                    <a:p>
                      <a:pPr algn="ctr" fontAlgn="b"/>
                      <a:r>
                        <a:rPr lang="en-US" sz="2000" b="1" i="0" u="none" strike="noStrike">
                          <a:effectLst/>
                          <a:latin typeface="Arial" panose="020B0604020202020204" pitchFamily="34" charset="0"/>
                        </a:rPr>
                        <a:t>As of 2/28/2018</a:t>
                      </a:r>
                    </a:p>
                  </a:txBody>
                  <a:tcPr marL="6550" marR="6550" marT="6550"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928102226"/>
                  </a:ext>
                </a:extLst>
              </a:tr>
              <a:tr h="319614">
                <a:tc>
                  <a:txBody>
                    <a:bodyPr/>
                    <a:lstStyle/>
                    <a:p>
                      <a:pPr algn="l" fontAlgn="b"/>
                      <a:endParaRPr lang="en-US" sz="2000" b="1" i="0" u="none" strike="noStrike" dirty="0">
                        <a:effectLst/>
                        <a:latin typeface="Arial" panose="020B0604020202020204" pitchFamily="34" charset="0"/>
                      </a:endParaRPr>
                    </a:p>
                  </a:txBody>
                  <a:tcPr marL="6550" marR="6550" marT="6550"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Balance</a:t>
                      </a:r>
                    </a:p>
                  </a:txBody>
                  <a:tcPr marL="6550" marR="6550" marT="6550" marB="0" anchor="b">
                    <a:lnL>
                      <a:noFill/>
                    </a:lnL>
                    <a:lnR>
                      <a:noFill/>
                    </a:lnR>
                    <a:lnT>
                      <a:noFill/>
                    </a:lnT>
                    <a:lnB>
                      <a:noFill/>
                    </a:lnB>
                    <a:solidFill>
                      <a:srgbClr val="D0D0D0"/>
                    </a:solidFill>
                  </a:tcPr>
                </a:tc>
                <a:extLst>
                  <a:ext uri="{0D108BD9-81ED-4DB2-BD59-A6C34878D82A}">
                    <a16:rowId xmlns:a16="http://schemas.microsoft.com/office/drawing/2014/main" val="244946715"/>
                  </a:ext>
                </a:extLst>
              </a:tr>
              <a:tr h="319614">
                <a:tc>
                  <a:txBody>
                    <a:bodyPr/>
                    <a:lstStyle/>
                    <a:p>
                      <a:pPr algn="l" fontAlgn="ctr"/>
                      <a:r>
                        <a:rPr lang="en-US" sz="2000" b="1" i="0" u="none" strike="noStrike">
                          <a:solidFill>
                            <a:srgbClr val="000000"/>
                          </a:solidFill>
                          <a:effectLst/>
                          <a:latin typeface="Arial" panose="020B0604020202020204" pitchFamily="34" charset="0"/>
                        </a:rPr>
                        <a:t>Reconciled</a:t>
                      </a:r>
                    </a:p>
                  </a:txBody>
                  <a:tcPr marL="6550" marR="6550" marT="6550" marB="0" anchor="ctr">
                    <a:lnL>
                      <a:noFill/>
                    </a:lnL>
                    <a:lnR>
                      <a:noFill/>
                    </a:lnR>
                    <a:lnT>
                      <a:noFill/>
                    </a:lnT>
                    <a:lnB>
                      <a:noFill/>
                    </a:lnB>
                  </a:tcPr>
                </a:tc>
                <a:tc>
                  <a:txBody>
                    <a:bodyPr/>
                    <a:lstStyle/>
                    <a:p>
                      <a:pPr algn="r" fontAlgn="ctr"/>
                      <a:endParaRPr lang="en-US" sz="2000" b="0" i="0" u="none" strike="noStrike">
                        <a:solidFill>
                          <a:srgbClr val="000000"/>
                        </a:solidFill>
                        <a:effectLst/>
                        <a:latin typeface="Arial" panose="020B0604020202020204" pitchFamily="34" charset="0"/>
                      </a:endParaRPr>
                    </a:p>
                  </a:txBody>
                  <a:tcPr marL="6550" marR="6550" marT="6550" marB="0" anchor="ctr">
                    <a:lnL>
                      <a:noFill/>
                    </a:lnL>
                    <a:lnR>
                      <a:noFill/>
                    </a:lnR>
                    <a:lnT>
                      <a:noFill/>
                    </a:lnT>
                    <a:lnB>
                      <a:noFill/>
                    </a:lnB>
                  </a:tcPr>
                </a:tc>
                <a:extLst>
                  <a:ext uri="{0D108BD9-81ED-4DB2-BD59-A6C34878D82A}">
                    <a16:rowId xmlns:a16="http://schemas.microsoft.com/office/drawing/2014/main" val="3633827414"/>
                  </a:ext>
                </a:extLst>
              </a:tr>
              <a:tr h="319614">
                <a:tc>
                  <a:txBody>
                    <a:bodyPr/>
                    <a:lstStyle/>
                    <a:p>
                      <a:pPr algn="l" fontAlgn="b"/>
                      <a:r>
                        <a:rPr lang="en-US" sz="2000" b="0" i="0" u="none" strike="noStrike">
                          <a:solidFill>
                            <a:srgbClr val="000000"/>
                          </a:solidFill>
                          <a:effectLst/>
                          <a:latin typeface="Arial" panose="020B0604020202020204" pitchFamily="34" charset="0"/>
                        </a:rPr>
                        <a:t>Cleared Deposits and Other Credits</a:t>
                      </a:r>
                    </a:p>
                  </a:txBody>
                  <a:tcPr marL="58947" marR="6550" marT="6550"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$64,976.00 </a:t>
                      </a:r>
                    </a:p>
                  </a:txBody>
                  <a:tcPr marL="6550" marR="6550" marT="6550" marB="0" anchor="ctr">
                    <a:lnL>
                      <a:noFill/>
                    </a:lnL>
                    <a:lnR>
                      <a:noFill/>
                    </a:lnR>
                    <a:lnT>
                      <a:noFill/>
                    </a:lnT>
                    <a:lnB>
                      <a:noFill/>
                    </a:lnB>
                  </a:tcPr>
                </a:tc>
                <a:extLst>
                  <a:ext uri="{0D108BD9-81ED-4DB2-BD59-A6C34878D82A}">
                    <a16:rowId xmlns:a16="http://schemas.microsoft.com/office/drawing/2014/main" val="4151320114"/>
                  </a:ext>
                </a:extLst>
              </a:tr>
              <a:tr h="319614">
                <a:tc>
                  <a:txBody>
                    <a:bodyPr/>
                    <a:lstStyle/>
                    <a:p>
                      <a:pPr algn="l" fontAlgn="b"/>
                      <a:r>
                        <a:rPr lang="en-US" sz="2000" b="0" i="0" u="none" strike="noStrike">
                          <a:solidFill>
                            <a:srgbClr val="000000"/>
                          </a:solidFill>
                          <a:effectLst/>
                          <a:latin typeface="Arial" panose="020B0604020202020204" pitchFamily="34" charset="0"/>
                        </a:rPr>
                        <a:t>Cleared Checks and Payments</a:t>
                      </a:r>
                    </a:p>
                  </a:txBody>
                  <a:tcPr marL="58947" marR="6550" marT="655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 $(134,265.75)</a:t>
                      </a:r>
                    </a:p>
                  </a:txBody>
                  <a:tcPr marL="6550" marR="6550" marT="655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3297326117"/>
                  </a:ext>
                </a:extLst>
              </a:tr>
              <a:tr h="319614">
                <a:tc>
                  <a:txBody>
                    <a:bodyPr/>
                    <a:lstStyle/>
                    <a:p>
                      <a:pPr algn="l" fontAlgn="ctr"/>
                      <a:r>
                        <a:rPr lang="en-US" sz="2000" b="1" i="0" u="none" strike="noStrike">
                          <a:solidFill>
                            <a:srgbClr val="000000"/>
                          </a:solidFill>
                          <a:effectLst/>
                          <a:latin typeface="Arial" panose="020B0604020202020204" pitchFamily="34" charset="0"/>
                        </a:rPr>
                        <a:t>Total - Reconciled</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 $(69,289.75)</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977144769"/>
                  </a:ext>
                </a:extLst>
              </a:tr>
              <a:tr h="319614">
                <a:tc>
                  <a:txBody>
                    <a:bodyPr/>
                    <a:lstStyle/>
                    <a:p>
                      <a:pPr algn="l" fontAlgn="ctr"/>
                      <a:r>
                        <a:rPr lang="en-US" sz="2000" b="1" i="0" u="none" strike="noStrike">
                          <a:solidFill>
                            <a:srgbClr val="000000"/>
                          </a:solidFill>
                          <a:effectLst/>
                          <a:latin typeface="Arial" panose="020B0604020202020204" pitchFamily="34" charset="0"/>
                        </a:rPr>
                        <a:t>Last Reconciled Statement Balance - 1/31/2018</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$739,330.88 </a:t>
                      </a:r>
                    </a:p>
                  </a:txBody>
                  <a:tcPr marL="6550" marR="6550" marT="6550" marB="0" anchor="ctr">
                    <a:lnL>
                      <a:noFill/>
                    </a:lnL>
                    <a:lnR>
                      <a:noFill/>
                    </a:lnR>
                    <a:lnT>
                      <a:noFill/>
                    </a:lnT>
                    <a:lnB>
                      <a:noFill/>
                    </a:lnB>
                  </a:tcPr>
                </a:tc>
                <a:extLst>
                  <a:ext uri="{0D108BD9-81ED-4DB2-BD59-A6C34878D82A}">
                    <a16:rowId xmlns:a16="http://schemas.microsoft.com/office/drawing/2014/main" val="2334363223"/>
                  </a:ext>
                </a:extLst>
              </a:tr>
              <a:tr h="319614">
                <a:tc>
                  <a:txBody>
                    <a:bodyPr/>
                    <a:lstStyle/>
                    <a:p>
                      <a:pPr algn="l" fontAlgn="ctr"/>
                      <a:r>
                        <a:rPr lang="en-US" sz="2000" b="1" i="0" u="none" strike="noStrike">
                          <a:solidFill>
                            <a:srgbClr val="000000"/>
                          </a:solidFill>
                          <a:effectLst/>
                          <a:latin typeface="Arial" panose="020B0604020202020204" pitchFamily="34" charset="0"/>
                        </a:rPr>
                        <a:t>Current Reconciled Balance</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$670,041.13 </a:t>
                      </a:r>
                    </a:p>
                  </a:txBody>
                  <a:tcPr marL="6550" marR="6550" marT="6550" marB="0" anchor="ctr">
                    <a:lnL>
                      <a:noFill/>
                    </a:lnL>
                    <a:lnR>
                      <a:noFill/>
                    </a:lnR>
                    <a:lnT>
                      <a:noFill/>
                    </a:lnT>
                    <a:lnB>
                      <a:noFill/>
                    </a:lnB>
                  </a:tcPr>
                </a:tc>
                <a:extLst>
                  <a:ext uri="{0D108BD9-81ED-4DB2-BD59-A6C34878D82A}">
                    <a16:rowId xmlns:a16="http://schemas.microsoft.com/office/drawing/2014/main" val="3500878359"/>
                  </a:ext>
                </a:extLst>
              </a:tr>
              <a:tr h="319614">
                <a:tc>
                  <a:txBody>
                    <a:bodyPr/>
                    <a:lstStyle/>
                    <a:p>
                      <a:pPr algn="l" fontAlgn="ctr"/>
                      <a:r>
                        <a:rPr lang="en-US" sz="2000" b="1" i="0" u="none" strike="noStrike" dirty="0">
                          <a:solidFill>
                            <a:srgbClr val="000000"/>
                          </a:solidFill>
                          <a:effectLst/>
                          <a:latin typeface="Arial" panose="020B0604020202020204" pitchFamily="34" charset="0"/>
                        </a:rPr>
                        <a:t>Reconcile Statement Balance - 2/28/2018</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$670,041.13 </a:t>
                      </a:r>
                    </a:p>
                  </a:txBody>
                  <a:tcPr marL="6550" marR="6550" marT="6550" marB="0" anchor="ctr">
                    <a:lnL>
                      <a:noFill/>
                    </a:lnL>
                    <a:lnR>
                      <a:noFill/>
                    </a:lnR>
                    <a:lnT>
                      <a:noFill/>
                    </a:lnT>
                    <a:lnB>
                      <a:noFill/>
                    </a:lnB>
                  </a:tcPr>
                </a:tc>
                <a:extLst>
                  <a:ext uri="{0D108BD9-81ED-4DB2-BD59-A6C34878D82A}">
                    <a16:rowId xmlns:a16="http://schemas.microsoft.com/office/drawing/2014/main" val="1778903537"/>
                  </a:ext>
                </a:extLst>
              </a:tr>
              <a:tr h="319614">
                <a:tc>
                  <a:txBody>
                    <a:bodyPr/>
                    <a:lstStyle/>
                    <a:p>
                      <a:pPr algn="l" fontAlgn="ctr"/>
                      <a:r>
                        <a:rPr lang="en-US" sz="2000" b="1" i="0" u="none" strike="noStrike" dirty="0">
                          <a:solidFill>
                            <a:srgbClr val="000000"/>
                          </a:solidFill>
                          <a:effectLst/>
                          <a:latin typeface="Arial" panose="020B0604020202020204" pitchFamily="34" charset="0"/>
                        </a:rPr>
                        <a:t>Difference</a:t>
                      </a:r>
                    </a:p>
                  </a:txBody>
                  <a:tcPr marL="6550" marR="6550" marT="6550" marB="0" anchor="ctr">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 $                 -   </a:t>
                      </a:r>
                    </a:p>
                  </a:txBody>
                  <a:tcPr marL="6550" marR="6550" marT="6550" marB="0" anchor="ctr">
                    <a:lnL>
                      <a:noFill/>
                    </a:lnL>
                    <a:lnR>
                      <a:noFill/>
                    </a:lnR>
                    <a:lnT>
                      <a:noFill/>
                    </a:lnT>
                    <a:lnB>
                      <a:noFill/>
                    </a:lnB>
                  </a:tcPr>
                </a:tc>
                <a:extLst>
                  <a:ext uri="{0D108BD9-81ED-4DB2-BD59-A6C34878D82A}">
                    <a16:rowId xmlns:a16="http://schemas.microsoft.com/office/drawing/2014/main" val="330273757"/>
                  </a:ext>
                </a:extLst>
              </a:tr>
              <a:tr h="319614">
                <a:tc>
                  <a:txBody>
                    <a:bodyPr/>
                    <a:lstStyle/>
                    <a:p>
                      <a:pPr algn="l" fontAlgn="ctr"/>
                      <a:r>
                        <a:rPr lang="en-US" sz="2000" b="1" i="0" u="none" strike="noStrike">
                          <a:solidFill>
                            <a:srgbClr val="000000"/>
                          </a:solidFill>
                          <a:effectLst/>
                          <a:latin typeface="Arial" panose="020B0604020202020204" pitchFamily="34" charset="0"/>
                        </a:rPr>
                        <a:t>Unreconciled</a:t>
                      </a:r>
                    </a:p>
                  </a:txBody>
                  <a:tcPr marL="6550" marR="6550" marT="6550" marB="0" anchor="ctr">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6550" marR="6550" marT="6550" marB="0" anchor="ctr">
                    <a:lnL>
                      <a:noFill/>
                    </a:lnL>
                    <a:lnR>
                      <a:noFill/>
                    </a:lnR>
                    <a:lnT>
                      <a:noFill/>
                    </a:lnT>
                    <a:lnB>
                      <a:noFill/>
                    </a:lnB>
                  </a:tcPr>
                </a:tc>
                <a:extLst>
                  <a:ext uri="{0D108BD9-81ED-4DB2-BD59-A6C34878D82A}">
                    <a16:rowId xmlns:a16="http://schemas.microsoft.com/office/drawing/2014/main" val="240152387"/>
                  </a:ext>
                </a:extLst>
              </a:tr>
              <a:tr h="319614">
                <a:tc>
                  <a:txBody>
                    <a:bodyPr/>
                    <a:lstStyle/>
                    <a:p>
                      <a:pPr algn="l" fontAlgn="b"/>
                      <a:r>
                        <a:rPr lang="en-US" sz="2000" b="1" i="0" u="none" strike="noStrike">
                          <a:solidFill>
                            <a:srgbClr val="000000"/>
                          </a:solidFill>
                          <a:effectLst/>
                          <a:latin typeface="Arial" panose="020B0604020202020204" pitchFamily="34" charset="0"/>
                        </a:rPr>
                        <a:t>Uncleared</a:t>
                      </a:r>
                    </a:p>
                  </a:txBody>
                  <a:tcPr marL="58947" marR="6550" marT="6550" marB="0" anchor="b">
                    <a:lnL>
                      <a:noFill/>
                    </a:lnL>
                    <a:lnR>
                      <a:noFill/>
                    </a:lnR>
                    <a:lnT>
                      <a:noFill/>
                    </a:lnT>
                    <a:lnB>
                      <a:noFill/>
                    </a:lnB>
                  </a:tcPr>
                </a:tc>
                <a:tc>
                  <a:txBody>
                    <a:bodyPr/>
                    <a:lstStyle/>
                    <a:p>
                      <a:pPr algn="r" fontAlgn="ctr"/>
                      <a:endParaRPr lang="en-US" sz="2000" b="0" i="0" u="none" strike="noStrike" dirty="0">
                        <a:solidFill>
                          <a:srgbClr val="000000"/>
                        </a:solidFill>
                        <a:effectLst/>
                        <a:latin typeface="Arial" panose="020B0604020202020204" pitchFamily="34" charset="0"/>
                      </a:endParaRPr>
                    </a:p>
                  </a:txBody>
                  <a:tcPr marL="6550" marR="6550" marT="6550" marB="0" anchor="ctr">
                    <a:lnL>
                      <a:noFill/>
                    </a:lnL>
                    <a:lnR>
                      <a:noFill/>
                    </a:lnR>
                    <a:lnT>
                      <a:noFill/>
                    </a:lnT>
                    <a:lnB>
                      <a:noFill/>
                    </a:lnB>
                  </a:tcPr>
                </a:tc>
                <a:extLst>
                  <a:ext uri="{0D108BD9-81ED-4DB2-BD59-A6C34878D82A}">
                    <a16:rowId xmlns:a16="http://schemas.microsoft.com/office/drawing/2014/main" val="2437700898"/>
                  </a:ext>
                </a:extLst>
              </a:tr>
              <a:tr h="319614">
                <a:tc>
                  <a:txBody>
                    <a:bodyPr/>
                    <a:lstStyle/>
                    <a:p>
                      <a:pPr algn="l" fontAlgn="b"/>
                      <a:r>
                        <a:rPr lang="en-US" sz="2000" b="0" i="0" u="none" strike="noStrike" dirty="0">
                          <a:solidFill>
                            <a:srgbClr val="000000"/>
                          </a:solidFill>
                          <a:effectLst/>
                          <a:latin typeface="Arial" panose="020B0604020202020204" pitchFamily="34" charset="0"/>
                        </a:rPr>
                        <a:t>Checks and Payments</a:t>
                      </a:r>
                    </a:p>
                  </a:txBody>
                  <a:tcPr marL="117895" marR="6550" marT="6550" marB="0" anchor="b">
                    <a:lnL>
                      <a:noFill/>
                    </a:lnL>
                    <a:lnR>
                      <a:noFill/>
                    </a:lnR>
                    <a:lnT>
                      <a:noFill/>
                    </a:lnT>
                    <a:lnB w="6350" cap="flat" cmpd="sng" algn="ctr">
                      <a:solidFill>
                        <a:srgbClr val="CCCCCC"/>
                      </a:solidFill>
                      <a:prstDash val="dash"/>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 $(151,388.44)</a:t>
                      </a:r>
                    </a:p>
                  </a:txBody>
                  <a:tcPr marL="6550" marR="6550" marT="6550" marB="0" anchor="ctr">
                    <a:lnL>
                      <a:noFill/>
                    </a:lnL>
                    <a:lnR>
                      <a:noFill/>
                    </a:lnR>
                    <a:lnT>
                      <a:noFill/>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3607410"/>
                  </a:ext>
                </a:extLst>
              </a:tr>
              <a:tr h="319614">
                <a:tc>
                  <a:txBody>
                    <a:bodyPr/>
                    <a:lstStyle/>
                    <a:p>
                      <a:pPr algn="l" fontAlgn="b"/>
                      <a:r>
                        <a:rPr lang="en-US" sz="2000" b="1" i="0" u="none" strike="noStrike">
                          <a:solidFill>
                            <a:srgbClr val="000000"/>
                          </a:solidFill>
                          <a:effectLst/>
                          <a:latin typeface="Arial" panose="020B0604020202020204" pitchFamily="34" charset="0"/>
                        </a:rPr>
                        <a:t>Total - Uncleared</a:t>
                      </a:r>
                    </a:p>
                  </a:txBody>
                  <a:tcPr marL="58947" marR="6550" marT="6550" marB="0" anchor="b">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 $(151,388.44)</a:t>
                      </a:r>
                    </a:p>
                  </a:txBody>
                  <a:tcPr marL="6550" marR="6550" marT="6550"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790265838"/>
                  </a:ext>
                </a:extLst>
              </a:tr>
              <a:tr h="319614">
                <a:tc>
                  <a:txBody>
                    <a:bodyPr/>
                    <a:lstStyle/>
                    <a:p>
                      <a:pPr algn="l" fontAlgn="ctr"/>
                      <a:r>
                        <a:rPr lang="en-US" sz="2000" b="1" i="0" u="none" strike="noStrike">
                          <a:solidFill>
                            <a:srgbClr val="000000"/>
                          </a:solidFill>
                          <a:effectLst/>
                          <a:latin typeface="Arial" panose="020B0604020202020204" pitchFamily="34" charset="0"/>
                        </a:rPr>
                        <a:t>Total - Unreconciled</a:t>
                      </a:r>
                    </a:p>
                  </a:txBody>
                  <a:tcPr marL="6550" marR="6550" marT="6550"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 $(151,388.44)</a:t>
                      </a:r>
                    </a:p>
                  </a:txBody>
                  <a:tcPr marL="6550" marR="6550" marT="6550" marB="0" anchor="ctr">
                    <a:lnL>
                      <a:noFill/>
                    </a:lnL>
                    <a:lnR>
                      <a:noFill/>
                    </a:lnR>
                    <a:lnT w="6350" cap="flat" cmpd="sng" algn="ctr">
                      <a:solidFill>
                        <a:srgbClr val="CCCCCC"/>
                      </a:solidFill>
                      <a:prstDash val="dash"/>
                      <a:round/>
                      <a:headEnd type="none" w="med" len="med"/>
                      <a:tailEnd type="none" w="med" len="med"/>
                    </a:lnT>
                    <a:lnB w="6350" cap="flat" cmpd="sng" algn="ctr">
                      <a:solidFill>
                        <a:srgbClr val="CCCCCC"/>
                      </a:solidFill>
                      <a:prstDash val="dash"/>
                      <a:round/>
                      <a:headEnd type="none" w="med" len="med"/>
                      <a:tailEnd type="none" w="med" len="med"/>
                    </a:lnB>
                  </a:tcPr>
                </a:tc>
                <a:extLst>
                  <a:ext uri="{0D108BD9-81ED-4DB2-BD59-A6C34878D82A}">
                    <a16:rowId xmlns:a16="http://schemas.microsoft.com/office/drawing/2014/main" val="2041520922"/>
                  </a:ext>
                </a:extLst>
              </a:tr>
              <a:tr h="319614">
                <a:tc>
                  <a:txBody>
                    <a:bodyPr/>
                    <a:lstStyle/>
                    <a:p>
                      <a:pPr algn="l" fontAlgn="ctr"/>
                      <a:r>
                        <a:rPr lang="en-US" sz="2000" b="1" i="0" u="none" strike="noStrike">
                          <a:solidFill>
                            <a:srgbClr val="000000"/>
                          </a:solidFill>
                          <a:effectLst/>
                          <a:latin typeface="Arial" panose="020B0604020202020204" pitchFamily="34" charset="0"/>
                        </a:rPr>
                        <a:t>Total as of 2/28/2018</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 $518,652.69 </a:t>
                      </a:r>
                    </a:p>
                  </a:txBody>
                  <a:tcPr marL="6550" marR="6550" marT="6550" marB="0" anchor="ctr">
                    <a:lnL>
                      <a:noFill/>
                    </a:lnL>
                    <a:lnR>
                      <a:noFill/>
                    </a:lnR>
                    <a:lnT w="6350" cap="flat" cmpd="sng" algn="ctr">
                      <a:solidFill>
                        <a:srgbClr val="CCCCCC"/>
                      </a:solidFill>
                      <a:prstDash val="dash"/>
                      <a:round/>
                      <a:headEnd type="none" w="med" len="med"/>
                      <a:tailEnd type="none" w="med" len="med"/>
                    </a:lnT>
                    <a:lnB>
                      <a:noFill/>
                    </a:lnB>
                  </a:tcPr>
                </a:tc>
                <a:extLst>
                  <a:ext uri="{0D108BD9-81ED-4DB2-BD59-A6C34878D82A}">
                    <a16:rowId xmlns:a16="http://schemas.microsoft.com/office/drawing/2014/main" val="225989915"/>
                  </a:ext>
                </a:extLst>
              </a:tr>
            </a:tbl>
          </a:graphicData>
        </a:graphic>
      </p:graphicFrame>
    </p:spTree>
    <p:extLst>
      <p:ext uri="{BB962C8B-B14F-4D97-AF65-F5344CB8AC3E}">
        <p14:creationId xmlns:p14="http://schemas.microsoft.com/office/powerpoint/2010/main" val="1364271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13</a:t>
            </a:fld>
            <a:endParaRPr lang="en-GB"/>
          </a:p>
        </p:txBody>
      </p:sp>
      <p:graphicFrame>
        <p:nvGraphicFramePr>
          <p:cNvPr id="7" name="Table 6">
            <a:extLst>
              <a:ext uri="{FF2B5EF4-FFF2-40B4-BE49-F238E27FC236}">
                <a16:creationId xmlns:a16="http://schemas.microsoft.com/office/drawing/2014/main" id="{A0EA0EE7-06F3-4AFF-B2D4-F399475DF07A}"/>
              </a:ext>
            </a:extLst>
          </p:cNvPr>
          <p:cNvGraphicFramePr>
            <a:graphicFrameLocks noGrp="1"/>
          </p:cNvGraphicFramePr>
          <p:nvPr>
            <p:extLst>
              <p:ext uri="{D42A27DB-BD31-4B8C-83A1-F6EECF244321}">
                <p14:modId xmlns:p14="http://schemas.microsoft.com/office/powerpoint/2010/main" val="2160178749"/>
              </p:ext>
            </p:extLst>
          </p:nvPr>
        </p:nvGraphicFramePr>
        <p:xfrm>
          <a:off x="929218" y="606425"/>
          <a:ext cx="9891183" cy="5871286"/>
        </p:xfrm>
        <a:graphic>
          <a:graphicData uri="http://schemas.openxmlformats.org/drawingml/2006/table">
            <a:tbl>
              <a:tblPr/>
              <a:tblGrid>
                <a:gridCol w="3320548">
                  <a:extLst>
                    <a:ext uri="{9D8B030D-6E8A-4147-A177-3AD203B41FA5}">
                      <a16:colId xmlns:a16="http://schemas.microsoft.com/office/drawing/2014/main" val="2323052955"/>
                    </a:ext>
                  </a:extLst>
                </a:gridCol>
                <a:gridCol w="1233096">
                  <a:extLst>
                    <a:ext uri="{9D8B030D-6E8A-4147-A177-3AD203B41FA5}">
                      <a16:colId xmlns:a16="http://schemas.microsoft.com/office/drawing/2014/main" val="1775079675"/>
                    </a:ext>
                  </a:extLst>
                </a:gridCol>
                <a:gridCol w="1937721">
                  <a:extLst>
                    <a:ext uri="{9D8B030D-6E8A-4147-A177-3AD203B41FA5}">
                      <a16:colId xmlns:a16="http://schemas.microsoft.com/office/drawing/2014/main" val="4040689654"/>
                    </a:ext>
                  </a:extLst>
                </a:gridCol>
                <a:gridCol w="1867257">
                  <a:extLst>
                    <a:ext uri="{9D8B030D-6E8A-4147-A177-3AD203B41FA5}">
                      <a16:colId xmlns:a16="http://schemas.microsoft.com/office/drawing/2014/main" val="2238963602"/>
                    </a:ext>
                  </a:extLst>
                </a:gridCol>
                <a:gridCol w="1532561">
                  <a:extLst>
                    <a:ext uri="{9D8B030D-6E8A-4147-A177-3AD203B41FA5}">
                      <a16:colId xmlns:a16="http://schemas.microsoft.com/office/drawing/2014/main" val="2966902379"/>
                    </a:ext>
                  </a:extLst>
                </a:gridCol>
              </a:tblGrid>
              <a:tr h="308550">
                <a:tc gridSpan="5">
                  <a:txBody>
                    <a:bodyPr/>
                    <a:lstStyle/>
                    <a:p>
                      <a:pPr algn="ctr" fontAlgn="b"/>
                      <a:r>
                        <a:rPr lang="en-US" sz="2000" b="1" i="0" u="none" strike="noStrike" dirty="0">
                          <a:effectLst/>
                          <a:latin typeface="Arial" panose="020B0604020202020204" pitchFamily="34" charset="0"/>
                        </a:rPr>
                        <a:t>2018 Meeting Income Statement</a:t>
                      </a:r>
                    </a:p>
                  </a:txBody>
                  <a:tcPr marL="6042" marR="6042" marT="6042"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74710669"/>
                  </a:ext>
                </a:extLst>
              </a:tr>
              <a:tr h="530544">
                <a:tc>
                  <a:txBody>
                    <a:bodyPr/>
                    <a:lstStyle/>
                    <a:p>
                      <a:pPr algn="l" fontAlgn="b"/>
                      <a:endParaRPr lang="en-US" sz="1600" b="1" i="0" u="none" strike="noStrike" dirty="0">
                        <a:effectLst/>
                        <a:latin typeface="Arial" panose="020B0604020202020204" pitchFamily="34" charset="0"/>
                      </a:endParaRP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 </a:t>
                      </a:r>
                      <a:r>
                        <a:rPr lang="en-US" sz="1600" b="1" i="0" u="none" strike="noStrike" dirty="0" err="1">
                          <a:effectLst/>
                          <a:latin typeface="Arial" panose="020B0604020202020204" pitchFamily="34" charset="0"/>
                        </a:rPr>
                        <a:t>Misc</a:t>
                      </a:r>
                      <a:endParaRPr lang="en-US" sz="1600" b="1" i="0" u="none" strike="noStrike" dirty="0">
                        <a:effectLst/>
                        <a:latin typeface="Arial" panose="020B0604020202020204" pitchFamily="34" charset="0"/>
                      </a:endParaRP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2018-01 </a:t>
                      </a:r>
                      <a:br>
                        <a:rPr lang="en-US" sz="1600" b="1" i="0" u="none" strike="noStrike" dirty="0">
                          <a:effectLst/>
                          <a:latin typeface="Arial" panose="020B0604020202020204" pitchFamily="34" charset="0"/>
                        </a:rPr>
                      </a:br>
                      <a:r>
                        <a:rPr lang="en-US" sz="1600" b="1" i="0" u="none" strike="noStrike" dirty="0">
                          <a:effectLst/>
                          <a:latin typeface="Arial" panose="020B0604020202020204" pitchFamily="34" charset="0"/>
                        </a:rPr>
                        <a:t>Irvine, CA</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2018-05</a:t>
                      </a:r>
                      <a:br>
                        <a:rPr lang="en-US" sz="1600" b="1" i="0" u="none" strike="noStrike" dirty="0">
                          <a:effectLst/>
                          <a:latin typeface="Arial" panose="020B0604020202020204" pitchFamily="34" charset="0"/>
                        </a:rPr>
                      </a:br>
                      <a:r>
                        <a:rPr lang="en-US" sz="1600" b="1" i="0" u="none" strike="noStrike" dirty="0">
                          <a:effectLst/>
                          <a:latin typeface="Arial" panose="020B0604020202020204" pitchFamily="34" charset="0"/>
                        </a:rPr>
                        <a:t> Warsaw, Poland</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Total</a:t>
                      </a:r>
                    </a:p>
                  </a:txBody>
                  <a:tcPr marL="6042" marR="6042" marT="6042" marB="0" anchor="b">
                    <a:lnL>
                      <a:noFill/>
                    </a:lnL>
                    <a:lnR>
                      <a:noFill/>
                    </a:lnR>
                    <a:lnT>
                      <a:noFill/>
                    </a:lnT>
                    <a:lnB>
                      <a:noFill/>
                    </a:lnB>
                    <a:solidFill>
                      <a:srgbClr val="D0D0D0"/>
                    </a:solidFill>
                  </a:tcPr>
                </a:tc>
                <a:extLst>
                  <a:ext uri="{0D108BD9-81ED-4DB2-BD59-A6C34878D82A}">
                    <a16:rowId xmlns:a16="http://schemas.microsoft.com/office/drawing/2014/main" val="1066110128"/>
                  </a:ext>
                </a:extLst>
              </a:tr>
              <a:tr h="255004">
                <a:tc>
                  <a:txBody>
                    <a:bodyPr/>
                    <a:lstStyle/>
                    <a:p>
                      <a:pPr algn="l" fontAlgn="b"/>
                      <a:r>
                        <a:rPr lang="en-US" sz="1600" b="1" i="0" u="none" strike="noStrike">
                          <a:effectLst/>
                          <a:latin typeface="Arial" panose="020B0604020202020204" pitchFamily="34" charset="0"/>
                        </a:rPr>
                        <a:t> </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tc>
                  <a:txBody>
                    <a:bodyPr/>
                    <a:lstStyle/>
                    <a:p>
                      <a:pPr algn="r" fontAlgn="b"/>
                      <a:r>
                        <a:rPr lang="en-US" sz="1600" b="1" i="0" u="none" strike="noStrike" dirty="0">
                          <a:effectLst/>
                          <a:latin typeface="Arial" panose="020B0604020202020204" pitchFamily="34" charset="0"/>
                        </a:rPr>
                        <a:t>Amount</a:t>
                      </a:r>
                    </a:p>
                  </a:txBody>
                  <a:tcPr marL="6042" marR="6042" marT="6042" marB="0" anchor="b">
                    <a:lnL>
                      <a:noFill/>
                    </a:lnL>
                    <a:lnR>
                      <a:noFill/>
                    </a:lnR>
                    <a:lnT>
                      <a:noFill/>
                    </a:lnT>
                    <a:lnB>
                      <a:noFill/>
                    </a:lnB>
                    <a:solidFill>
                      <a:srgbClr val="D0D0D0"/>
                    </a:solidFill>
                  </a:tcPr>
                </a:tc>
                <a:extLst>
                  <a:ext uri="{0D108BD9-81ED-4DB2-BD59-A6C34878D82A}">
                    <a16:rowId xmlns:a16="http://schemas.microsoft.com/office/drawing/2014/main" val="2638243292"/>
                  </a:ext>
                </a:extLst>
              </a:tr>
              <a:tr h="265272">
                <a:tc>
                  <a:txBody>
                    <a:bodyPr/>
                    <a:lstStyle/>
                    <a:p>
                      <a:pPr algn="l" fontAlgn="ctr"/>
                      <a:r>
                        <a:rPr lang="en-US" sz="1600" b="1" i="0" u="none" strike="noStrike">
                          <a:solidFill>
                            <a:srgbClr val="000000"/>
                          </a:solidFill>
                          <a:effectLst/>
                          <a:latin typeface="Arial" panose="020B0604020202020204" pitchFamily="34" charset="0"/>
                        </a:rPr>
                        <a:t>Ordinary Income/Expense</a:t>
                      </a: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extLst>
                  <a:ext uri="{0D108BD9-81ED-4DB2-BD59-A6C34878D82A}">
                    <a16:rowId xmlns:a16="http://schemas.microsoft.com/office/drawing/2014/main" val="3208011298"/>
                  </a:ext>
                </a:extLst>
              </a:tr>
              <a:tr h="265272">
                <a:tc>
                  <a:txBody>
                    <a:bodyPr/>
                    <a:lstStyle/>
                    <a:p>
                      <a:pPr algn="l" fontAlgn="b"/>
                      <a:r>
                        <a:rPr lang="en-US" sz="1600" b="1" i="0" u="none" strike="noStrike">
                          <a:solidFill>
                            <a:srgbClr val="000000"/>
                          </a:solidFill>
                          <a:effectLst/>
                          <a:latin typeface="Arial" panose="020B0604020202020204" pitchFamily="34" charset="0"/>
                        </a:rPr>
                        <a:t>Income</a:t>
                      </a:r>
                    </a:p>
                  </a:txBody>
                  <a:tcPr marL="54376" marR="6042" marT="6042"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extLst>
                  <a:ext uri="{0D108BD9-81ED-4DB2-BD59-A6C34878D82A}">
                    <a16:rowId xmlns:a16="http://schemas.microsoft.com/office/drawing/2014/main" val="247246927"/>
                  </a:ext>
                </a:extLst>
              </a:tr>
              <a:tr h="265272">
                <a:tc>
                  <a:txBody>
                    <a:bodyPr/>
                    <a:lstStyle/>
                    <a:p>
                      <a:pPr algn="l" fontAlgn="b"/>
                      <a:r>
                        <a:rPr lang="en-US" sz="1600" b="0" i="0" u="none" strike="noStrike">
                          <a:solidFill>
                            <a:srgbClr val="000000"/>
                          </a:solidFill>
                          <a:effectLst/>
                          <a:latin typeface="Arial" panose="020B0604020202020204" pitchFamily="34" charset="0"/>
                        </a:rPr>
                        <a:t>2.11 - Registrations</a:t>
                      </a:r>
                    </a:p>
                  </a:txBody>
                  <a:tcPr marL="108751" marR="6042" marT="6042" marB="0" anchor="b">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$9,692.47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$229,401.00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$239,093.47 </a:t>
                      </a:r>
                    </a:p>
                  </a:txBody>
                  <a:tcPr marL="6042" marR="6042" marT="6042" marB="0" anchor="ctr">
                    <a:lnL>
                      <a:noFill/>
                    </a:lnL>
                    <a:lnR>
                      <a:noFill/>
                    </a:lnR>
                    <a:lnT>
                      <a:noFill/>
                    </a:lnT>
                    <a:lnB>
                      <a:noFill/>
                    </a:lnB>
                  </a:tcPr>
                </a:tc>
                <a:extLst>
                  <a:ext uri="{0D108BD9-81ED-4DB2-BD59-A6C34878D82A}">
                    <a16:rowId xmlns:a16="http://schemas.microsoft.com/office/drawing/2014/main" val="4275198573"/>
                  </a:ext>
                </a:extLst>
              </a:tr>
              <a:tr h="265272">
                <a:tc>
                  <a:txBody>
                    <a:bodyPr/>
                    <a:lstStyle/>
                    <a:p>
                      <a:pPr algn="l" fontAlgn="b"/>
                      <a:r>
                        <a:rPr lang="en-US" sz="1600" b="0" i="0" u="none" strike="noStrike">
                          <a:solidFill>
                            <a:srgbClr val="000000"/>
                          </a:solidFill>
                          <a:effectLst/>
                          <a:latin typeface="Arial" panose="020B0604020202020204" pitchFamily="34" charset="0"/>
                        </a:rPr>
                        <a:t>2.12 - Hotel Commissions</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$27,029.84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$27,029.84 </a:t>
                      </a:r>
                    </a:p>
                  </a:txBody>
                  <a:tcPr marL="6042" marR="6042" marT="6042" marB="0" anchor="ctr">
                    <a:lnL>
                      <a:noFill/>
                    </a:lnL>
                    <a:lnR>
                      <a:noFill/>
                    </a:lnR>
                    <a:lnT>
                      <a:noFill/>
                    </a:lnT>
                    <a:lnB>
                      <a:noFill/>
                    </a:lnB>
                  </a:tcPr>
                </a:tc>
                <a:extLst>
                  <a:ext uri="{0D108BD9-81ED-4DB2-BD59-A6C34878D82A}">
                    <a16:rowId xmlns:a16="http://schemas.microsoft.com/office/drawing/2014/main" val="2290697532"/>
                  </a:ext>
                </a:extLst>
              </a:tr>
              <a:tr h="265272">
                <a:tc>
                  <a:txBody>
                    <a:bodyPr/>
                    <a:lstStyle/>
                    <a:p>
                      <a:pPr algn="l" fontAlgn="b"/>
                      <a:r>
                        <a:rPr lang="en-US" sz="1600" b="0" i="0" u="none" strike="noStrike">
                          <a:solidFill>
                            <a:srgbClr val="000000"/>
                          </a:solidFill>
                          <a:effectLst/>
                          <a:latin typeface="Arial" panose="020B0604020202020204" pitchFamily="34" charset="0"/>
                        </a:rPr>
                        <a:t>3.40 - IEEE CB Account Interest</a:t>
                      </a:r>
                    </a:p>
                  </a:txBody>
                  <a:tcPr marL="108751" marR="6042" marT="6042"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$809.06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$809.06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61433880"/>
                  </a:ext>
                </a:extLst>
              </a:tr>
              <a:tr h="265272">
                <a:tc>
                  <a:txBody>
                    <a:bodyPr/>
                    <a:lstStyle/>
                    <a:p>
                      <a:pPr algn="l" fontAlgn="b"/>
                      <a:r>
                        <a:rPr lang="en-US" sz="1600" b="1" i="0" u="none" strike="noStrike">
                          <a:solidFill>
                            <a:srgbClr val="000000"/>
                          </a:solidFill>
                          <a:effectLst/>
                          <a:latin typeface="Arial" panose="020B0604020202020204" pitchFamily="34" charset="0"/>
                        </a:rPr>
                        <a:t>Total - Income</a:t>
                      </a:r>
                    </a:p>
                  </a:txBody>
                  <a:tcPr marL="54376" marR="6042" marT="6042"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$10,501.53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$256,430.84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$0.00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$266,932.37 </a:t>
                      </a:r>
                    </a:p>
                  </a:txBody>
                  <a:tcPr marL="6042" marR="6042" marT="6042"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407549933"/>
                  </a:ext>
                </a:extLst>
              </a:tr>
              <a:tr h="265272">
                <a:tc>
                  <a:txBody>
                    <a:bodyPr/>
                    <a:lstStyle/>
                    <a:p>
                      <a:pPr algn="l" fontAlgn="b"/>
                      <a:r>
                        <a:rPr lang="en-US" sz="1600" b="1" i="0" u="none" strike="noStrike">
                          <a:solidFill>
                            <a:srgbClr val="000000"/>
                          </a:solidFill>
                          <a:effectLst/>
                          <a:latin typeface="Arial" panose="020B0604020202020204" pitchFamily="34" charset="0"/>
                        </a:rPr>
                        <a:t>Expense</a:t>
                      </a:r>
                    </a:p>
                  </a:txBody>
                  <a:tcPr marL="54376" marR="6042" marT="6042" marB="0" anchor="b">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tc>
                  <a:txBody>
                    <a:bodyPr/>
                    <a:lstStyle/>
                    <a:p>
                      <a:pPr algn="r" fontAlgn="ctr"/>
                      <a:endParaRPr lang="en-US" sz="1600" b="1" i="0" u="none" strike="noStrike">
                        <a:solidFill>
                          <a:srgbClr val="000000"/>
                        </a:solidFill>
                        <a:effectLst/>
                        <a:latin typeface="Arial" panose="020B0604020202020204" pitchFamily="34" charset="0"/>
                      </a:endParaRPr>
                    </a:p>
                  </a:txBody>
                  <a:tcPr marL="6042" marR="6042" marT="6042" marB="0" anchor="ctr">
                    <a:lnL>
                      <a:noFill/>
                    </a:lnL>
                    <a:lnR>
                      <a:noFill/>
                    </a:lnR>
                    <a:lnT>
                      <a:noFill/>
                    </a:lnT>
                    <a:lnB>
                      <a:noFill/>
                    </a:lnB>
                  </a:tcPr>
                </a:tc>
                <a:extLst>
                  <a:ext uri="{0D108BD9-81ED-4DB2-BD59-A6C34878D82A}">
                    <a16:rowId xmlns:a16="http://schemas.microsoft.com/office/drawing/2014/main" val="3302756"/>
                  </a:ext>
                </a:extLst>
              </a:tr>
              <a:tr h="265272">
                <a:tc>
                  <a:txBody>
                    <a:bodyPr/>
                    <a:lstStyle/>
                    <a:p>
                      <a:pPr algn="l" fontAlgn="b"/>
                      <a:r>
                        <a:rPr lang="en-US" sz="1600" b="0" i="0" u="none" strike="noStrike">
                          <a:solidFill>
                            <a:srgbClr val="000000"/>
                          </a:solidFill>
                          <a:effectLst/>
                          <a:latin typeface="Arial" panose="020B0604020202020204" pitchFamily="34" charset="0"/>
                        </a:rPr>
                        <a:t>4.111 - Deposit</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$30,000.00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$30,000.00 </a:t>
                      </a:r>
                    </a:p>
                  </a:txBody>
                  <a:tcPr marL="6042" marR="6042" marT="6042" marB="0" anchor="ctr">
                    <a:lnL>
                      <a:noFill/>
                    </a:lnL>
                    <a:lnR>
                      <a:noFill/>
                    </a:lnR>
                    <a:lnT>
                      <a:noFill/>
                    </a:lnT>
                    <a:lnB>
                      <a:noFill/>
                    </a:lnB>
                  </a:tcPr>
                </a:tc>
                <a:extLst>
                  <a:ext uri="{0D108BD9-81ED-4DB2-BD59-A6C34878D82A}">
                    <a16:rowId xmlns:a16="http://schemas.microsoft.com/office/drawing/2014/main" val="3305158525"/>
                  </a:ext>
                </a:extLst>
              </a:tr>
              <a:tr h="265272">
                <a:tc>
                  <a:txBody>
                    <a:bodyPr/>
                    <a:lstStyle/>
                    <a:p>
                      <a:pPr algn="l" fontAlgn="b"/>
                      <a:r>
                        <a:rPr lang="en-US" sz="1600" b="0" i="0" u="none" strike="noStrike">
                          <a:solidFill>
                            <a:srgbClr val="000000"/>
                          </a:solidFill>
                          <a:effectLst/>
                          <a:latin typeface="Arial" panose="020B0604020202020204" pitchFamily="34" charset="0"/>
                        </a:rPr>
                        <a:t>4.113 - Venue</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$21,998.13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$21,998.13 </a:t>
                      </a:r>
                    </a:p>
                  </a:txBody>
                  <a:tcPr marL="6042" marR="6042" marT="6042" marB="0" anchor="ctr">
                    <a:lnL>
                      <a:noFill/>
                    </a:lnL>
                    <a:lnR>
                      <a:noFill/>
                    </a:lnR>
                    <a:lnT>
                      <a:noFill/>
                    </a:lnT>
                    <a:lnB>
                      <a:noFill/>
                    </a:lnB>
                  </a:tcPr>
                </a:tc>
                <a:extLst>
                  <a:ext uri="{0D108BD9-81ED-4DB2-BD59-A6C34878D82A}">
                    <a16:rowId xmlns:a16="http://schemas.microsoft.com/office/drawing/2014/main" val="186909381"/>
                  </a:ext>
                </a:extLst>
              </a:tr>
              <a:tr h="265272">
                <a:tc>
                  <a:txBody>
                    <a:bodyPr/>
                    <a:lstStyle/>
                    <a:p>
                      <a:pPr algn="l" fontAlgn="b"/>
                      <a:r>
                        <a:rPr lang="en-US" sz="1600" b="0" i="0" u="none" strike="noStrike">
                          <a:solidFill>
                            <a:srgbClr val="000000"/>
                          </a:solidFill>
                          <a:effectLst/>
                          <a:latin typeface="Arial" panose="020B0604020202020204" pitchFamily="34" charset="0"/>
                        </a:rPr>
                        <a:t>4.12 - Financial Fees</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$3,197.65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$10,435.72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$13,633.37 </a:t>
                      </a:r>
                    </a:p>
                  </a:txBody>
                  <a:tcPr marL="6042" marR="6042" marT="6042" marB="0" anchor="ctr">
                    <a:lnL>
                      <a:noFill/>
                    </a:lnL>
                    <a:lnR>
                      <a:noFill/>
                    </a:lnR>
                    <a:lnT>
                      <a:noFill/>
                    </a:lnT>
                    <a:lnB>
                      <a:noFill/>
                    </a:lnB>
                  </a:tcPr>
                </a:tc>
                <a:extLst>
                  <a:ext uri="{0D108BD9-81ED-4DB2-BD59-A6C34878D82A}">
                    <a16:rowId xmlns:a16="http://schemas.microsoft.com/office/drawing/2014/main" val="2451945932"/>
                  </a:ext>
                </a:extLst>
              </a:tr>
              <a:tr h="265272">
                <a:tc>
                  <a:txBody>
                    <a:bodyPr/>
                    <a:lstStyle/>
                    <a:p>
                      <a:pPr algn="l" fontAlgn="b"/>
                      <a:r>
                        <a:rPr lang="en-US" sz="1600" b="0" i="0" u="none" strike="noStrike">
                          <a:solidFill>
                            <a:srgbClr val="000000"/>
                          </a:solidFill>
                          <a:effectLst/>
                          <a:latin typeface="Arial" panose="020B0604020202020204" pitchFamily="34" charset="0"/>
                        </a:rPr>
                        <a:t>4.13 - Meeting  Planner</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lnL>
                      <a:noFill/>
                    </a:lnL>
                    <a:lnR>
                      <a:noFill/>
                    </a:lnR>
                    <a:lnT>
                      <a:noFill/>
                    </a:lnT>
                    <a:lnB>
                      <a:noFill/>
                    </a:lnB>
                  </a:tcPr>
                </a:tc>
                <a:extLst>
                  <a:ext uri="{0D108BD9-81ED-4DB2-BD59-A6C34878D82A}">
                    <a16:rowId xmlns:a16="http://schemas.microsoft.com/office/drawing/2014/main" val="517657680"/>
                  </a:ext>
                </a:extLst>
              </a:tr>
              <a:tr h="265272">
                <a:tc>
                  <a:txBody>
                    <a:bodyPr/>
                    <a:lstStyle/>
                    <a:p>
                      <a:pPr algn="l" fontAlgn="b"/>
                      <a:r>
                        <a:rPr lang="en-US" sz="1600" b="0" i="0" u="none" strike="noStrike">
                          <a:solidFill>
                            <a:srgbClr val="000000"/>
                          </a:solidFill>
                          <a:effectLst/>
                          <a:latin typeface="Arial" panose="020B0604020202020204" pitchFamily="34" charset="0"/>
                        </a:rPr>
                        <a:t>4.14 - Food &amp; Beverage</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lnL>
                      <a:noFill/>
                    </a:lnL>
                    <a:lnR>
                      <a:noFill/>
                    </a:lnR>
                    <a:lnT>
                      <a:noFill/>
                    </a:lnT>
                    <a:lnB>
                      <a:noFill/>
                    </a:lnB>
                  </a:tcPr>
                </a:tc>
                <a:extLst>
                  <a:ext uri="{0D108BD9-81ED-4DB2-BD59-A6C34878D82A}">
                    <a16:rowId xmlns:a16="http://schemas.microsoft.com/office/drawing/2014/main" val="1927326751"/>
                  </a:ext>
                </a:extLst>
              </a:tr>
              <a:tr h="265272">
                <a:tc>
                  <a:txBody>
                    <a:bodyPr/>
                    <a:lstStyle/>
                    <a:p>
                      <a:pPr algn="l" fontAlgn="b"/>
                      <a:r>
                        <a:rPr lang="en-US" sz="1600" b="0" i="0" u="none" strike="noStrike">
                          <a:solidFill>
                            <a:srgbClr val="000000"/>
                          </a:solidFill>
                          <a:effectLst/>
                          <a:latin typeface="Arial" panose="020B0604020202020204" pitchFamily="34" charset="0"/>
                        </a:rPr>
                        <a:t>4.15 - Network Services</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lnL>
                      <a:noFill/>
                    </a:lnL>
                    <a:lnR>
                      <a:noFill/>
                    </a:lnR>
                    <a:lnT>
                      <a:noFill/>
                    </a:lnT>
                    <a:lnB>
                      <a:noFill/>
                    </a:lnB>
                  </a:tcPr>
                </a:tc>
                <a:extLst>
                  <a:ext uri="{0D108BD9-81ED-4DB2-BD59-A6C34878D82A}">
                    <a16:rowId xmlns:a16="http://schemas.microsoft.com/office/drawing/2014/main" val="938050973"/>
                  </a:ext>
                </a:extLst>
              </a:tr>
              <a:tr h="265272">
                <a:tc>
                  <a:txBody>
                    <a:bodyPr/>
                    <a:lstStyle/>
                    <a:p>
                      <a:pPr algn="l" fontAlgn="b"/>
                      <a:r>
                        <a:rPr lang="en-US" sz="1600" b="0" i="0" u="none" strike="noStrike">
                          <a:solidFill>
                            <a:srgbClr val="000000"/>
                          </a:solidFill>
                          <a:effectLst/>
                          <a:latin typeface="Arial" panose="020B0604020202020204" pitchFamily="34" charset="0"/>
                        </a:rPr>
                        <a:t>4.16 - Social</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$19,049.98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$19,049.98 </a:t>
                      </a:r>
                    </a:p>
                  </a:txBody>
                  <a:tcPr marL="6042" marR="6042" marT="6042" marB="0" anchor="ctr">
                    <a:lnL>
                      <a:noFill/>
                    </a:lnL>
                    <a:lnR>
                      <a:noFill/>
                    </a:lnR>
                    <a:lnT>
                      <a:noFill/>
                    </a:lnT>
                    <a:lnB>
                      <a:noFill/>
                    </a:lnB>
                  </a:tcPr>
                </a:tc>
                <a:extLst>
                  <a:ext uri="{0D108BD9-81ED-4DB2-BD59-A6C34878D82A}">
                    <a16:rowId xmlns:a16="http://schemas.microsoft.com/office/drawing/2014/main" val="2303894482"/>
                  </a:ext>
                </a:extLst>
              </a:tr>
              <a:tr h="265272">
                <a:tc>
                  <a:txBody>
                    <a:bodyPr/>
                    <a:lstStyle/>
                    <a:p>
                      <a:pPr algn="l" fontAlgn="b"/>
                      <a:r>
                        <a:rPr lang="en-US" sz="1600" b="0" i="0" u="none" strike="noStrike">
                          <a:solidFill>
                            <a:srgbClr val="000000"/>
                          </a:solidFill>
                          <a:effectLst/>
                          <a:latin typeface="Arial" panose="020B0604020202020204" pitchFamily="34" charset="0"/>
                        </a:rPr>
                        <a:t>4.17 - Shipping</a:t>
                      </a:r>
                    </a:p>
                  </a:txBody>
                  <a:tcPr marL="108751" marR="6042" marT="6042" marB="0" anchor="b">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$1,518.52 </a:t>
                      </a:r>
                    </a:p>
                  </a:txBody>
                  <a:tcPr marL="6042" marR="6042" marT="6042" marB="0" anchor="ctr">
                    <a:lnL>
                      <a:noFill/>
                    </a:lnL>
                    <a:lnR>
                      <a:noFill/>
                    </a:lnR>
                    <a:lnT>
                      <a:noFill/>
                    </a:lnT>
                    <a:lnB>
                      <a:noFill/>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a:noFill/>
                    </a:lnB>
                  </a:tcPr>
                </a:tc>
                <a:tc>
                  <a:txBody>
                    <a:bodyPr/>
                    <a:lstStyle/>
                    <a:p>
                      <a:pPr algn="r" fontAlgn="ctr"/>
                      <a:r>
                        <a:rPr lang="en-US" sz="1600" b="0" i="0" u="none" strike="noStrike">
                          <a:solidFill>
                            <a:srgbClr val="000000"/>
                          </a:solidFill>
                          <a:effectLst/>
                          <a:latin typeface="Arial" panose="020B0604020202020204" pitchFamily="34" charset="0"/>
                        </a:rPr>
                        <a:t>$1,528.52 </a:t>
                      </a:r>
                    </a:p>
                  </a:txBody>
                  <a:tcPr marL="6042" marR="6042" marT="6042" marB="0" anchor="ctr">
                    <a:lnL>
                      <a:noFill/>
                    </a:lnL>
                    <a:lnR>
                      <a:noFill/>
                    </a:lnR>
                    <a:lnT>
                      <a:noFill/>
                    </a:lnT>
                    <a:lnB>
                      <a:noFill/>
                    </a:lnB>
                  </a:tcPr>
                </a:tc>
                <a:extLst>
                  <a:ext uri="{0D108BD9-81ED-4DB2-BD59-A6C34878D82A}">
                    <a16:rowId xmlns:a16="http://schemas.microsoft.com/office/drawing/2014/main" val="1951278209"/>
                  </a:ext>
                </a:extLst>
              </a:tr>
              <a:tr h="265272">
                <a:tc>
                  <a:txBody>
                    <a:bodyPr/>
                    <a:lstStyle/>
                    <a:p>
                      <a:pPr algn="l" fontAlgn="b"/>
                      <a:r>
                        <a:rPr lang="en-US" sz="1600" b="0" i="0" u="none" strike="noStrike">
                          <a:solidFill>
                            <a:srgbClr val="000000"/>
                          </a:solidFill>
                          <a:effectLst/>
                          <a:latin typeface="Arial" panose="020B0604020202020204" pitchFamily="34" charset="0"/>
                        </a:rPr>
                        <a:t>4.18 - Misc Expense</a:t>
                      </a:r>
                    </a:p>
                  </a:txBody>
                  <a:tcPr marL="108751" marR="6042" marT="6042"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panose="020B0604020202020204" pitchFamily="34" charset="0"/>
                        </a:rPr>
                        <a:t>$6,412.30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dirty="0">
                          <a:solidFill>
                            <a:srgbClr val="000000"/>
                          </a:solidFill>
                          <a:effectLst/>
                          <a:latin typeface="Arial" panose="020B0604020202020204" pitchFamily="34" charset="0"/>
                        </a:rPr>
                        <a:t>$0.00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600" b="0" i="0" u="none" strike="noStrike">
                          <a:solidFill>
                            <a:srgbClr val="000000"/>
                          </a:solidFill>
                          <a:effectLst/>
                          <a:latin typeface="Arial" panose="020B0604020202020204" pitchFamily="34" charset="0"/>
                        </a:rPr>
                        <a:t>$6,412.30 </a:t>
                      </a:r>
                    </a:p>
                  </a:txBody>
                  <a:tcPr marL="6042" marR="6042" marT="6042"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030297714"/>
                  </a:ext>
                </a:extLst>
              </a:tr>
              <a:tr h="265272">
                <a:tc>
                  <a:txBody>
                    <a:bodyPr/>
                    <a:lstStyle/>
                    <a:p>
                      <a:pPr algn="l" fontAlgn="b"/>
                      <a:r>
                        <a:rPr lang="en-US" sz="1600" b="1" i="0" u="none" strike="noStrike">
                          <a:solidFill>
                            <a:srgbClr val="000000"/>
                          </a:solidFill>
                          <a:effectLst/>
                          <a:latin typeface="Arial" panose="020B0604020202020204" pitchFamily="34" charset="0"/>
                        </a:rPr>
                        <a:t>Total - Expense</a:t>
                      </a:r>
                    </a:p>
                  </a:txBody>
                  <a:tcPr marL="54376" marR="6042" marT="6042"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$3,207.65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dirty="0">
                          <a:solidFill>
                            <a:srgbClr val="000000"/>
                          </a:solidFill>
                          <a:effectLst/>
                          <a:latin typeface="Arial" panose="020B0604020202020204" pitchFamily="34" charset="0"/>
                        </a:rPr>
                        <a:t>$266,841.20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$30,000.00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600" b="1" i="0" u="none" strike="noStrike">
                          <a:solidFill>
                            <a:srgbClr val="000000"/>
                          </a:solidFill>
                          <a:effectLst/>
                          <a:latin typeface="Arial" panose="020B0604020202020204" pitchFamily="34" charset="0"/>
                        </a:rPr>
                        <a:t>$300,048.85 </a:t>
                      </a:r>
                    </a:p>
                  </a:txBody>
                  <a:tcPr marL="6042" marR="6042" marT="6042"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675403057"/>
                  </a:ext>
                </a:extLst>
              </a:tr>
              <a:tr h="265272">
                <a:tc>
                  <a:txBody>
                    <a:bodyPr/>
                    <a:lstStyle/>
                    <a:p>
                      <a:pPr algn="l" fontAlgn="ctr"/>
                      <a:r>
                        <a:rPr lang="en-US" sz="1600" b="1" i="0" u="none" strike="noStrike">
                          <a:solidFill>
                            <a:srgbClr val="000000"/>
                          </a:solidFill>
                          <a:effectLst/>
                          <a:latin typeface="Arial" panose="020B0604020202020204" pitchFamily="34" charset="0"/>
                        </a:rPr>
                        <a:t>Net Income</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$7,293.88 </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($10,410.36)</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a:solidFill>
                            <a:srgbClr val="000000"/>
                          </a:solidFill>
                          <a:effectLst/>
                          <a:latin typeface="Arial" panose="020B0604020202020204" pitchFamily="34" charset="0"/>
                        </a:rPr>
                        <a:t>($30,000.00)</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600" b="1" i="0" u="none" strike="noStrike" dirty="0">
                          <a:solidFill>
                            <a:srgbClr val="000000"/>
                          </a:solidFill>
                          <a:effectLst/>
                          <a:latin typeface="Arial" panose="020B0604020202020204" pitchFamily="34" charset="0"/>
                        </a:rPr>
                        <a:t>($33,116.48)</a:t>
                      </a:r>
                    </a:p>
                  </a:txBody>
                  <a:tcPr marL="6042" marR="6042" marT="6042"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959170534"/>
                  </a:ext>
                </a:extLst>
              </a:tr>
            </a:tbl>
          </a:graphicData>
        </a:graphic>
      </p:graphicFrame>
    </p:spTree>
    <p:extLst>
      <p:ext uri="{BB962C8B-B14F-4D97-AF65-F5344CB8AC3E}">
        <p14:creationId xmlns:p14="http://schemas.microsoft.com/office/powerpoint/2010/main" val="18483188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14</a:t>
            </a:fld>
            <a:endParaRPr lang="en-GB"/>
          </a:p>
        </p:txBody>
      </p:sp>
      <p:graphicFrame>
        <p:nvGraphicFramePr>
          <p:cNvPr id="6" name="Table 5">
            <a:extLst>
              <a:ext uri="{FF2B5EF4-FFF2-40B4-BE49-F238E27FC236}">
                <a16:creationId xmlns:a16="http://schemas.microsoft.com/office/drawing/2014/main" id="{9A483C7A-66A1-4E94-8AB3-E184C0E1895C}"/>
              </a:ext>
            </a:extLst>
          </p:cNvPr>
          <p:cNvGraphicFramePr>
            <a:graphicFrameLocks noGrp="1"/>
          </p:cNvGraphicFramePr>
          <p:nvPr>
            <p:extLst>
              <p:ext uri="{D42A27DB-BD31-4B8C-83A1-F6EECF244321}">
                <p14:modId xmlns:p14="http://schemas.microsoft.com/office/powerpoint/2010/main" val="2719788149"/>
              </p:ext>
            </p:extLst>
          </p:nvPr>
        </p:nvGraphicFramePr>
        <p:xfrm>
          <a:off x="929218" y="606425"/>
          <a:ext cx="9967382" cy="5884824"/>
        </p:xfrm>
        <a:graphic>
          <a:graphicData uri="http://schemas.openxmlformats.org/drawingml/2006/table">
            <a:tbl>
              <a:tblPr/>
              <a:tblGrid>
                <a:gridCol w="3307461">
                  <a:extLst>
                    <a:ext uri="{9D8B030D-6E8A-4147-A177-3AD203B41FA5}">
                      <a16:colId xmlns:a16="http://schemas.microsoft.com/office/drawing/2014/main" val="1756851896"/>
                    </a:ext>
                  </a:extLst>
                </a:gridCol>
                <a:gridCol w="1096862">
                  <a:extLst>
                    <a:ext uri="{9D8B030D-6E8A-4147-A177-3AD203B41FA5}">
                      <a16:colId xmlns:a16="http://schemas.microsoft.com/office/drawing/2014/main" val="1290645799"/>
                    </a:ext>
                  </a:extLst>
                </a:gridCol>
                <a:gridCol w="1484983">
                  <a:extLst>
                    <a:ext uri="{9D8B030D-6E8A-4147-A177-3AD203B41FA5}">
                      <a16:colId xmlns:a16="http://schemas.microsoft.com/office/drawing/2014/main" val="1635933446"/>
                    </a:ext>
                  </a:extLst>
                </a:gridCol>
                <a:gridCol w="1333109">
                  <a:extLst>
                    <a:ext uri="{9D8B030D-6E8A-4147-A177-3AD203B41FA5}">
                      <a16:colId xmlns:a16="http://schemas.microsoft.com/office/drawing/2014/main" val="3051318727"/>
                    </a:ext>
                  </a:extLst>
                </a:gridCol>
                <a:gridCol w="1394983">
                  <a:extLst>
                    <a:ext uri="{9D8B030D-6E8A-4147-A177-3AD203B41FA5}">
                      <a16:colId xmlns:a16="http://schemas.microsoft.com/office/drawing/2014/main" val="3332776343"/>
                    </a:ext>
                  </a:extLst>
                </a:gridCol>
                <a:gridCol w="1349984">
                  <a:extLst>
                    <a:ext uri="{9D8B030D-6E8A-4147-A177-3AD203B41FA5}">
                      <a16:colId xmlns:a16="http://schemas.microsoft.com/office/drawing/2014/main" val="758425882"/>
                    </a:ext>
                  </a:extLst>
                </a:gridCol>
              </a:tblGrid>
              <a:tr h="403599">
                <a:tc gridSpan="6">
                  <a:txBody>
                    <a:bodyPr/>
                    <a:lstStyle/>
                    <a:p>
                      <a:pPr algn="ctr" fontAlgn="b"/>
                      <a:r>
                        <a:rPr lang="en-US" sz="2000" b="1" i="0" u="none" strike="noStrike" dirty="0">
                          <a:effectLst/>
                          <a:latin typeface="Arial" panose="020B0604020202020204" pitchFamily="34" charset="0"/>
                        </a:rPr>
                        <a:t>2017 Meeting Income Statement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87904541"/>
                  </a:ext>
                </a:extLst>
              </a:tr>
              <a:tr h="420416">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dirty="0">
                          <a:effectLst/>
                          <a:latin typeface="Arial" panose="020B0604020202020204" pitchFamily="34" charset="0"/>
                        </a:rPr>
                        <a:t>2017 Misc.</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Atlanta, GA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2017-05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Daejeon, Korea</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2017-09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Waikoloa, HI</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2073086254"/>
                  </a:ext>
                </a:extLst>
              </a:tr>
              <a:tr h="252249">
                <a:tc>
                  <a:txBody>
                    <a:bodyPr/>
                    <a:lstStyle/>
                    <a:p>
                      <a:pPr algn="l" fontAlgn="b"/>
                      <a:r>
                        <a:rPr lang="en-US" sz="1400" b="1" i="0" u="none" strike="noStrike">
                          <a:effectLst/>
                          <a:latin typeface="Arial" panose="020B0604020202020204" pitchFamily="34" charset="0"/>
                        </a:rPr>
                        <a:t> </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9525" marR="9525" marT="9525" marB="0" anchor="b">
                    <a:lnL>
                      <a:noFill/>
                    </a:lnL>
                    <a:lnR>
                      <a:noFill/>
                    </a:lnR>
                    <a:lnT>
                      <a:noFill/>
                    </a:lnT>
                    <a:lnB>
                      <a:noFill/>
                    </a:lnB>
                    <a:solidFill>
                      <a:srgbClr val="D0D0D0"/>
                    </a:solidFill>
                  </a:tcPr>
                </a:tc>
                <a:extLst>
                  <a:ext uri="{0D108BD9-81ED-4DB2-BD59-A6C34878D82A}">
                    <a16:rowId xmlns:a16="http://schemas.microsoft.com/office/drawing/2014/main" val="3644572273"/>
                  </a:ext>
                </a:extLst>
              </a:tr>
              <a:tr h="252249">
                <a:tc>
                  <a:txBody>
                    <a:bodyPr/>
                    <a:lstStyle/>
                    <a:p>
                      <a:pPr algn="l" fontAlgn="ctr"/>
                      <a:r>
                        <a:rPr lang="en-US" sz="1400" b="1" i="0" u="none" strike="noStrike">
                          <a:solidFill>
                            <a:srgbClr val="000000"/>
                          </a:solidFill>
                          <a:effectLst/>
                          <a:latin typeface="Arial" panose="020B0604020202020204" pitchFamily="34" charset="0"/>
                        </a:rPr>
                        <a:t>Ordinary Income/Expense</a:t>
                      </a: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862199909"/>
                  </a:ext>
                </a:extLst>
              </a:tr>
              <a:tr h="252249">
                <a:tc>
                  <a:txBody>
                    <a:bodyPr/>
                    <a:lstStyle/>
                    <a:p>
                      <a:pPr algn="l" fontAlgn="b"/>
                      <a:r>
                        <a:rPr lang="en-US" sz="1400" b="1" i="0" u="none" strike="noStrike">
                          <a:solidFill>
                            <a:srgbClr val="000000"/>
                          </a:solidFill>
                          <a:effectLst/>
                          <a:latin typeface="Arial" panose="020B0604020202020204" pitchFamily="34" charset="0"/>
                        </a:rPr>
                        <a:t>Income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1397233571"/>
                  </a:ext>
                </a:extLst>
              </a:tr>
              <a:tr h="252249">
                <a:tc>
                  <a:txBody>
                    <a:bodyPr/>
                    <a:lstStyle/>
                    <a:p>
                      <a:pPr algn="l" fontAlgn="b"/>
                      <a:r>
                        <a:rPr lang="en-US" sz="1400" b="0" i="0" u="none" strike="noStrike">
                          <a:solidFill>
                            <a:srgbClr val="000000"/>
                          </a:solidFill>
                          <a:effectLst/>
                          <a:latin typeface="Arial" panose="020B0604020202020204" pitchFamily="34" charset="0"/>
                        </a:rPr>
                        <a:t>1.20 - Received from Corporations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$30,500.00 </a:t>
                      </a:r>
                    </a:p>
                  </a:txBody>
                  <a:tcPr marL="9525" marR="9525" marT="9525" marB="0" anchor="ctr">
                    <a:lnL>
                      <a:noFill/>
                    </a:lnL>
                    <a:lnR>
                      <a:noFill/>
                    </a:lnR>
                    <a:lnT>
                      <a:noFill/>
                    </a:lnT>
                    <a:lnB>
                      <a:noFill/>
                    </a:lnB>
                  </a:tcPr>
                </a:tc>
                <a:extLst>
                  <a:ext uri="{0D108BD9-81ED-4DB2-BD59-A6C34878D82A}">
                    <a16:rowId xmlns:a16="http://schemas.microsoft.com/office/drawing/2014/main" val="2744181228"/>
                  </a:ext>
                </a:extLst>
              </a:tr>
              <a:tr h="252249">
                <a:tc>
                  <a:txBody>
                    <a:bodyPr/>
                    <a:lstStyle/>
                    <a:p>
                      <a:pPr algn="l" fontAlgn="b"/>
                      <a:r>
                        <a:rPr lang="en-US" sz="1400" b="0" i="0" u="none" strike="noStrike">
                          <a:solidFill>
                            <a:srgbClr val="000000"/>
                          </a:solidFill>
                          <a:effectLst/>
                          <a:latin typeface="Arial" panose="020B0604020202020204" pitchFamily="34" charset="0"/>
                        </a:rPr>
                        <a:t>2.11 - Registrations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$216,701.00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$200,600.00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$188,650.00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$605,951.00 </a:t>
                      </a:r>
                    </a:p>
                  </a:txBody>
                  <a:tcPr marL="9525" marR="9525" marT="9525" marB="0" anchor="ctr">
                    <a:lnL>
                      <a:noFill/>
                    </a:lnL>
                    <a:lnR>
                      <a:noFill/>
                    </a:lnR>
                    <a:lnT>
                      <a:noFill/>
                    </a:lnT>
                    <a:lnB>
                      <a:noFill/>
                    </a:lnB>
                  </a:tcPr>
                </a:tc>
                <a:extLst>
                  <a:ext uri="{0D108BD9-81ED-4DB2-BD59-A6C34878D82A}">
                    <a16:rowId xmlns:a16="http://schemas.microsoft.com/office/drawing/2014/main" val="1061421170"/>
                  </a:ext>
                </a:extLst>
              </a:tr>
              <a:tr h="252249">
                <a:tc>
                  <a:txBody>
                    <a:bodyPr/>
                    <a:lstStyle/>
                    <a:p>
                      <a:pPr algn="l" fontAlgn="b"/>
                      <a:r>
                        <a:rPr lang="en-US" sz="1400" b="0" i="0" u="none" strike="noStrike">
                          <a:solidFill>
                            <a:srgbClr val="000000"/>
                          </a:solidFill>
                          <a:effectLst/>
                          <a:latin typeface="Arial" panose="020B0604020202020204" pitchFamily="34" charset="0"/>
                        </a:rPr>
                        <a:t>2.12 - Hotel Commissions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$25,987.40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$27,626.46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$53,613.86 </a:t>
                      </a:r>
                    </a:p>
                  </a:txBody>
                  <a:tcPr marL="9525" marR="9525" marT="9525" marB="0" anchor="ctr">
                    <a:lnL>
                      <a:noFill/>
                    </a:lnL>
                    <a:lnR>
                      <a:noFill/>
                    </a:lnR>
                    <a:lnT>
                      <a:noFill/>
                    </a:lnT>
                    <a:lnB>
                      <a:noFill/>
                    </a:lnB>
                  </a:tcPr>
                </a:tc>
                <a:extLst>
                  <a:ext uri="{0D108BD9-81ED-4DB2-BD59-A6C34878D82A}">
                    <a16:rowId xmlns:a16="http://schemas.microsoft.com/office/drawing/2014/main" val="2216279670"/>
                  </a:ext>
                </a:extLst>
              </a:tr>
              <a:tr h="252249">
                <a:tc>
                  <a:txBody>
                    <a:bodyPr/>
                    <a:lstStyle/>
                    <a:p>
                      <a:pPr algn="l" fontAlgn="b"/>
                      <a:r>
                        <a:rPr lang="en-US" sz="1400" b="0" i="0" u="none" strike="noStrike">
                          <a:solidFill>
                            <a:srgbClr val="000000"/>
                          </a:solidFill>
                          <a:effectLst/>
                          <a:latin typeface="Arial" panose="020B0604020202020204" pitchFamily="34" charset="0"/>
                        </a:rPr>
                        <a:t>3.40 - IEEE CB Account Interest</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$2,678.78 </a:t>
                      </a:r>
                    </a:p>
                  </a:txBody>
                  <a:tcPr marL="9525" marR="9525" marT="9525" marB="0" anchor="ctr">
                    <a:lnL>
                      <a:noFill/>
                    </a:lnL>
                    <a:lnR>
                      <a:noFill/>
                    </a:lnR>
                    <a:lnT>
                      <a:noFill/>
                    </a:lnT>
                    <a:lnB>
                      <a:noFill/>
                    </a:lnB>
                  </a:tcPr>
                </a:tc>
                <a:extLst>
                  <a:ext uri="{0D108BD9-81ED-4DB2-BD59-A6C34878D82A}">
                    <a16:rowId xmlns:a16="http://schemas.microsoft.com/office/drawing/2014/main" val="367320589"/>
                  </a:ext>
                </a:extLst>
              </a:tr>
              <a:tr h="252249">
                <a:tc>
                  <a:txBody>
                    <a:bodyPr/>
                    <a:lstStyle/>
                    <a:p>
                      <a:pPr algn="l" fontAlgn="b"/>
                      <a:r>
                        <a:rPr lang="en-US" sz="1400" b="0" i="0" u="none" strike="noStrike">
                          <a:solidFill>
                            <a:srgbClr val="000000"/>
                          </a:solidFill>
                          <a:effectLst/>
                          <a:latin typeface="Arial" panose="020B0604020202020204" pitchFamily="34" charset="0"/>
                        </a:rPr>
                        <a:t>3.96 - Miscellaneous Income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$69,810.00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729330336"/>
                  </a:ext>
                </a:extLst>
              </a:tr>
              <a:tr h="252249">
                <a:tc>
                  <a:txBody>
                    <a:bodyPr/>
                    <a:lstStyle/>
                    <a:p>
                      <a:pPr algn="l" fontAlgn="b"/>
                      <a:r>
                        <a:rPr lang="en-US" sz="1400" b="1" i="0" u="none" strike="noStrike">
                          <a:solidFill>
                            <a:srgbClr val="000000"/>
                          </a:solidFill>
                          <a:effectLst/>
                          <a:latin typeface="Arial" panose="020B0604020202020204" pitchFamily="34" charset="0"/>
                        </a:rPr>
                        <a:t>Total - Income</a:t>
                      </a:r>
                    </a:p>
                  </a:txBody>
                  <a:tcPr marL="85725" marR="9525" marT="9525" marB="0" anchor="b">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$2,678.78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$312,498.40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$231,100.00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$216,276.46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$762,553.64 </a:t>
                      </a:r>
                    </a:p>
                  </a:txBody>
                  <a:tcPr marL="9525" marR="9525" marT="9525" marB="0" anchor="ctr">
                    <a:lnL>
                      <a:noFill/>
                    </a:lnL>
                    <a:lnR>
                      <a:noFill/>
                    </a:lnR>
                    <a:lnT w="6350" cap="flat" cmpd="sng" algn="ctr">
                      <a:solidFill>
                        <a:srgbClr val="C0C0C0"/>
                      </a:solidFill>
                      <a:prstDash val="dot"/>
                      <a:round/>
                      <a:headEnd type="none" w="med" len="med"/>
                      <a:tailEnd type="none" w="med" len="med"/>
                    </a:lnT>
                    <a:lnB>
                      <a:noFill/>
                    </a:lnB>
                  </a:tcPr>
                </a:tc>
                <a:extLst>
                  <a:ext uri="{0D108BD9-81ED-4DB2-BD59-A6C34878D82A}">
                    <a16:rowId xmlns:a16="http://schemas.microsoft.com/office/drawing/2014/main" val="3214157592"/>
                  </a:ext>
                </a:extLst>
              </a:tr>
              <a:tr h="252249">
                <a:tc>
                  <a:txBody>
                    <a:bodyPr/>
                    <a:lstStyle/>
                    <a:p>
                      <a:pPr algn="l" fontAlgn="b"/>
                      <a:r>
                        <a:rPr lang="en-US" sz="1400" b="1" i="0" u="none" strike="noStrike">
                          <a:solidFill>
                            <a:srgbClr val="000000"/>
                          </a:solidFill>
                          <a:effectLst/>
                          <a:latin typeface="Arial" panose="020B0604020202020204" pitchFamily="34" charset="0"/>
                        </a:rPr>
                        <a:t>Expense</a:t>
                      </a:r>
                    </a:p>
                  </a:txBody>
                  <a:tcPr marL="85725" marR="9525" marT="9525" marB="0" anchor="b">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tc>
                  <a:txBody>
                    <a:bodyPr/>
                    <a:lstStyle/>
                    <a:p>
                      <a:pPr algn="r" fontAlgn="ctr"/>
                      <a:endParaRPr lang="en-US" sz="1400" b="1" i="0" u="none" strike="noStrike">
                        <a:solidFill>
                          <a:srgbClr val="000000"/>
                        </a:solidFill>
                        <a:effectLst/>
                        <a:latin typeface="Arial" panose="020B0604020202020204" pitchFamily="34"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646160"/>
                  </a:ext>
                </a:extLst>
              </a:tr>
              <a:tr h="252249">
                <a:tc>
                  <a:txBody>
                    <a:bodyPr/>
                    <a:lstStyle/>
                    <a:p>
                      <a:pPr algn="l" fontAlgn="b"/>
                      <a:r>
                        <a:rPr lang="en-US" sz="1400" b="0" i="0" u="none" strike="noStrike">
                          <a:solidFill>
                            <a:srgbClr val="000000"/>
                          </a:solidFill>
                          <a:effectLst/>
                          <a:latin typeface="Arial" panose="020B0604020202020204" pitchFamily="34" charset="0"/>
                        </a:rPr>
                        <a:t>4.113 - Venue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$15,630.90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$44,703.85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$20,899.57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$81,234.32 </a:t>
                      </a:r>
                    </a:p>
                  </a:txBody>
                  <a:tcPr marL="9525" marR="9525" marT="9525" marB="0" anchor="ctr">
                    <a:lnL>
                      <a:noFill/>
                    </a:lnL>
                    <a:lnR>
                      <a:noFill/>
                    </a:lnR>
                    <a:lnT>
                      <a:noFill/>
                    </a:lnT>
                    <a:lnB>
                      <a:noFill/>
                    </a:lnB>
                  </a:tcPr>
                </a:tc>
                <a:extLst>
                  <a:ext uri="{0D108BD9-81ED-4DB2-BD59-A6C34878D82A}">
                    <a16:rowId xmlns:a16="http://schemas.microsoft.com/office/drawing/2014/main" val="2661976300"/>
                  </a:ext>
                </a:extLst>
              </a:tr>
              <a:tr h="252249">
                <a:tc>
                  <a:txBody>
                    <a:bodyPr/>
                    <a:lstStyle/>
                    <a:p>
                      <a:pPr algn="l" fontAlgn="b"/>
                      <a:r>
                        <a:rPr lang="en-US" sz="1400" b="0" i="0" u="none" strike="noStrike">
                          <a:solidFill>
                            <a:srgbClr val="000000"/>
                          </a:solidFill>
                          <a:effectLst/>
                          <a:latin typeface="Arial" panose="020B0604020202020204" pitchFamily="34" charset="0"/>
                        </a:rPr>
                        <a:t>4.12 - Financial Fees</a:t>
                      </a:r>
                    </a:p>
                  </a:txBody>
                  <a:tcPr marL="171450" marR="9525" marT="9525" marB="0" anchor="b">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$4,763.20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$14,969.00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$8,828.25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$28,560.45 </a:t>
                      </a:r>
                    </a:p>
                  </a:txBody>
                  <a:tcPr marL="9525" marR="9525" marT="9525" marB="0" anchor="ctr">
                    <a:lnL>
                      <a:noFill/>
                    </a:lnL>
                    <a:lnR>
                      <a:noFill/>
                    </a:lnR>
                    <a:lnT>
                      <a:noFill/>
                    </a:lnT>
                    <a:lnB>
                      <a:noFill/>
                    </a:lnB>
                  </a:tcPr>
                </a:tc>
                <a:extLst>
                  <a:ext uri="{0D108BD9-81ED-4DB2-BD59-A6C34878D82A}">
                    <a16:rowId xmlns:a16="http://schemas.microsoft.com/office/drawing/2014/main" val="3226426966"/>
                  </a:ext>
                </a:extLst>
              </a:tr>
              <a:tr h="252249">
                <a:tc>
                  <a:txBody>
                    <a:bodyPr/>
                    <a:lstStyle/>
                    <a:p>
                      <a:pPr algn="l" fontAlgn="b"/>
                      <a:r>
                        <a:rPr lang="en-US" sz="1400" b="0" i="0" u="none" strike="noStrike">
                          <a:solidFill>
                            <a:srgbClr val="000000"/>
                          </a:solidFill>
                          <a:effectLst/>
                          <a:latin typeface="Arial" panose="020B0604020202020204" pitchFamily="34" charset="0"/>
                        </a:rPr>
                        <a:t>4.13 - Meeting  Planner</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$47,235.53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$45,255.00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$47,733.13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$140,223.66 </a:t>
                      </a:r>
                    </a:p>
                  </a:txBody>
                  <a:tcPr marL="9525" marR="9525" marT="9525" marB="0" anchor="ctr">
                    <a:lnL>
                      <a:noFill/>
                    </a:lnL>
                    <a:lnR>
                      <a:noFill/>
                    </a:lnR>
                    <a:lnT>
                      <a:noFill/>
                    </a:lnT>
                    <a:lnB>
                      <a:noFill/>
                    </a:lnB>
                  </a:tcPr>
                </a:tc>
                <a:extLst>
                  <a:ext uri="{0D108BD9-81ED-4DB2-BD59-A6C34878D82A}">
                    <a16:rowId xmlns:a16="http://schemas.microsoft.com/office/drawing/2014/main" val="1599969978"/>
                  </a:ext>
                </a:extLst>
              </a:tr>
              <a:tr h="252249">
                <a:tc>
                  <a:txBody>
                    <a:bodyPr/>
                    <a:lstStyle/>
                    <a:p>
                      <a:pPr algn="l" fontAlgn="b"/>
                      <a:r>
                        <a:rPr lang="en-US" sz="1400" b="0" i="0" u="none" strike="noStrike">
                          <a:solidFill>
                            <a:srgbClr val="000000"/>
                          </a:solidFill>
                          <a:effectLst/>
                          <a:latin typeface="Arial" panose="020B0604020202020204" pitchFamily="34" charset="0"/>
                        </a:rPr>
                        <a:t>4.14 - Food &amp; Beverage</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$114,318.11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$42,940.00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$92,152.42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$249,410.53 </a:t>
                      </a:r>
                    </a:p>
                  </a:txBody>
                  <a:tcPr marL="9525" marR="9525" marT="9525" marB="0" anchor="ctr">
                    <a:lnL>
                      <a:noFill/>
                    </a:lnL>
                    <a:lnR>
                      <a:noFill/>
                    </a:lnR>
                    <a:lnT>
                      <a:noFill/>
                    </a:lnT>
                    <a:lnB>
                      <a:noFill/>
                    </a:lnB>
                  </a:tcPr>
                </a:tc>
                <a:extLst>
                  <a:ext uri="{0D108BD9-81ED-4DB2-BD59-A6C34878D82A}">
                    <a16:rowId xmlns:a16="http://schemas.microsoft.com/office/drawing/2014/main" val="4240747773"/>
                  </a:ext>
                </a:extLst>
              </a:tr>
              <a:tr h="252249">
                <a:tc>
                  <a:txBody>
                    <a:bodyPr/>
                    <a:lstStyle/>
                    <a:p>
                      <a:pPr algn="l" fontAlgn="b"/>
                      <a:r>
                        <a:rPr lang="en-US" sz="1400" b="0" i="0" u="none" strike="noStrike">
                          <a:solidFill>
                            <a:srgbClr val="000000"/>
                          </a:solidFill>
                          <a:effectLst/>
                          <a:latin typeface="Arial" panose="020B0604020202020204" pitchFamily="34" charset="0"/>
                        </a:rPr>
                        <a:t>4.15 - Network Services</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dirty="0">
                          <a:solidFill>
                            <a:srgbClr val="000000"/>
                          </a:solidFill>
                          <a:effectLst/>
                          <a:latin typeface="Arial" panose="020B0604020202020204" pitchFamily="34" charset="0"/>
                        </a:rPr>
                        <a:t>$32,925.72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$30,613.05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$37,841.50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$101,380.27 </a:t>
                      </a:r>
                    </a:p>
                  </a:txBody>
                  <a:tcPr marL="9525" marR="9525" marT="9525" marB="0" anchor="ctr">
                    <a:lnL>
                      <a:noFill/>
                    </a:lnL>
                    <a:lnR>
                      <a:noFill/>
                    </a:lnR>
                    <a:lnT>
                      <a:noFill/>
                    </a:lnT>
                    <a:lnB>
                      <a:noFill/>
                    </a:lnB>
                  </a:tcPr>
                </a:tc>
                <a:extLst>
                  <a:ext uri="{0D108BD9-81ED-4DB2-BD59-A6C34878D82A}">
                    <a16:rowId xmlns:a16="http://schemas.microsoft.com/office/drawing/2014/main" val="862471044"/>
                  </a:ext>
                </a:extLst>
              </a:tr>
              <a:tr h="252249">
                <a:tc>
                  <a:txBody>
                    <a:bodyPr/>
                    <a:lstStyle/>
                    <a:p>
                      <a:pPr algn="l" fontAlgn="b"/>
                      <a:r>
                        <a:rPr lang="en-US" sz="1400" b="0" i="0" u="none" strike="noStrike">
                          <a:solidFill>
                            <a:srgbClr val="000000"/>
                          </a:solidFill>
                          <a:effectLst/>
                          <a:latin typeface="Arial" panose="020B0604020202020204" pitchFamily="34" charset="0"/>
                        </a:rPr>
                        <a:t>4.16 - Social</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$22,415.04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$17,550.00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$21,687.36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$61,652.40 </a:t>
                      </a:r>
                    </a:p>
                  </a:txBody>
                  <a:tcPr marL="9525" marR="9525" marT="9525" marB="0" anchor="ctr">
                    <a:lnL>
                      <a:noFill/>
                    </a:lnL>
                    <a:lnR>
                      <a:noFill/>
                    </a:lnR>
                    <a:lnT>
                      <a:noFill/>
                    </a:lnT>
                    <a:lnB>
                      <a:noFill/>
                    </a:lnB>
                  </a:tcPr>
                </a:tc>
                <a:extLst>
                  <a:ext uri="{0D108BD9-81ED-4DB2-BD59-A6C34878D82A}">
                    <a16:rowId xmlns:a16="http://schemas.microsoft.com/office/drawing/2014/main" val="1889979785"/>
                  </a:ext>
                </a:extLst>
              </a:tr>
              <a:tr h="252249">
                <a:tc>
                  <a:txBody>
                    <a:bodyPr/>
                    <a:lstStyle/>
                    <a:p>
                      <a:pPr algn="l" fontAlgn="b"/>
                      <a:r>
                        <a:rPr lang="en-US" sz="1400" b="0" i="0" u="none" strike="noStrike">
                          <a:solidFill>
                            <a:srgbClr val="000000"/>
                          </a:solidFill>
                          <a:effectLst/>
                          <a:latin typeface="Arial" panose="020B0604020202020204" pitchFamily="34" charset="0"/>
                        </a:rPr>
                        <a:t>4.17 - Shipping</a:t>
                      </a:r>
                    </a:p>
                  </a:txBody>
                  <a:tcPr marL="171450" marR="9525" marT="9525" marB="0" anchor="b">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$80.33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$3,159.50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$10,000.00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$4,392.61 </a:t>
                      </a:r>
                    </a:p>
                  </a:txBody>
                  <a:tcPr marL="9525" marR="9525" marT="9525" marB="0" anchor="ctr">
                    <a:lnL>
                      <a:noFill/>
                    </a:lnL>
                    <a:lnR>
                      <a:noFill/>
                    </a:lnR>
                    <a:lnT>
                      <a:noFill/>
                    </a:lnT>
                    <a:lnB>
                      <a:noFill/>
                    </a:lnB>
                  </a:tcPr>
                </a:tc>
                <a:tc>
                  <a:txBody>
                    <a:bodyPr/>
                    <a:lstStyle/>
                    <a:p>
                      <a:pPr algn="r" fontAlgn="ctr"/>
                      <a:r>
                        <a:rPr lang="en-US" sz="1400" b="0" i="0" u="none" strike="noStrike">
                          <a:solidFill>
                            <a:srgbClr val="000000"/>
                          </a:solidFill>
                          <a:effectLst/>
                          <a:latin typeface="Arial" panose="020B0604020202020204" pitchFamily="34" charset="0"/>
                        </a:rPr>
                        <a:t>$17,632.44 </a:t>
                      </a:r>
                    </a:p>
                  </a:txBody>
                  <a:tcPr marL="9525" marR="9525" marT="9525" marB="0" anchor="ctr">
                    <a:lnL>
                      <a:noFill/>
                    </a:lnL>
                    <a:lnR>
                      <a:noFill/>
                    </a:lnR>
                    <a:lnT>
                      <a:noFill/>
                    </a:lnT>
                    <a:lnB>
                      <a:noFill/>
                    </a:lnB>
                  </a:tcPr>
                </a:tc>
                <a:extLst>
                  <a:ext uri="{0D108BD9-81ED-4DB2-BD59-A6C34878D82A}">
                    <a16:rowId xmlns:a16="http://schemas.microsoft.com/office/drawing/2014/main" val="3482631193"/>
                  </a:ext>
                </a:extLst>
              </a:tr>
              <a:tr h="252249">
                <a:tc>
                  <a:txBody>
                    <a:bodyPr/>
                    <a:lstStyle/>
                    <a:p>
                      <a:pPr algn="l" fontAlgn="b"/>
                      <a:r>
                        <a:rPr lang="en-US" sz="1400" b="0" i="0" u="none" strike="noStrike">
                          <a:solidFill>
                            <a:srgbClr val="000000"/>
                          </a:solidFill>
                          <a:effectLst/>
                          <a:latin typeface="Arial" panose="020B0604020202020204" pitchFamily="34" charset="0"/>
                        </a:rPr>
                        <a:t>4.18 - Misc Expense</a:t>
                      </a:r>
                    </a:p>
                  </a:txBody>
                  <a:tcPr marL="171450" marR="9525" marT="9525"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$1,060.00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$7,402.50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$1,145.83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400" b="0" i="0" u="none" strike="noStrike">
                          <a:solidFill>
                            <a:srgbClr val="000000"/>
                          </a:solidFill>
                          <a:effectLst/>
                          <a:latin typeface="Arial" panose="020B0604020202020204" pitchFamily="34" charset="0"/>
                        </a:rPr>
                        <a:t>$9,608.33 </a:t>
                      </a:r>
                    </a:p>
                  </a:txBody>
                  <a:tcPr marL="9525" marR="9525" marT="9525"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56486364"/>
                  </a:ext>
                </a:extLst>
              </a:tr>
              <a:tr h="252249">
                <a:tc>
                  <a:txBody>
                    <a:bodyPr/>
                    <a:lstStyle/>
                    <a:p>
                      <a:pPr algn="l" fontAlgn="b"/>
                      <a:r>
                        <a:rPr lang="en-US" sz="1400" b="1" i="0" u="none" strike="noStrike">
                          <a:solidFill>
                            <a:srgbClr val="000000"/>
                          </a:solidFill>
                          <a:effectLst/>
                          <a:latin typeface="Arial" panose="020B0604020202020204" pitchFamily="34" charset="0"/>
                        </a:rPr>
                        <a:t>Total - Expense</a:t>
                      </a:r>
                    </a:p>
                  </a:txBody>
                  <a:tcPr marL="85725" marR="9525" marT="9525"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$80.33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$241,508.00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$213,433.40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$234,680.67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400" b="1" i="0" u="none" strike="noStrike">
                          <a:solidFill>
                            <a:srgbClr val="000000"/>
                          </a:solidFill>
                          <a:effectLst/>
                          <a:latin typeface="Arial" panose="020B0604020202020204" pitchFamily="34" charset="0"/>
                        </a:rPr>
                        <a:t>$689,702.40 </a:t>
                      </a:r>
                    </a:p>
                  </a:txBody>
                  <a:tcPr marL="9525" marR="9525" marT="9525"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52464616"/>
                  </a:ext>
                </a:extLst>
              </a:tr>
              <a:tr h="252249">
                <a:tc>
                  <a:txBody>
                    <a:bodyPr/>
                    <a:lstStyle/>
                    <a:p>
                      <a:pPr algn="l" fontAlgn="ctr"/>
                      <a:r>
                        <a:rPr lang="en-US" sz="1400" b="1" i="0" u="none" strike="noStrike">
                          <a:solidFill>
                            <a:srgbClr val="000000"/>
                          </a:solidFill>
                          <a:effectLst/>
                          <a:latin typeface="Arial" panose="020B0604020202020204" pitchFamily="34" charset="0"/>
                        </a:rPr>
                        <a:t>Net Ordinary Income</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$2,598.45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$70,990.40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$17,666.60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a:solidFill>
                            <a:srgbClr val="000000"/>
                          </a:solidFill>
                          <a:effectLst/>
                          <a:latin typeface="Arial" panose="020B0604020202020204" pitchFamily="34" charset="0"/>
                        </a:rPr>
                        <a:t>($18,404.21)</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400" b="1" i="0" u="none" strike="noStrike" dirty="0">
                          <a:solidFill>
                            <a:srgbClr val="000000"/>
                          </a:solidFill>
                          <a:effectLst/>
                          <a:latin typeface="Arial" panose="020B0604020202020204" pitchFamily="34" charset="0"/>
                        </a:rPr>
                        <a:t>$72,851.24 </a:t>
                      </a:r>
                    </a:p>
                  </a:txBody>
                  <a:tcPr marL="9525" marR="9525" marT="9525"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398238283"/>
                  </a:ext>
                </a:extLst>
              </a:tr>
            </a:tbl>
          </a:graphicData>
        </a:graphic>
      </p:graphicFrame>
    </p:spTree>
    <p:extLst>
      <p:ext uri="{BB962C8B-B14F-4D97-AF65-F5344CB8AC3E}">
        <p14:creationId xmlns:p14="http://schemas.microsoft.com/office/powerpoint/2010/main" val="158870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15</a:t>
            </a:fld>
            <a:endParaRPr lang="en-GB"/>
          </a:p>
        </p:txBody>
      </p:sp>
      <p:sp>
        <p:nvSpPr>
          <p:cNvPr id="5" name="TextBox 4"/>
          <p:cNvSpPr txBox="1"/>
          <p:nvPr/>
        </p:nvSpPr>
        <p:spPr>
          <a:xfrm>
            <a:off x="2286000" y="602685"/>
            <a:ext cx="7780338" cy="461665"/>
          </a:xfrm>
          <a:prstGeom prst="rect">
            <a:avLst/>
          </a:prstGeom>
          <a:noFill/>
        </p:spPr>
        <p:txBody>
          <a:bodyPr wrap="square" rtlCol="0">
            <a:spAutoFit/>
          </a:bodyPr>
          <a:lstStyle/>
          <a:p>
            <a:pPr algn="ctr"/>
            <a:r>
              <a:rPr lang="en-US" dirty="0">
                <a:solidFill>
                  <a:schemeClr val="tx1"/>
                </a:solidFill>
              </a:rPr>
              <a:t>2016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223142925"/>
              </p:ext>
            </p:extLst>
          </p:nvPr>
        </p:nvGraphicFramePr>
        <p:xfrm>
          <a:off x="1371600" y="1087615"/>
          <a:ext cx="9524999" cy="5360478"/>
        </p:xfrm>
        <a:graphic>
          <a:graphicData uri="http://schemas.openxmlformats.org/drawingml/2006/table">
            <a:tbl>
              <a:tblPr/>
              <a:tblGrid>
                <a:gridCol w="2625625">
                  <a:extLst>
                    <a:ext uri="{9D8B030D-6E8A-4147-A177-3AD203B41FA5}">
                      <a16:colId xmlns:a16="http://schemas.microsoft.com/office/drawing/2014/main" val="72951079"/>
                    </a:ext>
                  </a:extLst>
                </a:gridCol>
                <a:gridCol w="1166946">
                  <a:extLst>
                    <a:ext uri="{9D8B030D-6E8A-4147-A177-3AD203B41FA5}">
                      <a16:colId xmlns:a16="http://schemas.microsoft.com/office/drawing/2014/main" val="779621269"/>
                    </a:ext>
                  </a:extLst>
                </a:gridCol>
                <a:gridCol w="1348806">
                  <a:extLst>
                    <a:ext uri="{9D8B030D-6E8A-4147-A177-3AD203B41FA5}">
                      <a16:colId xmlns:a16="http://schemas.microsoft.com/office/drawing/2014/main" val="1774276530"/>
                    </a:ext>
                  </a:extLst>
                </a:gridCol>
                <a:gridCol w="1606444">
                  <a:extLst>
                    <a:ext uri="{9D8B030D-6E8A-4147-A177-3AD203B41FA5}">
                      <a16:colId xmlns:a16="http://schemas.microsoft.com/office/drawing/2014/main" val="2672037831"/>
                    </a:ext>
                  </a:extLst>
                </a:gridCol>
                <a:gridCol w="1606444">
                  <a:extLst>
                    <a:ext uri="{9D8B030D-6E8A-4147-A177-3AD203B41FA5}">
                      <a16:colId xmlns:a16="http://schemas.microsoft.com/office/drawing/2014/main" val="1414050561"/>
                    </a:ext>
                  </a:extLst>
                </a:gridCol>
                <a:gridCol w="1170734">
                  <a:extLst>
                    <a:ext uri="{9D8B030D-6E8A-4147-A177-3AD203B41FA5}">
                      <a16:colId xmlns:a16="http://schemas.microsoft.com/office/drawing/2014/main" val="1167857142"/>
                    </a:ext>
                  </a:extLst>
                </a:gridCol>
              </a:tblGrid>
              <a:tr h="223913">
                <a:tc rowSpan="2">
                  <a:txBody>
                    <a:bodyPr/>
                    <a:lstStyle/>
                    <a:p>
                      <a:pPr algn="l" fontAlgn="b"/>
                      <a:r>
                        <a:rPr lang="en-US" sz="1200" b="0"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dirty="0">
                          <a:solidFill>
                            <a:srgbClr val="000000"/>
                          </a:solidFill>
                          <a:effectLst/>
                          <a:latin typeface="Arial" panose="020B0604020202020204" pitchFamily="34" charset="0"/>
                        </a:rPr>
                        <a:t>2016</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2016-01</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2016-05</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2016-09</a:t>
                      </a:r>
                    </a:p>
                  </a:txBody>
                  <a:tcPr marL="8097" marR="8097" marT="8097"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2949193915"/>
                  </a:ext>
                </a:extLst>
              </a:tr>
              <a:tr h="223913">
                <a:tc vMerge="1">
                  <a:txBody>
                    <a:bodyPr/>
                    <a:lstStyle/>
                    <a:p>
                      <a:endParaRPr lang="en-US"/>
                    </a:p>
                  </a:txBody>
                  <a:tcPr/>
                </a:tc>
                <a:tc>
                  <a:txBody>
                    <a:bodyPr/>
                    <a:lstStyle/>
                    <a:p>
                      <a:pPr algn="r" rtl="0" fontAlgn="b"/>
                      <a:r>
                        <a:rPr lang="en-US" sz="1200" b="1" i="0" u="none" strike="noStrike" dirty="0">
                          <a:solidFill>
                            <a:srgbClr val="000000"/>
                          </a:solidFill>
                          <a:effectLst/>
                          <a:latin typeface="Arial" panose="020B0604020202020204" pitchFamily="34" charset="0"/>
                        </a:rPr>
                        <a:t>Misc.</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Atlanta, GA</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Warsaw, Poland</a:t>
                      </a:r>
                    </a:p>
                  </a:txBody>
                  <a:tcPr marL="8097" marR="8097" marT="8097"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4805499"/>
                  </a:ext>
                </a:extLst>
              </a:tr>
              <a:tr h="223913">
                <a:tc>
                  <a:txBody>
                    <a:bodyPr/>
                    <a:lstStyle/>
                    <a:p>
                      <a:pPr algn="l" rtl="0" fontAlgn="b"/>
                      <a:r>
                        <a:rPr lang="en-US" sz="1200" b="1" i="0" u="none" strike="noStrike">
                          <a:solidFill>
                            <a:srgbClr val="000000"/>
                          </a:solidFill>
                          <a:effectLst/>
                          <a:latin typeface="Arial" panose="020B0604020202020204" pitchFamily="34" charset="0"/>
                        </a:rPr>
                        <a:t> </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8097" marR="8097" marT="8097" marB="0" anchor="b">
                    <a:lnL>
                      <a:noFill/>
                    </a:lnL>
                    <a:lnR>
                      <a:noFill/>
                    </a:lnR>
                    <a:lnT>
                      <a:noFill/>
                    </a:lnT>
                    <a:lnB>
                      <a:noFill/>
                    </a:lnB>
                    <a:solidFill>
                      <a:srgbClr val="D0D0D0"/>
                    </a:solidFill>
                  </a:tcPr>
                </a:tc>
                <a:extLst>
                  <a:ext uri="{0D108BD9-81ED-4DB2-BD59-A6C34878D82A}">
                    <a16:rowId xmlns:a16="http://schemas.microsoft.com/office/drawing/2014/main" val="1069424017"/>
                  </a:ext>
                </a:extLst>
              </a:tr>
              <a:tr h="223913">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3876471367"/>
                  </a:ext>
                </a:extLst>
              </a:tr>
              <a:tr h="223913">
                <a:tc>
                  <a:txBody>
                    <a:bodyPr/>
                    <a:lstStyle/>
                    <a:p>
                      <a:pPr algn="l" rtl="0" fontAlgn="b"/>
                      <a:r>
                        <a:rPr lang="en-US" sz="1200" b="1" i="0" u="none" strike="noStrike">
                          <a:solidFill>
                            <a:srgbClr val="000000"/>
                          </a:solidFill>
                          <a:effectLst/>
                          <a:latin typeface="Arial" panose="020B0604020202020204" pitchFamily="34" charset="0"/>
                        </a:rPr>
                        <a:t>Income</a:t>
                      </a:r>
                    </a:p>
                  </a:txBody>
                  <a:tcPr marL="8097" marR="8097" marT="8097"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097" marR="8097" marT="8097" marB="0" anchor="ctr">
                    <a:lnL>
                      <a:noFill/>
                    </a:lnL>
                    <a:lnR>
                      <a:noFill/>
                    </a:lnR>
                    <a:lnT>
                      <a:noFill/>
                    </a:lnT>
                    <a:lnB>
                      <a:noFill/>
                    </a:lnB>
                  </a:tcPr>
                </a:tc>
                <a:extLst>
                  <a:ext uri="{0D108BD9-81ED-4DB2-BD59-A6C34878D82A}">
                    <a16:rowId xmlns:a16="http://schemas.microsoft.com/office/drawing/2014/main" val="1590076998"/>
                  </a:ext>
                </a:extLst>
              </a:tr>
              <a:tr h="223913">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$321,625.00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$235,050.00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$264,450.00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$821,125.00 </a:t>
                      </a:r>
                    </a:p>
                  </a:txBody>
                  <a:tcPr marL="8097" marR="8097" marT="8097" marB="0" anchor="ctr">
                    <a:lnL>
                      <a:noFill/>
                    </a:lnL>
                    <a:lnR>
                      <a:noFill/>
                    </a:lnR>
                    <a:lnT>
                      <a:noFill/>
                    </a:lnT>
                    <a:lnB>
                      <a:noFill/>
                    </a:lnB>
                  </a:tcPr>
                </a:tc>
                <a:extLst>
                  <a:ext uri="{0D108BD9-81ED-4DB2-BD59-A6C34878D82A}">
                    <a16:rowId xmlns:a16="http://schemas.microsoft.com/office/drawing/2014/main" val="729846747"/>
                  </a:ext>
                </a:extLst>
              </a:tr>
              <a:tr h="223913">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$65,445.12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$33,228.32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$98,673.44 </a:t>
                      </a:r>
                    </a:p>
                  </a:txBody>
                  <a:tcPr marL="8097" marR="8097" marT="8097" marB="0" anchor="ctr">
                    <a:lnL>
                      <a:noFill/>
                    </a:lnL>
                    <a:lnR>
                      <a:noFill/>
                    </a:lnR>
                    <a:lnT>
                      <a:noFill/>
                    </a:lnT>
                    <a:lnB>
                      <a:noFill/>
                    </a:lnB>
                  </a:tcPr>
                </a:tc>
                <a:extLst>
                  <a:ext uri="{0D108BD9-81ED-4DB2-BD59-A6C34878D82A}">
                    <a16:rowId xmlns:a16="http://schemas.microsoft.com/office/drawing/2014/main" val="3830599152"/>
                  </a:ext>
                </a:extLst>
              </a:tr>
              <a:tr h="223913">
                <a:tc>
                  <a:txBody>
                    <a:bodyPr/>
                    <a:lstStyle/>
                    <a:p>
                      <a:pPr algn="l" rtl="0" fontAlgn="b"/>
                      <a:r>
                        <a:rPr lang="en-US" sz="1200" b="0" i="0" u="none" strike="noStrike">
                          <a:solidFill>
                            <a:srgbClr val="000000"/>
                          </a:solidFill>
                          <a:effectLst/>
                          <a:latin typeface="Arial" panose="020B0604020202020204" pitchFamily="34" charset="0"/>
                        </a:rPr>
                        <a:t>3.40 - IEEE CB Acct Interest</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$1,640.57 </a:t>
                      </a:r>
                    </a:p>
                  </a:txBody>
                  <a:tcPr marL="8097" marR="8097" marT="8097" marB="0" anchor="ctr">
                    <a:lnL>
                      <a:noFill/>
                    </a:lnL>
                    <a:lnR>
                      <a:noFill/>
                    </a:lnR>
                    <a:lnT>
                      <a:noFill/>
                    </a:lnT>
                    <a:lnB>
                      <a:noFill/>
                    </a:lnB>
                  </a:tcPr>
                </a:tc>
                <a:extLst>
                  <a:ext uri="{0D108BD9-81ED-4DB2-BD59-A6C34878D82A}">
                    <a16:rowId xmlns:a16="http://schemas.microsoft.com/office/drawing/2014/main" val="2769917166"/>
                  </a:ext>
                </a:extLst>
              </a:tr>
              <a:tr h="223913">
                <a:tc>
                  <a:txBody>
                    <a:bodyPr/>
                    <a:lstStyle/>
                    <a:p>
                      <a:pPr algn="l" rtl="0" fontAlgn="b"/>
                      <a:r>
                        <a:rPr lang="en-US" sz="1200" b="0" i="0" u="none" strike="noStrike">
                          <a:solidFill>
                            <a:srgbClr val="000000"/>
                          </a:solidFill>
                          <a:effectLst/>
                          <a:latin typeface="Arial" panose="020B0604020202020204" pitchFamily="34" charset="0"/>
                        </a:rPr>
                        <a:t>3.70 - Other Receipts</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983617394"/>
                  </a:ext>
                </a:extLst>
              </a:tr>
              <a:tr h="223913">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$1,640.57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$268,278.32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$264,450.00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$921,440.01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458516784"/>
                  </a:ext>
                </a:extLst>
              </a:tr>
              <a:tr h="277226">
                <a:tc>
                  <a:txBody>
                    <a:bodyPr/>
                    <a:lstStyle/>
                    <a:p>
                      <a:pPr algn="l" rtl="0" fontAlgn="b"/>
                      <a:r>
                        <a:rPr lang="en-US" sz="1200" b="1" i="0" u="none" strike="noStrike" dirty="0">
                          <a:solidFill>
                            <a:srgbClr val="000000"/>
                          </a:solidFill>
                          <a:effectLst/>
                          <a:latin typeface="Arial" panose="020B0604020202020204" pitchFamily="34" charset="0"/>
                        </a:rPr>
                        <a:t>Expense</a:t>
                      </a:r>
                    </a:p>
                  </a:txBody>
                  <a:tcPr marL="8097" marR="8097" marT="8097"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8097" marR="8097" marT="8097"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714633664"/>
                  </a:ext>
                </a:extLst>
              </a:tr>
              <a:tr h="381079">
                <a:tc>
                  <a:txBody>
                    <a:bodyPr/>
                    <a:lstStyle/>
                    <a:p>
                      <a:pPr algn="l" rtl="0" fontAlgn="b"/>
                      <a:r>
                        <a:rPr lang="en-US" sz="1200" b="0" i="0" u="none" strike="noStrike" dirty="0">
                          <a:solidFill>
                            <a:srgbClr val="000000"/>
                          </a:solidFill>
                          <a:effectLst/>
                          <a:latin typeface="Arial" panose="020B0604020202020204" pitchFamily="34" charset="0"/>
                        </a:rPr>
                        <a:t>4.10 - Meetings &amp; Social Events Expense</a:t>
                      </a:r>
                    </a:p>
                  </a:txBody>
                  <a:tcPr marL="8097" marR="8097" marT="8097"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$99,214.06 </a:t>
                      </a:r>
                    </a:p>
                  </a:txBody>
                  <a:tcPr marL="8097" marR="8097" marT="8097" marB="0" anchor="ctr">
                    <a:lnL>
                      <a:noFill/>
                    </a:lnL>
                    <a:lnR>
                      <a:noFill/>
                    </a:lnR>
                    <a:lnT>
                      <a:noFill/>
                    </a:lnT>
                    <a:lnB>
                      <a:noFill/>
                    </a:lnB>
                  </a:tcPr>
                </a:tc>
                <a:extLst>
                  <a:ext uri="{0D108BD9-81ED-4DB2-BD59-A6C34878D82A}">
                    <a16:rowId xmlns:a16="http://schemas.microsoft.com/office/drawing/2014/main" val="2742079485"/>
                  </a:ext>
                </a:extLst>
              </a:tr>
              <a:tr h="223913">
                <a:tc>
                  <a:txBody>
                    <a:bodyPr/>
                    <a:lstStyle/>
                    <a:p>
                      <a:pPr algn="l" rtl="0" fontAlgn="b"/>
                      <a:r>
                        <a:rPr lang="en-US" sz="1200" b="0" i="0" u="none" strike="noStrike" dirty="0">
                          <a:solidFill>
                            <a:srgbClr val="000000"/>
                          </a:solidFill>
                          <a:effectLst/>
                          <a:latin typeface="Arial" panose="020B0604020202020204" pitchFamily="34" charset="0"/>
                        </a:rPr>
                        <a:t>4.110 - Site Survey</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$416.38 </a:t>
                      </a:r>
                    </a:p>
                  </a:txBody>
                  <a:tcPr marL="8097" marR="8097" marT="8097" marB="0" anchor="ctr">
                    <a:lnL>
                      <a:noFill/>
                    </a:lnL>
                    <a:lnR>
                      <a:noFill/>
                    </a:lnR>
                    <a:lnT>
                      <a:noFill/>
                    </a:lnT>
                    <a:lnB>
                      <a:noFill/>
                    </a:lnB>
                  </a:tcPr>
                </a:tc>
                <a:extLst>
                  <a:ext uri="{0D108BD9-81ED-4DB2-BD59-A6C34878D82A}">
                    <a16:rowId xmlns:a16="http://schemas.microsoft.com/office/drawing/2014/main" val="167010166"/>
                  </a:ext>
                </a:extLst>
              </a:tr>
              <a:tr h="223913">
                <a:tc>
                  <a:txBody>
                    <a:bodyPr/>
                    <a:lstStyle/>
                    <a:p>
                      <a:pPr algn="l" rtl="0" fontAlgn="b"/>
                      <a:r>
                        <a:rPr lang="en-US" sz="1200" b="0" i="0" u="none" strike="noStrike">
                          <a:solidFill>
                            <a:srgbClr val="000000"/>
                          </a:solidFill>
                          <a:effectLst/>
                          <a:latin typeface="Arial" panose="020B0604020202020204" pitchFamily="34" charset="0"/>
                        </a:rPr>
                        <a:t>4.113 - Venue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$17,958.96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$19,850.88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$59,497.00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$97,306.84 </a:t>
                      </a:r>
                    </a:p>
                  </a:txBody>
                  <a:tcPr marL="8097" marR="8097" marT="8097" marB="0" anchor="ctr">
                    <a:lnL>
                      <a:noFill/>
                    </a:lnL>
                    <a:lnR>
                      <a:noFill/>
                    </a:lnR>
                    <a:lnT>
                      <a:noFill/>
                    </a:lnT>
                    <a:lnB>
                      <a:noFill/>
                    </a:lnB>
                  </a:tcPr>
                </a:tc>
                <a:extLst>
                  <a:ext uri="{0D108BD9-81ED-4DB2-BD59-A6C34878D82A}">
                    <a16:rowId xmlns:a16="http://schemas.microsoft.com/office/drawing/2014/main" val="281666294"/>
                  </a:ext>
                </a:extLst>
              </a:tr>
              <a:tr h="223913">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$11,601.61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$8,825.17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$18,423.00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$38,849.78 </a:t>
                      </a:r>
                    </a:p>
                  </a:txBody>
                  <a:tcPr marL="8097" marR="8097" marT="8097" marB="0" anchor="ctr">
                    <a:lnL>
                      <a:noFill/>
                    </a:lnL>
                    <a:lnR>
                      <a:noFill/>
                    </a:lnR>
                    <a:lnT>
                      <a:noFill/>
                    </a:lnT>
                    <a:lnB>
                      <a:noFill/>
                    </a:lnB>
                  </a:tcPr>
                </a:tc>
                <a:extLst>
                  <a:ext uri="{0D108BD9-81ED-4DB2-BD59-A6C34878D82A}">
                    <a16:rowId xmlns:a16="http://schemas.microsoft.com/office/drawing/2014/main" val="1013765849"/>
                  </a:ext>
                </a:extLst>
              </a:tr>
              <a:tr h="223913">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$78,555.59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$47,118.14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$43,853.00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$169,526.73 </a:t>
                      </a:r>
                    </a:p>
                  </a:txBody>
                  <a:tcPr marL="8097" marR="8097" marT="8097" marB="0" anchor="ctr">
                    <a:lnL>
                      <a:noFill/>
                    </a:lnL>
                    <a:lnR>
                      <a:noFill/>
                    </a:lnR>
                    <a:lnT>
                      <a:noFill/>
                    </a:lnT>
                    <a:lnB>
                      <a:noFill/>
                    </a:lnB>
                  </a:tcPr>
                </a:tc>
                <a:extLst>
                  <a:ext uri="{0D108BD9-81ED-4DB2-BD59-A6C34878D82A}">
                    <a16:rowId xmlns:a16="http://schemas.microsoft.com/office/drawing/2014/main" val="337497635"/>
                  </a:ext>
                </a:extLst>
              </a:tr>
              <a:tr h="223913">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$87,189.96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$101,535.76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$67,757.00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$256,482.72 </a:t>
                      </a:r>
                    </a:p>
                  </a:txBody>
                  <a:tcPr marL="8097" marR="8097" marT="8097" marB="0" anchor="ctr">
                    <a:lnL>
                      <a:noFill/>
                    </a:lnL>
                    <a:lnR>
                      <a:noFill/>
                    </a:lnR>
                    <a:lnT>
                      <a:noFill/>
                    </a:lnT>
                    <a:lnB>
                      <a:noFill/>
                    </a:lnB>
                  </a:tcPr>
                </a:tc>
                <a:extLst>
                  <a:ext uri="{0D108BD9-81ED-4DB2-BD59-A6C34878D82A}">
                    <a16:rowId xmlns:a16="http://schemas.microsoft.com/office/drawing/2014/main" val="541582414"/>
                  </a:ext>
                </a:extLst>
              </a:tr>
              <a:tr h="223913">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$78,640.89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$40,776.81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$35,806.62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$155,224.32 </a:t>
                      </a:r>
                    </a:p>
                  </a:txBody>
                  <a:tcPr marL="8097" marR="8097" marT="8097" marB="0" anchor="ctr">
                    <a:lnL>
                      <a:noFill/>
                    </a:lnL>
                    <a:lnR>
                      <a:noFill/>
                    </a:lnR>
                    <a:lnT>
                      <a:noFill/>
                    </a:lnT>
                    <a:lnB>
                      <a:noFill/>
                    </a:lnB>
                  </a:tcPr>
                </a:tc>
                <a:extLst>
                  <a:ext uri="{0D108BD9-81ED-4DB2-BD59-A6C34878D82A}">
                    <a16:rowId xmlns:a16="http://schemas.microsoft.com/office/drawing/2014/main" val="1869544507"/>
                  </a:ext>
                </a:extLst>
              </a:tr>
              <a:tr h="223913">
                <a:tc>
                  <a:txBody>
                    <a:bodyPr/>
                    <a:lstStyle/>
                    <a:p>
                      <a:pPr algn="l" rtl="0" fontAlgn="b"/>
                      <a:r>
                        <a:rPr lang="en-US" sz="1200" b="0" i="0" u="none" strike="noStrike">
                          <a:solidFill>
                            <a:srgbClr val="000000"/>
                          </a:solidFill>
                          <a:effectLst/>
                          <a:latin typeface="Arial" panose="020B0604020202020204" pitchFamily="34" charset="0"/>
                        </a:rPr>
                        <a:t>4.16 - Social</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($636.40)</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$24,090.47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$31,204.00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$54,658.07 </a:t>
                      </a:r>
                    </a:p>
                  </a:txBody>
                  <a:tcPr marL="8097" marR="8097" marT="8097" marB="0" anchor="ctr">
                    <a:lnL>
                      <a:noFill/>
                    </a:lnL>
                    <a:lnR>
                      <a:noFill/>
                    </a:lnR>
                    <a:lnT>
                      <a:noFill/>
                    </a:lnT>
                    <a:lnB>
                      <a:noFill/>
                    </a:lnB>
                  </a:tcPr>
                </a:tc>
                <a:extLst>
                  <a:ext uri="{0D108BD9-81ED-4DB2-BD59-A6C34878D82A}">
                    <a16:rowId xmlns:a16="http://schemas.microsoft.com/office/drawing/2014/main" val="2863507536"/>
                  </a:ext>
                </a:extLst>
              </a:tr>
              <a:tr h="223913">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8097" marR="8097" marT="8097"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$13.46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$5,793.01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$6,923.06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$7,803.13 </a:t>
                      </a:r>
                    </a:p>
                  </a:txBody>
                  <a:tcPr marL="8097" marR="8097" marT="8097"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$20,532.66 </a:t>
                      </a:r>
                    </a:p>
                  </a:txBody>
                  <a:tcPr marL="8097" marR="8097" marT="8097" marB="0" anchor="ctr">
                    <a:lnL>
                      <a:noFill/>
                    </a:lnL>
                    <a:lnR>
                      <a:noFill/>
                    </a:lnR>
                    <a:lnT>
                      <a:noFill/>
                    </a:lnT>
                    <a:lnB>
                      <a:noFill/>
                    </a:lnB>
                  </a:tcPr>
                </a:tc>
                <a:extLst>
                  <a:ext uri="{0D108BD9-81ED-4DB2-BD59-A6C34878D82A}">
                    <a16:rowId xmlns:a16="http://schemas.microsoft.com/office/drawing/2014/main" val="731877893"/>
                  </a:ext>
                </a:extLst>
              </a:tr>
              <a:tr h="223913">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8097" marR="8097" marT="8097"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$8,337.06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$4,905.46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$7,980.50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$21,223.02 </a:t>
                      </a:r>
                    </a:p>
                  </a:txBody>
                  <a:tcPr marL="8097" marR="8097" marT="8097"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469165115"/>
                  </a:ext>
                </a:extLst>
              </a:tr>
              <a:tr h="223913">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8097" marR="8097" marT="8097"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$13.46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$387,071.12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$254,025.75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$272,324.25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$913,434.58 </a:t>
                      </a:r>
                    </a:p>
                  </a:txBody>
                  <a:tcPr marL="8097" marR="8097" marT="8097"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007237621"/>
                  </a:ext>
                </a:extLst>
              </a:tr>
              <a:tr h="223913">
                <a:tc>
                  <a:txBody>
                    <a:bodyPr/>
                    <a:lstStyle/>
                    <a:p>
                      <a:pPr algn="l" rtl="0" fontAlgn="ctr"/>
                      <a:r>
                        <a:rPr lang="en-US" sz="1200" b="1" i="0" u="none" strike="noStrike">
                          <a:solidFill>
                            <a:srgbClr val="000000"/>
                          </a:solidFill>
                          <a:effectLst/>
                          <a:latin typeface="Arial" panose="020B0604020202020204" pitchFamily="34" charset="0"/>
                        </a:rPr>
                        <a:t>Net Ordinary Income</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$1,627.11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$14,252.57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($7,874.25)</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dirty="0">
                          <a:solidFill>
                            <a:srgbClr val="000000"/>
                          </a:solidFill>
                          <a:effectLst/>
                          <a:latin typeface="Arial" panose="020B0604020202020204" pitchFamily="34" charset="0"/>
                        </a:rPr>
                        <a:t>$8,005.43 </a:t>
                      </a:r>
                    </a:p>
                  </a:txBody>
                  <a:tcPr marL="8097" marR="8097" marT="8097"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678258603"/>
                  </a:ext>
                </a:extLst>
              </a:tr>
            </a:tbl>
          </a:graphicData>
        </a:graphic>
      </p:graphicFrame>
    </p:spTree>
    <p:extLst>
      <p:ext uri="{BB962C8B-B14F-4D97-AF65-F5344CB8AC3E}">
        <p14:creationId xmlns:p14="http://schemas.microsoft.com/office/powerpoint/2010/main" val="1702860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3" name="Footer Placeholder 2"/>
          <p:cNvSpPr>
            <a:spLocks noGrp="1"/>
          </p:cNvSpPr>
          <p:nvPr>
            <p:ph type="ftr" idx="11"/>
          </p:nvPr>
        </p:nvSpPr>
        <p:spPr/>
        <p:txBody>
          <a:bodyPr/>
          <a:lstStyle/>
          <a:p>
            <a:r>
              <a:rPr lang="en-GB"/>
              <a:t>Ben Rolfe (BCA);   Jon Rosdahl (Qualcomm)</a:t>
            </a:r>
            <a:endParaRPr lang="en-GB" dirty="0"/>
          </a:p>
        </p:txBody>
      </p:sp>
      <p:sp>
        <p:nvSpPr>
          <p:cNvPr id="4" name="Slide Number Placeholder 3"/>
          <p:cNvSpPr>
            <a:spLocks noGrp="1"/>
          </p:cNvSpPr>
          <p:nvPr>
            <p:ph type="sldNum" idx="12"/>
          </p:nvPr>
        </p:nvSpPr>
        <p:spPr/>
        <p:txBody>
          <a:bodyPr/>
          <a:lstStyle/>
          <a:p>
            <a:r>
              <a:rPr lang="en-GB"/>
              <a:t>Slide </a:t>
            </a:r>
            <a:fld id="{189D7BFD-E160-402F-BBC8-B5B701941DD4}" type="slidenum">
              <a:rPr lang="en-GB" smtClean="0"/>
              <a:pPr/>
              <a:t>16</a:t>
            </a:fld>
            <a:endParaRPr lang="en-GB"/>
          </a:p>
        </p:txBody>
      </p:sp>
      <p:sp>
        <p:nvSpPr>
          <p:cNvPr id="6" name="TextBox 5"/>
          <p:cNvSpPr txBox="1"/>
          <p:nvPr/>
        </p:nvSpPr>
        <p:spPr>
          <a:xfrm>
            <a:off x="4302125" y="602685"/>
            <a:ext cx="4191000" cy="461665"/>
          </a:xfrm>
          <a:prstGeom prst="rect">
            <a:avLst/>
          </a:prstGeom>
          <a:noFill/>
        </p:spPr>
        <p:txBody>
          <a:bodyPr wrap="square" rtlCol="0">
            <a:spAutoFit/>
          </a:bodyPr>
          <a:lstStyle/>
          <a:p>
            <a:r>
              <a:rPr lang="en-US" dirty="0">
                <a:solidFill>
                  <a:schemeClr val="tx1"/>
                </a:solidFill>
              </a:rPr>
              <a:t>2015 Meeting Income Report</a:t>
            </a:r>
          </a:p>
        </p:txBody>
      </p:sp>
      <p:graphicFrame>
        <p:nvGraphicFramePr>
          <p:cNvPr id="10" name="Table 9"/>
          <p:cNvGraphicFramePr>
            <a:graphicFrameLocks noGrp="1"/>
          </p:cNvGraphicFramePr>
          <p:nvPr>
            <p:extLst>
              <p:ext uri="{D42A27DB-BD31-4B8C-83A1-F6EECF244321}">
                <p14:modId xmlns:p14="http://schemas.microsoft.com/office/powerpoint/2010/main" val="3481640292"/>
              </p:ext>
            </p:extLst>
          </p:nvPr>
        </p:nvGraphicFramePr>
        <p:xfrm>
          <a:off x="1295400" y="1064350"/>
          <a:ext cx="9829799" cy="5241214"/>
        </p:xfrm>
        <a:graphic>
          <a:graphicData uri="http://schemas.openxmlformats.org/drawingml/2006/table">
            <a:tbl>
              <a:tblPr/>
              <a:tblGrid>
                <a:gridCol w="2108518">
                  <a:extLst>
                    <a:ext uri="{9D8B030D-6E8A-4147-A177-3AD203B41FA5}">
                      <a16:colId xmlns:a16="http://schemas.microsoft.com/office/drawing/2014/main" val="1017605872"/>
                    </a:ext>
                  </a:extLst>
                </a:gridCol>
                <a:gridCol w="1099121">
                  <a:extLst>
                    <a:ext uri="{9D8B030D-6E8A-4147-A177-3AD203B41FA5}">
                      <a16:colId xmlns:a16="http://schemas.microsoft.com/office/drawing/2014/main" val="3915726091"/>
                    </a:ext>
                  </a:extLst>
                </a:gridCol>
                <a:gridCol w="1099121">
                  <a:extLst>
                    <a:ext uri="{9D8B030D-6E8A-4147-A177-3AD203B41FA5}">
                      <a16:colId xmlns:a16="http://schemas.microsoft.com/office/drawing/2014/main" val="2370362875"/>
                    </a:ext>
                  </a:extLst>
                </a:gridCol>
                <a:gridCol w="1070224">
                  <a:extLst>
                    <a:ext uri="{9D8B030D-6E8A-4147-A177-3AD203B41FA5}">
                      <a16:colId xmlns:a16="http://schemas.microsoft.com/office/drawing/2014/main" val="1128969494"/>
                    </a:ext>
                  </a:extLst>
                </a:gridCol>
                <a:gridCol w="1092200">
                  <a:extLst>
                    <a:ext uri="{9D8B030D-6E8A-4147-A177-3AD203B41FA5}">
                      <a16:colId xmlns:a16="http://schemas.microsoft.com/office/drawing/2014/main" val="2622098525"/>
                    </a:ext>
                  </a:extLst>
                </a:gridCol>
                <a:gridCol w="1092200">
                  <a:extLst>
                    <a:ext uri="{9D8B030D-6E8A-4147-A177-3AD203B41FA5}">
                      <a16:colId xmlns:a16="http://schemas.microsoft.com/office/drawing/2014/main" val="3169467728"/>
                    </a:ext>
                  </a:extLst>
                </a:gridCol>
                <a:gridCol w="1008184">
                  <a:extLst>
                    <a:ext uri="{9D8B030D-6E8A-4147-A177-3AD203B41FA5}">
                      <a16:colId xmlns:a16="http://schemas.microsoft.com/office/drawing/2014/main" val="501320270"/>
                    </a:ext>
                  </a:extLst>
                </a:gridCol>
                <a:gridCol w="1260231">
                  <a:extLst>
                    <a:ext uri="{9D8B030D-6E8A-4147-A177-3AD203B41FA5}">
                      <a16:colId xmlns:a16="http://schemas.microsoft.com/office/drawing/2014/main" val="4232365989"/>
                    </a:ext>
                  </a:extLst>
                </a:gridCol>
              </a:tblGrid>
              <a:tr h="197828">
                <a:tc rowSpan="2">
                  <a:txBody>
                    <a:bodyPr/>
                    <a:lstStyle/>
                    <a:p>
                      <a:pPr algn="l" fontAlgn="b"/>
                      <a:r>
                        <a:rPr lang="en-US" sz="1200" b="0"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2015-01</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2015-05</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2015-07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2015-09</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2015-11</a:t>
                      </a:r>
                    </a:p>
                  </a:txBody>
                  <a:tcPr marL="7161" marR="7161" marT="7161" marB="0" anchor="b">
                    <a:lnL>
                      <a:noFill/>
                    </a:lnL>
                    <a:lnR>
                      <a:noFill/>
                    </a:lnR>
                    <a:lnT>
                      <a:noFill/>
                    </a:lnT>
                    <a:lnB>
                      <a:noFill/>
                    </a:lnB>
                    <a:solidFill>
                      <a:srgbClr val="D0D0D0"/>
                    </a:solidFill>
                  </a:tcPr>
                </a:tc>
                <a:tc rowSpan="2">
                  <a:txBody>
                    <a:bodyPr/>
                    <a:lstStyle/>
                    <a:p>
                      <a:pPr algn="r" rtl="0" fontAlgn="b"/>
                      <a:r>
                        <a:rPr lang="en-US" sz="1200" b="1" i="0" u="none" strike="noStrike">
                          <a:solidFill>
                            <a:srgbClr val="000000"/>
                          </a:solidFill>
                          <a:effectLst/>
                          <a:latin typeface="Arial" panose="020B0604020202020204" pitchFamily="34" charset="0"/>
                        </a:rPr>
                        <a:t>Total</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3735102417"/>
                  </a:ext>
                </a:extLst>
              </a:tr>
              <a:tr h="405076">
                <a:tc vMerge="1">
                  <a:txBody>
                    <a:bodyPr/>
                    <a:lstStyle/>
                    <a:p>
                      <a:endParaRPr lang="en-US"/>
                    </a:p>
                  </a:txBody>
                  <a:tcPr/>
                </a:tc>
                <a:tc>
                  <a:txBody>
                    <a:bodyPr/>
                    <a:lstStyle/>
                    <a:p>
                      <a:pPr algn="r" rtl="0" fontAlgn="b"/>
                      <a:r>
                        <a:rPr lang="en-US" sz="1200" b="1" i="0" u="none" strike="noStrike">
                          <a:solidFill>
                            <a:srgbClr val="000000"/>
                          </a:solidFill>
                          <a:effectLst/>
                          <a:latin typeface="Arial" panose="020B0604020202020204" pitchFamily="34" charset="0"/>
                        </a:rPr>
                        <a:t>Misc.</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Atlanta, GA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Vancouver, Canada</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Waikoloa, HI</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Bangkok, Thailand</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 Dallas, TX</a:t>
                      </a:r>
                    </a:p>
                  </a:txBody>
                  <a:tcPr marL="7161" marR="7161" marT="7161" marB="0" anchor="b">
                    <a:lnL>
                      <a:noFill/>
                    </a:lnL>
                    <a:lnR>
                      <a:noFill/>
                    </a:lnR>
                    <a:lnT>
                      <a:noFill/>
                    </a:lnT>
                    <a:lnB>
                      <a:noFill/>
                    </a:lnB>
                    <a:solidFill>
                      <a:srgbClr val="D0D0D0"/>
                    </a:solidFill>
                  </a:tcPr>
                </a:tc>
                <a:tc vMerge="1">
                  <a:txBody>
                    <a:bodyPr/>
                    <a:lstStyle/>
                    <a:p>
                      <a:endParaRPr lang="en-US"/>
                    </a:p>
                  </a:txBody>
                  <a:tcPr/>
                </a:tc>
                <a:extLst>
                  <a:ext uri="{0D108BD9-81ED-4DB2-BD59-A6C34878D82A}">
                    <a16:rowId xmlns:a16="http://schemas.microsoft.com/office/drawing/2014/main" val="901568730"/>
                  </a:ext>
                </a:extLst>
              </a:tr>
              <a:tr h="197828">
                <a:tc>
                  <a:txBody>
                    <a:bodyPr/>
                    <a:lstStyle/>
                    <a:p>
                      <a:pPr algn="l" rtl="0" fontAlgn="b"/>
                      <a:r>
                        <a:rPr lang="en-US" sz="1200" b="1" i="0" u="none" strike="noStrike">
                          <a:solidFill>
                            <a:srgbClr val="000000"/>
                          </a:solidFill>
                          <a:effectLst/>
                          <a:latin typeface="Arial" panose="020B0604020202020204" pitchFamily="34" charset="0"/>
                        </a:rPr>
                        <a:t> </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tc>
                  <a:txBody>
                    <a:bodyPr/>
                    <a:lstStyle/>
                    <a:p>
                      <a:pPr algn="r" rtl="0" fontAlgn="b"/>
                      <a:r>
                        <a:rPr lang="en-US" sz="1200" b="1" i="0" u="none" strike="noStrike">
                          <a:solidFill>
                            <a:srgbClr val="000000"/>
                          </a:solidFill>
                          <a:effectLst/>
                          <a:latin typeface="Arial" panose="020B0604020202020204" pitchFamily="34" charset="0"/>
                        </a:rPr>
                        <a:t>Amount</a:t>
                      </a:r>
                    </a:p>
                  </a:txBody>
                  <a:tcPr marL="7161" marR="7161" marT="7161" marB="0" anchor="b">
                    <a:lnL>
                      <a:noFill/>
                    </a:lnL>
                    <a:lnR>
                      <a:noFill/>
                    </a:lnR>
                    <a:lnT>
                      <a:noFill/>
                    </a:lnT>
                    <a:lnB>
                      <a:noFill/>
                    </a:lnB>
                    <a:solidFill>
                      <a:srgbClr val="D0D0D0"/>
                    </a:solidFill>
                  </a:tcPr>
                </a:tc>
                <a:extLst>
                  <a:ext uri="{0D108BD9-81ED-4DB2-BD59-A6C34878D82A}">
                    <a16:rowId xmlns:a16="http://schemas.microsoft.com/office/drawing/2014/main" val="813989842"/>
                  </a:ext>
                </a:extLst>
              </a:tr>
              <a:tr h="268518">
                <a:tc>
                  <a:txBody>
                    <a:bodyPr/>
                    <a:lstStyle/>
                    <a:p>
                      <a:pPr algn="l" rtl="0" fontAlgn="ctr"/>
                      <a:r>
                        <a:rPr lang="en-US" sz="1200" b="1" i="0" u="none" strike="noStrike">
                          <a:solidFill>
                            <a:srgbClr val="000000"/>
                          </a:solidFill>
                          <a:effectLst/>
                          <a:latin typeface="Arial" panose="020B0604020202020204" pitchFamily="34" charset="0"/>
                        </a:rPr>
                        <a:t>Ordinary Income/Expense</a:t>
                      </a: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839475918"/>
                  </a:ext>
                </a:extLst>
              </a:tr>
              <a:tr h="0">
                <a:tc>
                  <a:txBody>
                    <a:bodyPr/>
                    <a:lstStyle/>
                    <a:p>
                      <a:pPr algn="l" rtl="0" fontAlgn="b"/>
                      <a:r>
                        <a:rPr lang="en-US" sz="1200" b="1" i="0" u="none" strike="noStrike">
                          <a:solidFill>
                            <a:srgbClr val="000000"/>
                          </a:solidFill>
                          <a:effectLst/>
                          <a:latin typeface="Arial" panose="020B0604020202020204" pitchFamily="34" charset="0"/>
                        </a:rPr>
                        <a:t>Income</a:t>
                      </a:r>
                    </a:p>
                  </a:txBody>
                  <a:tcPr marL="7161" marR="7161" marT="7161" marB="0" anchor="b">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7161" marR="7161" marT="7161" marB="0" anchor="ctr">
                    <a:lnL>
                      <a:noFill/>
                    </a:lnL>
                    <a:lnR>
                      <a:noFill/>
                    </a:lnR>
                    <a:lnT>
                      <a:noFill/>
                    </a:lnT>
                    <a:lnB>
                      <a:noFill/>
                    </a:lnB>
                  </a:tcPr>
                </a:tc>
                <a:extLst>
                  <a:ext uri="{0D108BD9-81ED-4DB2-BD59-A6C34878D82A}">
                    <a16:rowId xmlns:a16="http://schemas.microsoft.com/office/drawing/2014/main" val="1648052300"/>
                  </a:ext>
                </a:extLst>
              </a:tr>
              <a:tr h="371163">
                <a:tc>
                  <a:txBody>
                    <a:bodyPr/>
                    <a:lstStyle/>
                    <a:p>
                      <a:pPr algn="l" rtl="0" fontAlgn="b"/>
                      <a:r>
                        <a:rPr lang="en-US" sz="1200" b="0" i="0" u="none" strike="noStrike">
                          <a:solidFill>
                            <a:srgbClr val="000000"/>
                          </a:solidFill>
                          <a:effectLst/>
                          <a:latin typeface="Arial" panose="020B0604020202020204" pitchFamily="34" charset="0"/>
                        </a:rPr>
                        <a:t>1.30 - Received from Foundations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$7,754.00 </a:t>
                      </a:r>
                    </a:p>
                  </a:txBody>
                  <a:tcPr marL="7161" marR="7161" marT="7161" marB="0" anchor="ctr">
                    <a:lnL>
                      <a:noFill/>
                    </a:lnL>
                    <a:lnR>
                      <a:noFill/>
                    </a:lnR>
                    <a:lnT>
                      <a:noFill/>
                    </a:lnT>
                    <a:lnB>
                      <a:noFill/>
                    </a:lnB>
                  </a:tcPr>
                </a:tc>
                <a:extLst>
                  <a:ext uri="{0D108BD9-81ED-4DB2-BD59-A6C34878D82A}">
                    <a16:rowId xmlns:a16="http://schemas.microsoft.com/office/drawing/2014/main" val="3918498171"/>
                  </a:ext>
                </a:extLst>
              </a:tr>
              <a:tr h="197828">
                <a:tc>
                  <a:txBody>
                    <a:bodyPr/>
                    <a:lstStyle/>
                    <a:p>
                      <a:pPr algn="l" rtl="0" fontAlgn="b"/>
                      <a:r>
                        <a:rPr lang="en-US" sz="1200" b="0" i="0" u="none" strike="noStrike">
                          <a:solidFill>
                            <a:srgbClr val="000000"/>
                          </a:solidFill>
                          <a:effectLst/>
                          <a:latin typeface="Arial" panose="020B0604020202020204" pitchFamily="34" charset="0"/>
                        </a:rPr>
                        <a:t>2.11 - Registrations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$377,350.00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$243,250.00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$309,400.00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$930,000.00 </a:t>
                      </a:r>
                    </a:p>
                  </a:txBody>
                  <a:tcPr marL="7161" marR="7161" marT="7161" marB="0" anchor="ctr">
                    <a:lnL>
                      <a:noFill/>
                    </a:lnL>
                    <a:lnR>
                      <a:noFill/>
                    </a:lnR>
                    <a:lnT>
                      <a:noFill/>
                    </a:lnT>
                    <a:lnB>
                      <a:noFill/>
                    </a:lnB>
                  </a:tcPr>
                </a:tc>
                <a:extLst>
                  <a:ext uri="{0D108BD9-81ED-4DB2-BD59-A6C34878D82A}">
                    <a16:rowId xmlns:a16="http://schemas.microsoft.com/office/drawing/2014/main" val="1661431509"/>
                  </a:ext>
                </a:extLst>
              </a:tr>
              <a:tr h="197828">
                <a:tc>
                  <a:txBody>
                    <a:bodyPr/>
                    <a:lstStyle/>
                    <a:p>
                      <a:pPr algn="l" rtl="0" fontAlgn="b"/>
                      <a:r>
                        <a:rPr lang="en-US" sz="1200" b="0" i="0" u="none" strike="noStrike">
                          <a:solidFill>
                            <a:srgbClr val="000000"/>
                          </a:solidFill>
                          <a:effectLst/>
                          <a:latin typeface="Arial" panose="020B0604020202020204" pitchFamily="34" charset="0"/>
                        </a:rPr>
                        <a:t>2.12 - Hotel Commissions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$55,839.56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$9,095.10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$64,934.66 </a:t>
                      </a:r>
                    </a:p>
                  </a:txBody>
                  <a:tcPr marL="7161" marR="7161" marT="7161" marB="0" anchor="ctr">
                    <a:lnL>
                      <a:noFill/>
                    </a:lnL>
                    <a:lnR>
                      <a:noFill/>
                    </a:lnR>
                    <a:lnT>
                      <a:noFill/>
                    </a:lnT>
                    <a:lnB>
                      <a:noFill/>
                    </a:lnB>
                  </a:tcPr>
                </a:tc>
                <a:extLst>
                  <a:ext uri="{0D108BD9-81ED-4DB2-BD59-A6C34878D82A}">
                    <a16:rowId xmlns:a16="http://schemas.microsoft.com/office/drawing/2014/main" val="1304348876"/>
                  </a:ext>
                </a:extLst>
              </a:tr>
              <a:tr h="197828">
                <a:tc>
                  <a:txBody>
                    <a:bodyPr/>
                    <a:lstStyle/>
                    <a:p>
                      <a:pPr algn="l" rtl="0" fontAlgn="b"/>
                      <a:r>
                        <a:rPr lang="en-US" sz="1200" b="0" i="0" u="none" strike="noStrike">
                          <a:solidFill>
                            <a:srgbClr val="000000"/>
                          </a:solidFill>
                          <a:effectLst/>
                          <a:latin typeface="Arial" panose="020B0604020202020204" pitchFamily="34" charset="0"/>
                        </a:rPr>
                        <a:t>3.40 - IEEE CB Interest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a:noFill/>
                    </a:lnB>
                  </a:tcPr>
                </a:tc>
                <a:extLst>
                  <a:ext uri="{0D108BD9-81ED-4DB2-BD59-A6C34878D82A}">
                    <a16:rowId xmlns:a16="http://schemas.microsoft.com/office/drawing/2014/main" val="964073806"/>
                  </a:ext>
                </a:extLst>
              </a:tr>
              <a:tr h="215154">
                <a:tc>
                  <a:txBody>
                    <a:bodyPr/>
                    <a:lstStyle/>
                    <a:p>
                      <a:pPr algn="l" rtl="0" fontAlgn="b"/>
                      <a:r>
                        <a:rPr lang="en-US" sz="1200" b="1" i="0" u="none" strike="noStrike">
                          <a:solidFill>
                            <a:srgbClr val="000000"/>
                          </a:solidFill>
                          <a:effectLst/>
                          <a:latin typeface="Arial" panose="020B0604020202020204" pitchFamily="34" charset="0"/>
                        </a:rPr>
                        <a:t>Total - Income</a:t>
                      </a:r>
                    </a:p>
                  </a:txBody>
                  <a:tcPr marL="7161" marR="7161" marT="7161"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$974.56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$433,189.56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$252,345.10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$317,154.00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$1,003,663.22 </a:t>
                      </a:r>
                    </a:p>
                  </a:txBody>
                  <a:tcPr marL="7161" marR="7161" marT="7161"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661473881"/>
                  </a:ext>
                </a:extLst>
              </a:tr>
              <a:tr h="228600">
                <a:tc>
                  <a:txBody>
                    <a:bodyPr/>
                    <a:lstStyle/>
                    <a:p>
                      <a:pPr algn="l" rtl="0" fontAlgn="b"/>
                      <a:r>
                        <a:rPr lang="en-US" sz="1200" b="1" i="0" u="none" strike="noStrike">
                          <a:solidFill>
                            <a:srgbClr val="000000"/>
                          </a:solidFill>
                          <a:effectLst/>
                          <a:latin typeface="Arial" panose="020B0604020202020204" pitchFamily="34" charset="0"/>
                        </a:rPr>
                        <a:t>Expense</a:t>
                      </a:r>
                    </a:p>
                  </a:txBody>
                  <a:tcPr marL="7161" marR="7161" marT="7161"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0" i="0" u="none" strike="noStrike">
                          <a:solidFill>
                            <a:srgbClr val="000000"/>
                          </a:solidFill>
                          <a:effectLst/>
                          <a:latin typeface="Arial" panose="020B0604020202020204" pitchFamily="34" charset="0"/>
                        </a:rPr>
                        <a:t>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794280508"/>
                  </a:ext>
                </a:extLst>
              </a:tr>
              <a:tr h="197828">
                <a:tc>
                  <a:txBody>
                    <a:bodyPr/>
                    <a:lstStyle/>
                    <a:p>
                      <a:pPr algn="l" rtl="0" fontAlgn="b"/>
                      <a:r>
                        <a:rPr lang="en-US" sz="1200" b="0" i="0" u="none" strike="noStrike">
                          <a:solidFill>
                            <a:srgbClr val="000000"/>
                          </a:solidFill>
                          <a:effectLst/>
                          <a:latin typeface="Arial" panose="020B0604020202020204" pitchFamily="34" charset="0"/>
                        </a:rPr>
                        <a:t>4.10 - Meetings Expense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$185,196.00 </a:t>
                      </a:r>
                    </a:p>
                  </a:txBody>
                  <a:tcPr marL="7161" marR="7161" marT="7161" marB="0" anchor="ctr">
                    <a:lnL>
                      <a:noFill/>
                    </a:lnL>
                    <a:lnR>
                      <a:noFill/>
                    </a:lnR>
                    <a:lnT>
                      <a:noFill/>
                    </a:lnT>
                    <a:lnB>
                      <a:noFill/>
                    </a:lnB>
                  </a:tcPr>
                </a:tc>
                <a:extLst>
                  <a:ext uri="{0D108BD9-81ED-4DB2-BD59-A6C34878D82A}">
                    <a16:rowId xmlns:a16="http://schemas.microsoft.com/office/drawing/2014/main" val="881691831"/>
                  </a:ext>
                </a:extLst>
              </a:tr>
              <a:tr h="197828">
                <a:tc>
                  <a:txBody>
                    <a:bodyPr/>
                    <a:lstStyle/>
                    <a:p>
                      <a:pPr algn="l" rtl="0" fontAlgn="b"/>
                      <a:r>
                        <a:rPr lang="en-US" sz="1200" b="0" i="0" u="none" strike="noStrike">
                          <a:solidFill>
                            <a:srgbClr val="000000"/>
                          </a:solidFill>
                          <a:effectLst/>
                          <a:latin typeface="Arial" panose="020B0604020202020204" pitchFamily="34" charset="0"/>
                        </a:rPr>
                        <a:t>4.110 - Site Survey</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$1,867.43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$1,209.08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$3,076.51 </a:t>
                      </a:r>
                    </a:p>
                  </a:txBody>
                  <a:tcPr marL="7161" marR="7161" marT="7161" marB="0" anchor="ctr">
                    <a:lnL>
                      <a:noFill/>
                    </a:lnL>
                    <a:lnR>
                      <a:noFill/>
                    </a:lnR>
                    <a:lnT>
                      <a:noFill/>
                    </a:lnT>
                    <a:lnB>
                      <a:noFill/>
                    </a:lnB>
                  </a:tcPr>
                </a:tc>
                <a:extLst>
                  <a:ext uri="{0D108BD9-81ED-4DB2-BD59-A6C34878D82A}">
                    <a16:rowId xmlns:a16="http://schemas.microsoft.com/office/drawing/2014/main" val="1846800265"/>
                  </a:ext>
                </a:extLst>
              </a:tr>
              <a:tr h="197828">
                <a:tc>
                  <a:txBody>
                    <a:bodyPr/>
                    <a:lstStyle/>
                    <a:p>
                      <a:pPr algn="l" rtl="0" fontAlgn="b"/>
                      <a:r>
                        <a:rPr lang="en-US" sz="1200" b="0" i="0" u="none" strike="noStrike">
                          <a:solidFill>
                            <a:srgbClr val="000000"/>
                          </a:solidFill>
                          <a:effectLst/>
                          <a:latin typeface="Arial" panose="020B0604020202020204" pitchFamily="34" charset="0"/>
                        </a:rPr>
                        <a:t>4.111 - Deposit</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extLst>
                  <a:ext uri="{0D108BD9-81ED-4DB2-BD59-A6C34878D82A}">
                    <a16:rowId xmlns:a16="http://schemas.microsoft.com/office/drawing/2014/main" val="898043236"/>
                  </a:ext>
                </a:extLst>
              </a:tr>
              <a:tr h="197828">
                <a:tc>
                  <a:txBody>
                    <a:bodyPr/>
                    <a:lstStyle/>
                    <a:p>
                      <a:pPr algn="l" rtl="0" fontAlgn="b"/>
                      <a:r>
                        <a:rPr lang="en-US" sz="1200" b="0" i="0" u="none" strike="noStrike">
                          <a:solidFill>
                            <a:srgbClr val="000000"/>
                          </a:solidFill>
                          <a:effectLst/>
                          <a:latin typeface="Arial" panose="020B0604020202020204" pitchFamily="34" charset="0"/>
                        </a:rPr>
                        <a:t>4.113 - Venue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$54,999.48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$9,389.30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$84,001.00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$148,389.78 </a:t>
                      </a:r>
                    </a:p>
                  </a:txBody>
                  <a:tcPr marL="7161" marR="7161" marT="7161" marB="0" anchor="ctr">
                    <a:lnL>
                      <a:noFill/>
                    </a:lnL>
                    <a:lnR>
                      <a:noFill/>
                    </a:lnR>
                    <a:lnT>
                      <a:noFill/>
                    </a:lnT>
                    <a:lnB>
                      <a:noFill/>
                    </a:lnB>
                  </a:tcPr>
                </a:tc>
                <a:extLst>
                  <a:ext uri="{0D108BD9-81ED-4DB2-BD59-A6C34878D82A}">
                    <a16:rowId xmlns:a16="http://schemas.microsoft.com/office/drawing/2014/main" val="2957935931"/>
                  </a:ext>
                </a:extLst>
              </a:tr>
              <a:tr h="197828">
                <a:tc>
                  <a:txBody>
                    <a:bodyPr/>
                    <a:lstStyle/>
                    <a:p>
                      <a:pPr algn="l" rtl="0" fontAlgn="b"/>
                      <a:r>
                        <a:rPr lang="en-US" sz="1200" b="0" i="0" u="none" strike="noStrike">
                          <a:solidFill>
                            <a:srgbClr val="000000"/>
                          </a:solidFill>
                          <a:effectLst/>
                          <a:latin typeface="Arial" panose="020B0604020202020204" pitchFamily="34" charset="0"/>
                        </a:rPr>
                        <a:t>4.12 - Financial Fees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$27,600.51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$17,398.04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$22,450.00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$67,448.55 </a:t>
                      </a:r>
                    </a:p>
                  </a:txBody>
                  <a:tcPr marL="7161" marR="7161" marT="7161" marB="0" anchor="ctr">
                    <a:lnL>
                      <a:noFill/>
                    </a:lnL>
                    <a:lnR>
                      <a:noFill/>
                    </a:lnR>
                    <a:lnT>
                      <a:noFill/>
                    </a:lnT>
                    <a:lnB>
                      <a:noFill/>
                    </a:lnB>
                  </a:tcPr>
                </a:tc>
                <a:extLst>
                  <a:ext uri="{0D108BD9-81ED-4DB2-BD59-A6C34878D82A}">
                    <a16:rowId xmlns:a16="http://schemas.microsoft.com/office/drawing/2014/main" val="1736870500"/>
                  </a:ext>
                </a:extLst>
              </a:tr>
              <a:tr h="197828">
                <a:tc>
                  <a:txBody>
                    <a:bodyPr/>
                    <a:lstStyle/>
                    <a:p>
                      <a:pPr algn="l" rtl="0" fontAlgn="b"/>
                      <a:r>
                        <a:rPr lang="en-US" sz="1200" b="0" i="0" u="none" strike="noStrike">
                          <a:solidFill>
                            <a:srgbClr val="000000"/>
                          </a:solidFill>
                          <a:effectLst/>
                          <a:latin typeface="Arial" panose="020B0604020202020204" pitchFamily="34" charset="0"/>
                        </a:rPr>
                        <a:t>4.13 - Meeting  Planner</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$75,058.66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$52,270.74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$48,725.00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$176,054.40 </a:t>
                      </a:r>
                    </a:p>
                  </a:txBody>
                  <a:tcPr marL="7161" marR="7161" marT="7161" marB="0" anchor="ctr">
                    <a:lnL>
                      <a:noFill/>
                    </a:lnL>
                    <a:lnR>
                      <a:noFill/>
                    </a:lnR>
                    <a:lnT>
                      <a:noFill/>
                    </a:lnT>
                    <a:lnB>
                      <a:noFill/>
                    </a:lnB>
                  </a:tcPr>
                </a:tc>
                <a:extLst>
                  <a:ext uri="{0D108BD9-81ED-4DB2-BD59-A6C34878D82A}">
                    <a16:rowId xmlns:a16="http://schemas.microsoft.com/office/drawing/2014/main" val="456977707"/>
                  </a:ext>
                </a:extLst>
              </a:tr>
              <a:tr h="197828">
                <a:tc>
                  <a:txBody>
                    <a:bodyPr/>
                    <a:lstStyle/>
                    <a:p>
                      <a:pPr algn="l" rtl="0" fontAlgn="b"/>
                      <a:r>
                        <a:rPr lang="en-US" sz="1200" b="0" i="0" u="none" strike="noStrike">
                          <a:solidFill>
                            <a:srgbClr val="000000"/>
                          </a:solidFill>
                          <a:effectLst/>
                          <a:latin typeface="Arial" panose="020B0604020202020204" pitchFamily="34" charset="0"/>
                        </a:rPr>
                        <a:t>4.14 - Food &amp; Beverage</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$81,373.75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$93,491.26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$914.99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$83,405.00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$270.29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$259,455.29 </a:t>
                      </a:r>
                    </a:p>
                  </a:txBody>
                  <a:tcPr marL="7161" marR="7161" marT="7161" marB="0" anchor="ctr">
                    <a:lnL>
                      <a:noFill/>
                    </a:lnL>
                    <a:lnR>
                      <a:noFill/>
                    </a:lnR>
                    <a:lnT>
                      <a:noFill/>
                    </a:lnT>
                    <a:lnB>
                      <a:noFill/>
                    </a:lnB>
                  </a:tcPr>
                </a:tc>
                <a:extLst>
                  <a:ext uri="{0D108BD9-81ED-4DB2-BD59-A6C34878D82A}">
                    <a16:rowId xmlns:a16="http://schemas.microsoft.com/office/drawing/2014/main" val="461134780"/>
                  </a:ext>
                </a:extLst>
              </a:tr>
              <a:tr h="197828">
                <a:tc>
                  <a:txBody>
                    <a:bodyPr/>
                    <a:lstStyle/>
                    <a:p>
                      <a:pPr algn="l" rtl="0" fontAlgn="b"/>
                      <a:r>
                        <a:rPr lang="en-US" sz="1200" b="0" i="0" u="none" strike="noStrike">
                          <a:solidFill>
                            <a:srgbClr val="000000"/>
                          </a:solidFill>
                          <a:effectLst/>
                          <a:latin typeface="Arial" panose="020B0604020202020204" pitchFamily="34" charset="0"/>
                        </a:rPr>
                        <a:t>4.15 - Network Services</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$50,873.54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$53,986.00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$104,859.54 </a:t>
                      </a:r>
                    </a:p>
                  </a:txBody>
                  <a:tcPr marL="7161" marR="7161" marT="7161" marB="0" anchor="ctr">
                    <a:lnL>
                      <a:noFill/>
                    </a:lnL>
                    <a:lnR>
                      <a:noFill/>
                    </a:lnR>
                    <a:lnT>
                      <a:noFill/>
                    </a:lnT>
                    <a:lnB>
                      <a:noFill/>
                    </a:lnB>
                  </a:tcPr>
                </a:tc>
                <a:extLst>
                  <a:ext uri="{0D108BD9-81ED-4DB2-BD59-A6C34878D82A}">
                    <a16:rowId xmlns:a16="http://schemas.microsoft.com/office/drawing/2014/main" val="294988599"/>
                  </a:ext>
                </a:extLst>
              </a:tr>
              <a:tr h="197828">
                <a:tc>
                  <a:txBody>
                    <a:bodyPr/>
                    <a:lstStyle/>
                    <a:p>
                      <a:pPr algn="l" rtl="0" fontAlgn="b"/>
                      <a:r>
                        <a:rPr lang="en-US" sz="1200" b="0" i="0" u="none" strike="noStrike">
                          <a:solidFill>
                            <a:srgbClr val="000000"/>
                          </a:solidFill>
                          <a:effectLst/>
                          <a:latin typeface="Arial" panose="020B0604020202020204" pitchFamily="34" charset="0"/>
                        </a:rPr>
                        <a:t>4.16 - Social</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$9,015.95 </a:t>
                      </a:r>
                    </a:p>
                  </a:txBody>
                  <a:tcPr marL="7161" marR="7161" marT="7161" marB="0" anchor="ctr">
                    <a:lnL>
                      <a:noFill/>
                    </a:lnL>
                    <a:lnR>
                      <a:noFill/>
                    </a:lnR>
                    <a:lnT>
                      <a:noFill/>
                    </a:lnT>
                    <a:lnB>
                      <a:noFill/>
                    </a:lnB>
                  </a:tcPr>
                </a:tc>
                <a:extLst>
                  <a:ext uri="{0D108BD9-81ED-4DB2-BD59-A6C34878D82A}">
                    <a16:rowId xmlns:a16="http://schemas.microsoft.com/office/drawing/2014/main" val="2172559918"/>
                  </a:ext>
                </a:extLst>
              </a:tr>
              <a:tr h="197828">
                <a:tc>
                  <a:txBody>
                    <a:bodyPr/>
                    <a:lstStyle/>
                    <a:p>
                      <a:pPr algn="l" rtl="0" fontAlgn="b"/>
                      <a:r>
                        <a:rPr lang="en-US" sz="1200" b="0" i="0" u="none" strike="noStrike">
                          <a:solidFill>
                            <a:srgbClr val="000000"/>
                          </a:solidFill>
                          <a:effectLst/>
                          <a:latin typeface="Arial" panose="020B0604020202020204" pitchFamily="34" charset="0"/>
                        </a:rPr>
                        <a:t>4.17 - Shipping</a:t>
                      </a:r>
                    </a:p>
                  </a:txBody>
                  <a:tcPr marL="7161" marR="7161" marT="7161"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$1,511.30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$4,418.54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$5,929.84 </a:t>
                      </a:r>
                    </a:p>
                  </a:txBody>
                  <a:tcPr marL="7161" marR="7161" marT="7161" marB="0" anchor="ctr">
                    <a:lnL>
                      <a:noFill/>
                    </a:lnL>
                    <a:lnR>
                      <a:noFill/>
                    </a:lnR>
                    <a:lnT>
                      <a:noFill/>
                    </a:lnT>
                    <a:lnB>
                      <a:noFill/>
                    </a:lnB>
                  </a:tcPr>
                </a:tc>
                <a:extLst>
                  <a:ext uri="{0D108BD9-81ED-4DB2-BD59-A6C34878D82A}">
                    <a16:rowId xmlns:a16="http://schemas.microsoft.com/office/drawing/2014/main" val="993392329"/>
                  </a:ext>
                </a:extLst>
              </a:tr>
              <a:tr h="197828">
                <a:tc>
                  <a:txBody>
                    <a:bodyPr/>
                    <a:lstStyle/>
                    <a:p>
                      <a:pPr algn="l" rtl="0" fontAlgn="b"/>
                      <a:r>
                        <a:rPr lang="en-US" sz="1200" b="0" i="0" u="none" strike="noStrike">
                          <a:solidFill>
                            <a:srgbClr val="000000"/>
                          </a:solidFill>
                          <a:effectLst/>
                          <a:latin typeface="Arial" panose="020B0604020202020204" pitchFamily="34" charset="0"/>
                        </a:rPr>
                        <a:t>4.18 - Misc Expense</a:t>
                      </a:r>
                    </a:p>
                  </a:txBody>
                  <a:tcPr marL="7161" marR="7161" marT="7161"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$7,449.26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$820.80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$2,959.02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$5,276.00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$16,505.08 </a:t>
                      </a:r>
                    </a:p>
                  </a:txBody>
                  <a:tcPr marL="7161" marR="7161" marT="7161"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488232195"/>
                  </a:ext>
                </a:extLst>
              </a:tr>
              <a:tr h="197828">
                <a:tc>
                  <a:txBody>
                    <a:bodyPr/>
                    <a:lstStyle/>
                    <a:p>
                      <a:pPr algn="l" rtl="0" fontAlgn="b"/>
                      <a:r>
                        <a:rPr lang="en-US" sz="1200" b="1" i="0" u="none" strike="noStrike">
                          <a:solidFill>
                            <a:srgbClr val="000000"/>
                          </a:solidFill>
                          <a:effectLst/>
                          <a:latin typeface="Arial" panose="020B0604020202020204" pitchFamily="34" charset="0"/>
                        </a:rPr>
                        <a:t>Total - Expense</a:t>
                      </a:r>
                    </a:p>
                  </a:txBody>
                  <a:tcPr marL="7161" marR="7161" marT="7161"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$1,867.43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$433,188.96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$237,678.17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$3,874.01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$299,052.08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$270.29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$975,930.94 </a:t>
                      </a:r>
                    </a:p>
                  </a:txBody>
                  <a:tcPr marL="7161" marR="7161" marT="7161"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733332127"/>
                  </a:ext>
                </a:extLst>
              </a:tr>
              <a:tr h="197828">
                <a:tc>
                  <a:txBody>
                    <a:bodyPr/>
                    <a:lstStyle/>
                    <a:p>
                      <a:pPr algn="l" rtl="0" fontAlgn="ctr"/>
                      <a:r>
                        <a:rPr lang="en-US" sz="1200" b="1" i="0" u="none" strike="noStrike">
                          <a:solidFill>
                            <a:srgbClr val="000000"/>
                          </a:solidFill>
                          <a:effectLst/>
                          <a:latin typeface="Arial" panose="020B0604020202020204" pitchFamily="34" charset="0"/>
                        </a:rPr>
                        <a:t>Net  Income</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($892.87)</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$0.60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$14,666.93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($3,874.01)</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$18,101.92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($270.29)</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dirty="0">
                          <a:solidFill>
                            <a:srgbClr val="000000"/>
                          </a:solidFill>
                          <a:effectLst/>
                          <a:latin typeface="Arial" panose="020B0604020202020204" pitchFamily="34" charset="0"/>
                        </a:rPr>
                        <a:t>$27,732.28 </a:t>
                      </a:r>
                    </a:p>
                  </a:txBody>
                  <a:tcPr marL="7161" marR="7161" marT="7161"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708594734"/>
                  </a:ext>
                </a:extLst>
              </a:tr>
            </a:tbl>
          </a:graphicData>
        </a:graphic>
      </p:graphicFrame>
    </p:spTree>
    <p:extLst>
      <p:ext uri="{BB962C8B-B14F-4D97-AF65-F5344CB8AC3E}">
        <p14:creationId xmlns:p14="http://schemas.microsoft.com/office/powerpoint/2010/main" val="7322483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p:cNvSpPr>
            <a:spLocks noGrp="1"/>
          </p:cNvSpPr>
          <p:nvPr>
            <p:ph type="dt" idx="10"/>
          </p:nvPr>
        </p:nvSpPr>
        <p:spPr/>
        <p:txBody>
          <a:bodyPr/>
          <a:lstStyle/>
          <a:p>
            <a:pPr>
              <a:defRPr/>
            </a:pPr>
            <a:r>
              <a:rPr lang="en-US"/>
              <a:t>March 2018</a:t>
            </a:r>
            <a:endParaRPr lang="en-GB" dirty="0"/>
          </a:p>
        </p:txBody>
      </p:sp>
      <p:sp>
        <p:nvSpPr>
          <p:cNvPr id="4" name="Slide Number Placeholder 3"/>
          <p:cNvSpPr>
            <a:spLocks noGrp="1"/>
          </p:cNvSpPr>
          <p:nvPr>
            <p:ph type="sldNum" idx="12"/>
          </p:nvPr>
        </p:nvSpPr>
        <p:spPr/>
        <p:txBody>
          <a:bodyPr/>
          <a:lstStyle/>
          <a:p>
            <a:pPr>
              <a:defRPr/>
            </a:pPr>
            <a:r>
              <a:rPr lang="en-GB"/>
              <a:t>Slide </a:t>
            </a:r>
            <a:fld id="{A6C5482A-260B-4E4B-AC84-D73403BB5CB9}" type="slidenum">
              <a:rPr lang="en-GB" smtClean="0"/>
              <a:pPr>
                <a:defRPr/>
              </a:pPr>
              <a:t>17</a:t>
            </a:fld>
            <a:endParaRPr lang="en-GB"/>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4018467852"/>
              </p:ext>
            </p:extLst>
          </p:nvPr>
        </p:nvGraphicFramePr>
        <p:xfrm>
          <a:off x="1524000" y="762002"/>
          <a:ext cx="9144000" cy="5625903"/>
        </p:xfrm>
        <a:graphic>
          <a:graphicData uri="http://schemas.openxmlformats.org/drawingml/2006/table">
            <a:tbl>
              <a:tblPr/>
              <a:tblGrid>
                <a:gridCol w="2968438">
                  <a:extLst>
                    <a:ext uri="{9D8B030D-6E8A-4147-A177-3AD203B41FA5}">
                      <a16:colId xmlns:a16="http://schemas.microsoft.com/office/drawing/2014/main" val="20000"/>
                    </a:ext>
                  </a:extLst>
                </a:gridCol>
                <a:gridCol w="1145714">
                  <a:extLst>
                    <a:ext uri="{9D8B030D-6E8A-4147-A177-3AD203B41FA5}">
                      <a16:colId xmlns:a16="http://schemas.microsoft.com/office/drawing/2014/main" val="20001"/>
                    </a:ext>
                  </a:extLst>
                </a:gridCol>
                <a:gridCol w="1249867">
                  <a:extLst>
                    <a:ext uri="{9D8B030D-6E8A-4147-A177-3AD203B41FA5}">
                      <a16:colId xmlns:a16="http://schemas.microsoft.com/office/drawing/2014/main" val="20002"/>
                    </a:ext>
                  </a:extLst>
                </a:gridCol>
                <a:gridCol w="1197789">
                  <a:extLst>
                    <a:ext uri="{9D8B030D-6E8A-4147-A177-3AD203B41FA5}">
                      <a16:colId xmlns:a16="http://schemas.microsoft.com/office/drawing/2014/main" val="20003"/>
                    </a:ext>
                  </a:extLst>
                </a:gridCol>
                <a:gridCol w="1371382">
                  <a:extLst>
                    <a:ext uri="{9D8B030D-6E8A-4147-A177-3AD203B41FA5}">
                      <a16:colId xmlns:a16="http://schemas.microsoft.com/office/drawing/2014/main" val="20004"/>
                    </a:ext>
                  </a:extLst>
                </a:gridCol>
                <a:gridCol w="1210810">
                  <a:extLst>
                    <a:ext uri="{9D8B030D-6E8A-4147-A177-3AD203B41FA5}">
                      <a16:colId xmlns:a16="http://schemas.microsoft.com/office/drawing/2014/main" val="20005"/>
                    </a:ext>
                  </a:extLst>
                </a:gridCol>
              </a:tblGrid>
              <a:tr h="310988">
                <a:tc gridSpan="6">
                  <a:txBody>
                    <a:bodyPr/>
                    <a:lstStyle/>
                    <a:p>
                      <a:pPr algn="ctr" fontAlgn="b"/>
                      <a:r>
                        <a:rPr lang="en-US" sz="2400" kern="1200" dirty="0">
                          <a:solidFill>
                            <a:schemeClr val="tx1"/>
                          </a:solidFill>
                          <a:latin typeface="Times New Roman" pitchFamily="18" charset="0"/>
                          <a:ea typeface="MS Gothic"/>
                          <a:cs typeface="MS Gothic"/>
                        </a:rPr>
                        <a:t>2014 Meeting Income Report</a:t>
                      </a:r>
                    </a:p>
                  </a:txBody>
                  <a:tcPr marL="8534" marR="8534" marT="8534" marB="0" anchor="b">
                    <a:lnL>
                      <a:noFill/>
                    </a:lnL>
                    <a:lnR>
                      <a:noFill/>
                    </a:lnR>
                    <a:lnT>
                      <a:noFill/>
                    </a:lnT>
                    <a:lnB>
                      <a:noFill/>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86769">
                <a:tc>
                  <a:txBody>
                    <a:bodyPr/>
                    <a:lstStyle/>
                    <a:p>
                      <a:pPr algn="l" fontAlgn="b"/>
                      <a:endParaRPr lang="en-US" sz="1400" b="1" i="0" u="none" strike="noStrike" dirty="0">
                        <a:effectLst/>
                        <a:latin typeface="Arial" panose="020B0604020202020204" pitchFamily="34" charset="0"/>
                      </a:endParaRPr>
                    </a:p>
                  </a:txBody>
                  <a:tcPr marL="8534" marR="8534" marT="8534" marB="0" anchor="b">
                    <a:lnL>
                      <a:noFill/>
                    </a:lnL>
                    <a:lnR>
                      <a:noFill/>
                    </a:lnR>
                    <a:lnT>
                      <a:noFill/>
                    </a:lnT>
                    <a:lnB>
                      <a:noFill/>
                    </a:lnB>
                    <a:solidFill>
                      <a:srgbClr val="D0D0D0"/>
                    </a:solidFill>
                  </a:tcPr>
                </a:tc>
                <a:tc>
                  <a:txBody>
                    <a:bodyPr/>
                    <a:lstStyle/>
                    <a:p>
                      <a:pPr algn="ctr" rtl="0" fontAlgn="b"/>
                      <a:r>
                        <a:rPr lang="en-US" sz="1400" b="1" i="0" u="none" strike="noStrike">
                          <a:solidFill>
                            <a:srgbClr val="000000"/>
                          </a:solidFill>
                          <a:effectLst/>
                          <a:latin typeface="Arial" panose="020B0604020202020204" pitchFamily="34" charset="0"/>
                        </a:rPr>
                        <a:t>CB Interest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2014-01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Century City, CA</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2014-05 Waikoloa, HI</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2014-09 </a:t>
                      </a:r>
                      <a:br>
                        <a:rPr lang="en-US" sz="1400" b="1" i="0" u="none" strike="noStrike">
                          <a:effectLst/>
                          <a:latin typeface="Arial" panose="020B0604020202020204" pitchFamily="34" charset="0"/>
                        </a:rPr>
                      </a:br>
                      <a:r>
                        <a:rPr lang="en-US" sz="1400" b="1" i="0" u="none" strike="noStrike">
                          <a:effectLst/>
                          <a:latin typeface="Arial" panose="020B0604020202020204" pitchFamily="34" charset="0"/>
                        </a:rPr>
                        <a:t>Athens, Greece</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Total</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1"/>
                  </a:ext>
                </a:extLst>
              </a:tr>
              <a:tr h="261229">
                <a:tc>
                  <a:txBody>
                    <a:bodyPr/>
                    <a:lstStyle/>
                    <a:p>
                      <a:pPr algn="l" fontAlgn="b"/>
                      <a:r>
                        <a:rPr lang="en-US" sz="1400" b="1" i="0" u="none" strike="noStrike">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ctr" rtl="0" fontAlgn="ctr"/>
                      <a:r>
                        <a:rPr lang="en-US" sz="1400" b="1" i="0" u="none" strike="noStrike">
                          <a:solidFill>
                            <a:srgbClr val="000000"/>
                          </a:solidFill>
                          <a:effectLst/>
                          <a:latin typeface="Arial" panose="020B0604020202020204" pitchFamily="34" charset="0"/>
                        </a:rPr>
                        <a:t>Amount</a:t>
                      </a:r>
                    </a:p>
                  </a:txBody>
                  <a:tcPr marL="8534" marR="8534" marT="8534" marB="0" anchor="ctr">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tc>
                  <a:txBody>
                    <a:bodyPr/>
                    <a:lstStyle/>
                    <a:p>
                      <a:pPr algn="r" fontAlgn="b"/>
                      <a:r>
                        <a:rPr lang="en-US" sz="14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0002"/>
                  </a:ext>
                </a:extLst>
              </a:tr>
              <a:tr h="248791">
                <a:tc>
                  <a:txBody>
                    <a:bodyPr/>
                    <a:lstStyle/>
                    <a:p>
                      <a:pPr algn="l" fontAlgn="ctr"/>
                      <a:r>
                        <a:rPr lang="en-US" sz="1200" b="1" i="0" u="none" strike="noStrike" dirty="0">
                          <a:solidFill>
                            <a:srgbClr val="000000"/>
                          </a:solidFill>
                          <a:effectLst/>
                          <a:latin typeface="Arial" panose="020B0604020202020204" pitchFamily="34" charset="0"/>
                        </a:rPr>
                        <a:t>Ordinary Income/Expense</a:t>
                      </a:r>
                    </a:p>
                  </a:txBody>
                  <a:tcPr marL="8534" marR="8534" marT="8534" marB="0" anchor="ctr">
                    <a:lnL>
                      <a:noFill/>
                    </a:lnL>
                    <a:lnR>
                      <a:noFill/>
                    </a:lnR>
                    <a:lnT>
                      <a:noFill/>
                    </a:lnT>
                    <a:lnB>
                      <a:noFill/>
                    </a:lnB>
                  </a:tcPr>
                </a:tc>
                <a:tc>
                  <a:txBody>
                    <a:bodyPr/>
                    <a:lstStyle/>
                    <a:p>
                      <a:pPr algn="r" fontAlgn="ctr"/>
                      <a:endParaRPr lang="en-US" sz="11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1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3"/>
                  </a:ext>
                </a:extLst>
              </a:tr>
              <a:tr h="248791">
                <a:tc>
                  <a:txBody>
                    <a:bodyPr/>
                    <a:lstStyle/>
                    <a:p>
                      <a:pPr algn="l" fontAlgn="b"/>
                      <a:r>
                        <a:rPr lang="en-US" sz="1200" b="1" i="0" u="none" strike="noStrike" dirty="0">
                          <a:solidFill>
                            <a:srgbClr val="000000"/>
                          </a:solidFill>
                          <a:effectLst/>
                          <a:latin typeface="Arial" panose="020B0604020202020204" pitchFamily="34" charset="0"/>
                        </a:rPr>
                        <a:t>Income</a:t>
                      </a:r>
                    </a:p>
                  </a:txBody>
                  <a:tcPr marL="76803"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0004"/>
                  </a:ext>
                </a:extLst>
              </a:tr>
              <a:tr h="236350">
                <a:tc>
                  <a:txBody>
                    <a:bodyPr/>
                    <a:lstStyle/>
                    <a:p>
                      <a:pPr algn="l" fontAlgn="b"/>
                      <a:r>
                        <a:rPr lang="en-US" sz="1200" b="0" i="0" u="none" strike="noStrike" dirty="0">
                          <a:solidFill>
                            <a:srgbClr val="000000"/>
                          </a:solidFill>
                          <a:effectLst/>
                          <a:latin typeface="Arial" panose="020B0604020202020204" pitchFamily="34" charset="0"/>
                        </a:rPr>
                        <a:t>2.11 - Registrations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$294,150.00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$257,800.00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$337,050.00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$889,000.00 </a:t>
                      </a:r>
                    </a:p>
                  </a:txBody>
                  <a:tcPr marL="8534" marR="8534" marT="8534" marB="0" anchor="ctr">
                    <a:lnL>
                      <a:noFill/>
                    </a:lnL>
                    <a:lnR>
                      <a:noFill/>
                    </a:lnR>
                    <a:lnT>
                      <a:noFill/>
                    </a:lnT>
                    <a:lnB>
                      <a:noFill/>
                    </a:lnB>
                  </a:tcPr>
                </a:tc>
                <a:extLst>
                  <a:ext uri="{0D108BD9-81ED-4DB2-BD59-A6C34878D82A}">
                    <a16:rowId xmlns:a16="http://schemas.microsoft.com/office/drawing/2014/main" val="10005"/>
                  </a:ext>
                </a:extLst>
              </a:tr>
              <a:tr h="236350">
                <a:tc>
                  <a:txBody>
                    <a:bodyPr/>
                    <a:lstStyle/>
                    <a:p>
                      <a:pPr algn="l" fontAlgn="b"/>
                      <a:r>
                        <a:rPr lang="en-US" sz="1200" b="0" i="0" u="none" strike="noStrike">
                          <a:solidFill>
                            <a:srgbClr val="000000"/>
                          </a:solidFill>
                          <a:effectLst/>
                          <a:latin typeface="Arial" panose="020B0604020202020204" pitchFamily="34" charset="0"/>
                        </a:rPr>
                        <a:t>2.12 - Hotel Commissions</a:t>
                      </a:r>
                    </a:p>
                  </a:txBody>
                  <a:tcPr marL="153605" marR="8534" marT="8534" marB="0" anchor="b">
                    <a:lnL>
                      <a:noFill/>
                    </a:lnL>
                    <a:lnR>
                      <a:noFill/>
                    </a:lnR>
                    <a:lnT>
                      <a:noFill/>
                    </a:lnT>
                    <a:lnB>
                      <a:noFill/>
                    </a:lnB>
                  </a:tcPr>
                </a:tc>
                <a:tc>
                  <a:txBody>
                    <a:bodyPr/>
                    <a:lstStyle/>
                    <a:p>
                      <a:pPr algn="r" rtl="0"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$8,738.60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$7,666.92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$16,405.52 </a:t>
                      </a:r>
                    </a:p>
                  </a:txBody>
                  <a:tcPr marL="8534" marR="8534" marT="8534" marB="0" anchor="ctr">
                    <a:lnL>
                      <a:noFill/>
                    </a:lnL>
                    <a:lnR>
                      <a:noFill/>
                    </a:lnR>
                    <a:lnT>
                      <a:noFill/>
                    </a:lnT>
                    <a:lnB>
                      <a:noFill/>
                    </a:lnB>
                  </a:tcPr>
                </a:tc>
                <a:extLst>
                  <a:ext uri="{0D108BD9-81ED-4DB2-BD59-A6C34878D82A}">
                    <a16:rowId xmlns:a16="http://schemas.microsoft.com/office/drawing/2014/main" val="10006"/>
                  </a:ext>
                </a:extLst>
              </a:tr>
              <a:tr h="211015">
                <a:tc>
                  <a:txBody>
                    <a:bodyPr/>
                    <a:lstStyle/>
                    <a:p>
                      <a:pPr algn="l" fontAlgn="b"/>
                      <a:r>
                        <a:rPr lang="en-US" sz="1200" b="0" i="0" u="none" strike="noStrike" dirty="0">
                          <a:solidFill>
                            <a:srgbClr val="000000"/>
                          </a:solidFill>
                          <a:effectLst/>
                          <a:latin typeface="Arial" panose="020B0604020202020204" pitchFamily="34" charset="0"/>
                        </a:rPr>
                        <a:t>3.40 - IEEE CB Account Interest</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$898.58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endParaRPr lang="en-US" sz="1200" b="0" i="0" u="none" strike="noStrike">
                        <a:solidFill>
                          <a:srgbClr val="000000"/>
                        </a:solidFill>
                        <a:effectLst/>
                        <a:latin typeface="Arial" panose="020B0604020202020204" pitchFamily="34" charset="0"/>
                      </a:endParaRP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07"/>
                  </a:ext>
                </a:extLst>
              </a:tr>
              <a:tr h="248791">
                <a:tc>
                  <a:txBody>
                    <a:bodyPr/>
                    <a:lstStyle/>
                    <a:p>
                      <a:pPr algn="l" fontAlgn="b"/>
                      <a:r>
                        <a:rPr lang="en-US" sz="1200" b="1" i="0" u="none" strike="noStrike">
                          <a:solidFill>
                            <a:srgbClr val="000000"/>
                          </a:solidFill>
                          <a:effectLst/>
                          <a:latin typeface="Arial" panose="020B0604020202020204" pitchFamily="34" charset="0"/>
                        </a:rPr>
                        <a:t>Total - Income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1" i="0" u="none" strike="noStrike">
                          <a:solidFill>
                            <a:srgbClr val="000000"/>
                          </a:solidFill>
                          <a:effectLst/>
                          <a:latin typeface="Arial" panose="020B0604020202020204" pitchFamily="34" charset="0"/>
                        </a:rPr>
                        <a:t>$898.58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$302,888.60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$265,466.92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$337,050.00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$906,304.10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08"/>
                  </a:ext>
                </a:extLst>
              </a:tr>
              <a:tr h="248791">
                <a:tc>
                  <a:txBody>
                    <a:bodyPr/>
                    <a:lstStyle/>
                    <a:p>
                      <a:pPr algn="l" fontAlgn="b"/>
                      <a:r>
                        <a:rPr lang="en-US" sz="1200" b="1" i="0" u="none" strike="noStrike" dirty="0">
                          <a:solidFill>
                            <a:srgbClr val="000000"/>
                          </a:solidFill>
                          <a:effectLst/>
                          <a:latin typeface="Arial" panose="020B0604020202020204" pitchFamily="34" charset="0"/>
                        </a:rPr>
                        <a:t>Expense</a:t>
                      </a:r>
                    </a:p>
                  </a:txBody>
                  <a:tcPr marL="76803" marR="8534" marT="8534" marB="0" anchor="b">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 </a:t>
                      </a:r>
                    </a:p>
                  </a:txBody>
                  <a:tcPr marL="8534" marR="8534" marT="8534" marB="0" anchor="ctr">
                    <a:lnL>
                      <a:noFill/>
                    </a:lnL>
                    <a:lnR>
                      <a:noFill/>
                    </a:lnR>
                    <a:lnT w="6350" cap="flat" cmpd="sng" algn="ctr">
                      <a:solidFill>
                        <a:srgbClr val="C0C0C0"/>
                      </a:solidFill>
                      <a:prstDash val="dot"/>
                      <a:round/>
                      <a:headEnd type="none" w="med" len="med"/>
                      <a:tailEnd type="none" w="med" len="med"/>
                    </a:lnT>
                    <a:lnB>
                      <a:noFill/>
                    </a:lnB>
                  </a:tcPr>
                </a:tc>
                <a:tc>
                  <a:txBody>
                    <a:bodyPr/>
                    <a:lstStyle/>
                    <a:p>
                      <a:pPr algn="r" fontAlgn="ctr"/>
                      <a:endParaRPr lang="en-US" sz="1200" b="1" i="0" u="none" strike="noStrike">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endParaRPr lang="en-US" sz="1200" b="1" i="0" u="none" strike="noStrike" dirty="0">
                        <a:solidFill>
                          <a:srgbClr val="000000"/>
                        </a:solidFill>
                        <a:effectLst/>
                        <a:latin typeface="Arial" panose="020B0604020202020204" pitchFamily="34" charset="0"/>
                      </a:endParaRP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09"/>
                  </a:ext>
                </a:extLst>
              </a:tr>
              <a:tr h="236350">
                <a:tc>
                  <a:txBody>
                    <a:bodyPr/>
                    <a:lstStyle/>
                    <a:p>
                      <a:pPr algn="l" fontAlgn="b"/>
                      <a:r>
                        <a:rPr lang="en-US" sz="1200" b="0" i="0" u="none" strike="noStrike">
                          <a:solidFill>
                            <a:srgbClr val="000000"/>
                          </a:solidFill>
                          <a:effectLst/>
                          <a:latin typeface="Arial" panose="020B0604020202020204" pitchFamily="34" charset="0"/>
                        </a:rPr>
                        <a:t>4.110 - Site Survey</a:t>
                      </a:r>
                    </a:p>
                  </a:txBody>
                  <a:tcPr marL="153605" marR="8534" marT="8534" marB="0" anchor="b">
                    <a:lnL>
                      <a:noFill/>
                    </a:lnL>
                    <a:lnR>
                      <a:noFill/>
                    </a:lnR>
                    <a:lnT>
                      <a:noFill/>
                    </a:lnT>
                    <a:lnB>
                      <a:noFill/>
                    </a:lnB>
                  </a:tcPr>
                </a:tc>
                <a:tc>
                  <a:txBody>
                    <a:bodyPr/>
                    <a:lstStyle/>
                    <a:p>
                      <a:pPr algn="r" fontAlgn="ctr"/>
                      <a:endParaRPr lang="en-US" sz="1200" b="0" i="0" u="none" strike="noStrike">
                        <a:effectLst/>
                        <a:latin typeface="Arial" panose="020B0604020202020204" pitchFamily="34" charset="0"/>
                      </a:endParaRP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$2,339.14 </a:t>
                      </a:r>
                    </a:p>
                  </a:txBody>
                  <a:tcPr marL="8534" marR="8534" marT="8534" marB="0" anchor="ctr">
                    <a:lnL>
                      <a:noFill/>
                    </a:lnL>
                    <a:lnR>
                      <a:noFill/>
                    </a:lnR>
                    <a:lnT>
                      <a:noFill/>
                    </a:lnT>
                    <a:lnB>
                      <a:noFill/>
                    </a:lnB>
                  </a:tcPr>
                </a:tc>
                <a:extLst>
                  <a:ext uri="{0D108BD9-81ED-4DB2-BD59-A6C34878D82A}">
                    <a16:rowId xmlns:a16="http://schemas.microsoft.com/office/drawing/2014/main" val="10010"/>
                  </a:ext>
                </a:extLst>
              </a:tr>
              <a:tr h="236350">
                <a:tc>
                  <a:txBody>
                    <a:bodyPr/>
                    <a:lstStyle/>
                    <a:p>
                      <a:pPr algn="l" fontAlgn="b"/>
                      <a:r>
                        <a:rPr lang="en-US" sz="1200" b="0" i="0" u="none" strike="noStrike" dirty="0">
                          <a:solidFill>
                            <a:srgbClr val="000000"/>
                          </a:solidFill>
                          <a:effectLst/>
                          <a:latin typeface="Arial" panose="020B0604020202020204" pitchFamily="34" charset="0"/>
                        </a:rPr>
                        <a:t>4.113 - Venue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$19,200.06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$17,505.03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$74,085.00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$110,790.09 </a:t>
                      </a:r>
                    </a:p>
                  </a:txBody>
                  <a:tcPr marL="8534" marR="8534" marT="8534" marB="0" anchor="ctr">
                    <a:lnL>
                      <a:noFill/>
                    </a:lnL>
                    <a:lnR>
                      <a:noFill/>
                    </a:lnR>
                    <a:lnT>
                      <a:noFill/>
                    </a:lnT>
                    <a:lnB>
                      <a:noFill/>
                    </a:lnB>
                  </a:tcPr>
                </a:tc>
                <a:extLst>
                  <a:ext uri="{0D108BD9-81ED-4DB2-BD59-A6C34878D82A}">
                    <a16:rowId xmlns:a16="http://schemas.microsoft.com/office/drawing/2014/main" val="10011"/>
                  </a:ext>
                </a:extLst>
              </a:tr>
              <a:tr h="236350">
                <a:tc>
                  <a:txBody>
                    <a:bodyPr/>
                    <a:lstStyle/>
                    <a:p>
                      <a:pPr algn="l" fontAlgn="b"/>
                      <a:r>
                        <a:rPr lang="en-US" sz="1200" b="0" i="0" u="none" strike="noStrike">
                          <a:solidFill>
                            <a:srgbClr val="000000"/>
                          </a:solidFill>
                          <a:effectLst/>
                          <a:latin typeface="Arial" panose="020B0604020202020204" pitchFamily="34" charset="0"/>
                        </a:rPr>
                        <a:t>4.12 - Financial Fees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$19,396.46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$17,676.21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$25,215.85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$62,288.52 </a:t>
                      </a:r>
                    </a:p>
                  </a:txBody>
                  <a:tcPr marL="8534" marR="8534" marT="8534" marB="0" anchor="ctr">
                    <a:lnL>
                      <a:noFill/>
                    </a:lnL>
                    <a:lnR>
                      <a:noFill/>
                    </a:lnR>
                    <a:lnT>
                      <a:noFill/>
                    </a:lnT>
                    <a:lnB>
                      <a:noFill/>
                    </a:lnB>
                  </a:tcPr>
                </a:tc>
                <a:extLst>
                  <a:ext uri="{0D108BD9-81ED-4DB2-BD59-A6C34878D82A}">
                    <a16:rowId xmlns:a16="http://schemas.microsoft.com/office/drawing/2014/main" val="10012"/>
                  </a:ext>
                </a:extLst>
              </a:tr>
              <a:tr h="236350">
                <a:tc>
                  <a:txBody>
                    <a:bodyPr/>
                    <a:lstStyle/>
                    <a:p>
                      <a:pPr algn="l" fontAlgn="b"/>
                      <a:r>
                        <a:rPr lang="en-US" sz="1200" b="0" i="0" u="none" strike="noStrike">
                          <a:solidFill>
                            <a:srgbClr val="000000"/>
                          </a:solidFill>
                          <a:effectLst/>
                          <a:latin typeface="Arial" panose="020B0604020202020204" pitchFamily="34" charset="0"/>
                        </a:rPr>
                        <a:t>4.13 - Meeting  Planner</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$51,061.35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$44,330.15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$50,379.00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$145,770.50 </a:t>
                      </a:r>
                    </a:p>
                  </a:txBody>
                  <a:tcPr marL="8534" marR="8534" marT="8534" marB="0" anchor="ctr">
                    <a:lnL>
                      <a:noFill/>
                    </a:lnL>
                    <a:lnR>
                      <a:noFill/>
                    </a:lnR>
                    <a:lnT>
                      <a:noFill/>
                    </a:lnT>
                    <a:lnB>
                      <a:noFill/>
                    </a:lnB>
                  </a:tcPr>
                </a:tc>
                <a:extLst>
                  <a:ext uri="{0D108BD9-81ED-4DB2-BD59-A6C34878D82A}">
                    <a16:rowId xmlns:a16="http://schemas.microsoft.com/office/drawing/2014/main" val="10013"/>
                  </a:ext>
                </a:extLst>
              </a:tr>
              <a:tr h="236350">
                <a:tc>
                  <a:txBody>
                    <a:bodyPr/>
                    <a:lstStyle/>
                    <a:p>
                      <a:pPr algn="l" fontAlgn="b"/>
                      <a:r>
                        <a:rPr lang="en-US" sz="1200" b="0" i="0" u="none" strike="noStrike">
                          <a:solidFill>
                            <a:srgbClr val="000000"/>
                          </a:solidFill>
                          <a:effectLst/>
                          <a:latin typeface="Arial" panose="020B0604020202020204" pitchFamily="34" charset="0"/>
                        </a:rPr>
                        <a:t>4.14 - Food &amp; Beverage</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$129,456.46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$93,164.43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$125,851.00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$348,471.89 </a:t>
                      </a:r>
                    </a:p>
                  </a:txBody>
                  <a:tcPr marL="8534" marR="8534" marT="8534" marB="0" anchor="ctr">
                    <a:lnL>
                      <a:noFill/>
                    </a:lnL>
                    <a:lnR>
                      <a:noFill/>
                    </a:lnR>
                    <a:lnT>
                      <a:noFill/>
                    </a:lnT>
                    <a:lnB>
                      <a:noFill/>
                    </a:lnB>
                  </a:tcPr>
                </a:tc>
                <a:extLst>
                  <a:ext uri="{0D108BD9-81ED-4DB2-BD59-A6C34878D82A}">
                    <a16:rowId xmlns:a16="http://schemas.microsoft.com/office/drawing/2014/main" val="10014"/>
                  </a:ext>
                </a:extLst>
              </a:tr>
              <a:tr h="236350">
                <a:tc>
                  <a:txBody>
                    <a:bodyPr/>
                    <a:lstStyle/>
                    <a:p>
                      <a:pPr algn="l" fontAlgn="b"/>
                      <a:r>
                        <a:rPr lang="en-US" sz="1200" b="0" i="0" u="none" strike="noStrike">
                          <a:solidFill>
                            <a:srgbClr val="000000"/>
                          </a:solidFill>
                          <a:effectLst/>
                          <a:latin typeface="Arial" panose="020B0604020202020204" pitchFamily="34" charset="0"/>
                        </a:rPr>
                        <a:t>4.15 - Network Services</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$47,590.07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$43,254.69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$45,592.42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$136,437.18 </a:t>
                      </a:r>
                    </a:p>
                  </a:txBody>
                  <a:tcPr marL="8534" marR="8534" marT="8534" marB="0" anchor="ctr">
                    <a:lnL>
                      <a:noFill/>
                    </a:lnL>
                    <a:lnR>
                      <a:noFill/>
                    </a:lnR>
                    <a:lnT>
                      <a:noFill/>
                    </a:lnT>
                    <a:lnB>
                      <a:noFill/>
                    </a:lnB>
                  </a:tcPr>
                </a:tc>
                <a:extLst>
                  <a:ext uri="{0D108BD9-81ED-4DB2-BD59-A6C34878D82A}">
                    <a16:rowId xmlns:a16="http://schemas.microsoft.com/office/drawing/2014/main" val="10015"/>
                  </a:ext>
                </a:extLst>
              </a:tr>
              <a:tr h="236350">
                <a:tc>
                  <a:txBody>
                    <a:bodyPr/>
                    <a:lstStyle/>
                    <a:p>
                      <a:pPr algn="l" fontAlgn="b"/>
                      <a:r>
                        <a:rPr lang="en-US" sz="1200" b="0" i="0" u="none" strike="noStrike">
                          <a:solidFill>
                            <a:srgbClr val="000000"/>
                          </a:solidFill>
                          <a:effectLst/>
                          <a:latin typeface="Arial" panose="020B0604020202020204" pitchFamily="34" charset="0"/>
                        </a:rPr>
                        <a:t>4.16 - Social</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$33,673.00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$21,411.32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$55,084.32 </a:t>
                      </a:r>
                    </a:p>
                  </a:txBody>
                  <a:tcPr marL="8534" marR="8534" marT="8534" marB="0" anchor="ctr">
                    <a:lnL>
                      <a:noFill/>
                    </a:lnL>
                    <a:lnR>
                      <a:noFill/>
                    </a:lnR>
                    <a:lnT>
                      <a:noFill/>
                    </a:lnT>
                    <a:lnB>
                      <a:noFill/>
                    </a:lnB>
                  </a:tcPr>
                </a:tc>
                <a:extLst>
                  <a:ext uri="{0D108BD9-81ED-4DB2-BD59-A6C34878D82A}">
                    <a16:rowId xmlns:a16="http://schemas.microsoft.com/office/drawing/2014/main" val="10016"/>
                  </a:ext>
                </a:extLst>
              </a:tr>
              <a:tr h="236350">
                <a:tc>
                  <a:txBody>
                    <a:bodyPr/>
                    <a:lstStyle/>
                    <a:p>
                      <a:pPr algn="l" fontAlgn="b"/>
                      <a:r>
                        <a:rPr lang="en-US" sz="1200" b="0" i="0" u="none" strike="noStrike">
                          <a:solidFill>
                            <a:srgbClr val="000000"/>
                          </a:solidFill>
                          <a:effectLst/>
                          <a:latin typeface="Arial" panose="020B0604020202020204" pitchFamily="34" charset="0"/>
                        </a:rPr>
                        <a:t>4.17 - Shipping</a:t>
                      </a:r>
                    </a:p>
                  </a:txBody>
                  <a:tcPr marL="153605" marR="8534" marT="8534" marB="0" anchor="b">
                    <a:lnL>
                      <a:noFill/>
                    </a:lnL>
                    <a:lnR>
                      <a:noFill/>
                    </a:lnR>
                    <a:lnT>
                      <a:noFill/>
                    </a:lnT>
                    <a:lnB>
                      <a:noFill/>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$3,576.33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$10,678.59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$9,547.23 </a:t>
                      </a:r>
                    </a:p>
                  </a:txBody>
                  <a:tcPr marL="8534" marR="8534" marT="8534" marB="0" anchor="ctr">
                    <a:lnL>
                      <a:noFill/>
                    </a:lnL>
                    <a:lnR>
                      <a:noFill/>
                    </a:lnR>
                    <a:lnT>
                      <a:noFill/>
                    </a:lnT>
                    <a:lnB>
                      <a:noFill/>
                    </a:lnB>
                  </a:tcPr>
                </a:tc>
                <a:tc>
                  <a:txBody>
                    <a:bodyPr/>
                    <a:lstStyle/>
                    <a:p>
                      <a:pPr algn="r" fontAlgn="ctr"/>
                      <a:r>
                        <a:rPr lang="en-US" sz="1200" b="0" i="0" u="none" strike="noStrike" dirty="0">
                          <a:solidFill>
                            <a:srgbClr val="000000"/>
                          </a:solidFill>
                          <a:effectLst/>
                          <a:latin typeface="Arial" panose="020B0604020202020204" pitchFamily="34" charset="0"/>
                        </a:rPr>
                        <a:t>$23,802.15 </a:t>
                      </a:r>
                    </a:p>
                  </a:txBody>
                  <a:tcPr marL="8534" marR="8534" marT="8534" marB="0" anchor="ctr">
                    <a:lnL>
                      <a:noFill/>
                    </a:lnL>
                    <a:lnR>
                      <a:noFill/>
                    </a:lnR>
                    <a:lnT>
                      <a:noFill/>
                    </a:lnT>
                    <a:lnB>
                      <a:noFill/>
                    </a:lnB>
                  </a:tcPr>
                </a:tc>
                <a:extLst>
                  <a:ext uri="{0D108BD9-81ED-4DB2-BD59-A6C34878D82A}">
                    <a16:rowId xmlns:a16="http://schemas.microsoft.com/office/drawing/2014/main" val="10017"/>
                  </a:ext>
                </a:extLst>
              </a:tr>
              <a:tr h="236350">
                <a:tc>
                  <a:txBody>
                    <a:bodyPr/>
                    <a:lstStyle/>
                    <a:p>
                      <a:pPr algn="l" fontAlgn="b"/>
                      <a:r>
                        <a:rPr lang="en-US" sz="1200" b="0" i="0" u="none" strike="noStrike">
                          <a:solidFill>
                            <a:srgbClr val="000000"/>
                          </a:solidFill>
                          <a:effectLst/>
                          <a:latin typeface="Arial" panose="020B0604020202020204" pitchFamily="34" charset="0"/>
                        </a:rPr>
                        <a:t>4.18 - Misc Expense</a:t>
                      </a:r>
                    </a:p>
                  </a:txBody>
                  <a:tcPr marL="153605"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a:noFill/>
                    </a:lnB>
                  </a:tcPr>
                </a:tc>
                <a:tc>
                  <a:txBody>
                    <a:bodyPr/>
                    <a:lstStyle/>
                    <a:p>
                      <a:pPr algn="r" fontAlgn="ctr"/>
                      <a:r>
                        <a:rPr lang="en-US" sz="1200" b="0" i="0" u="none" strike="noStrike">
                          <a:solidFill>
                            <a:srgbClr val="000000"/>
                          </a:solidFill>
                          <a:effectLst/>
                          <a:latin typeface="Arial" panose="020B0604020202020204" pitchFamily="34" charset="0"/>
                        </a:rPr>
                        <a:t>$1,016.92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$1,158.30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a:solidFill>
                            <a:srgbClr val="000000"/>
                          </a:solidFill>
                          <a:effectLst/>
                          <a:latin typeface="Arial" panose="020B0604020202020204" pitchFamily="34" charset="0"/>
                        </a:rPr>
                        <a:t>$5,280.50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0" i="0" u="none" strike="noStrike" dirty="0">
                          <a:solidFill>
                            <a:srgbClr val="000000"/>
                          </a:solidFill>
                          <a:effectLst/>
                          <a:latin typeface="Arial" panose="020B0604020202020204" pitchFamily="34" charset="0"/>
                        </a:rPr>
                        <a:t>$7,455.72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10018"/>
                  </a:ext>
                </a:extLst>
              </a:tr>
              <a:tr h="248791">
                <a:tc>
                  <a:txBody>
                    <a:bodyPr/>
                    <a:lstStyle/>
                    <a:p>
                      <a:pPr algn="l" fontAlgn="b"/>
                      <a:r>
                        <a:rPr lang="en-US" sz="1200" b="1" i="0" u="none" strike="noStrike">
                          <a:solidFill>
                            <a:srgbClr val="000000"/>
                          </a:solidFill>
                          <a:effectLst/>
                          <a:latin typeface="Arial" panose="020B0604020202020204" pitchFamily="34" charset="0"/>
                        </a:rPr>
                        <a:t>Total - Expense</a:t>
                      </a:r>
                    </a:p>
                  </a:txBody>
                  <a:tcPr marL="76803"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rtl="0" fontAlgn="ctr"/>
                      <a:r>
                        <a:rPr lang="en-US" sz="1200" b="0" i="0" u="none" strike="noStrike">
                          <a:solidFill>
                            <a:srgbClr val="000000"/>
                          </a:solidFill>
                          <a:effectLst/>
                          <a:latin typeface="Arial" panose="020B0604020202020204" pitchFamily="34" charset="0"/>
                        </a:rPr>
                        <a:t>$0.00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$304,970.65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$251,517.86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$335,951.00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dirty="0">
                          <a:solidFill>
                            <a:srgbClr val="000000"/>
                          </a:solidFill>
                          <a:effectLst/>
                          <a:latin typeface="Arial" panose="020B0604020202020204" pitchFamily="34" charset="0"/>
                        </a:rPr>
                        <a:t>$892,439.51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019"/>
                  </a:ext>
                </a:extLst>
              </a:tr>
              <a:tr h="248791">
                <a:tc>
                  <a:txBody>
                    <a:bodyPr/>
                    <a:lstStyle/>
                    <a:p>
                      <a:pPr algn="l" fontAlgn="ctr"/>
                      <a:r>
                        <a:rPr lang="en-US" sz="1200" b="1" i="0" u="none" strike="noStrike">
                          <a:solidFill>
                            <a:srgbClr val="000000"/>
                          </a:solidFill>
                          <a:effectLst/>
                          <a:latin typeface="Arial" panose="020B0604020202020204" pitchFamily="34" charset="0"/>
                        </a:rPr>
                        <a:t>Net Income</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rtl="0" fontAlgn="ctr"/>
                      <a:r>
                        <a:rPr lang="en-US" sz="1200" b="1" i="0" u="none" strike="noStrike">
                          <a:solidFill>
                            <a:srgbClr val="000000"/>
                          </a:solidFill>
                          <a:effectLst/>
                          <a:latin typeface="Arial" panose="020B0604020202020204" pitchFamily="34" charset="0"/>
                        </a:rPr>
                        <a:t>$0.00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1200" b="1" i="0" u="none" strike="noStrike">
                          <a:solidFill>
                            <a:srgbClr val="000000"/>
                          </a:solidFill>
                          <a:effectLst/>
                          <a:latin typeface="Arial" panose="020B0604020202020204" pitchFamily="34" charset="0"/>
                        </a:rPr>
                        <a:t>($2,082.05)</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$13,949.06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a:solidFill>
                            <a:srgbClr val="000000"/>
                          </a:solidFill>
                          <a:effectLst/>
                          <a:latin typeface="Arial" panose="020B0604020202020204" pitchFamily="34" charset="0"/>
                        </a:rPr>
                        <a:t>$1,099.00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1200" b="1" i="0" u="none" strike="noStrike" dirty="0">
                          <a:solidFill>
                            <a:srgbClr val="000000"/>
                          </a:solidFill>
                          <a:effectLst/>
                          <a:latin typeface="Arial" panose="020B0604020202020204" pitchFamily="34" charset="0"/>
                        </a:rPr>
                        <a:t>$13,864.59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10020"/>
                  </a:ext>
                </a:extLst>
              </a:tr>
            </a:tbl>
          </a:graphicData>
        </a:graphic>
      </p:graphicFrame>
    </p:spTree>
    <p:extLst>
      <p:ext uri="{BB962C8B-B14F-4D97-AF65-F5344CB8AC3E}">
        <p14:creationId xmlns:p14="http://schemas.microsoft.com/office/powerpoint/2010/main" val="41578229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4" name="Rectangle 1"/>
          <p:cNvSpPr>
            <a:spLocks noGrp="1" noChangeArrowheads="1"/>
          </p:cNvSpPr>
          <p:nvPr>
            <p:ph type="title"/>
          </p:nvPr>
        </p:nvSpPr>
        <p:spPr/>
        <p:txBody>
          <a:bodyPr/>
          <a:lstStyle/>
          <a:p>
            <a:r>
              <a:rPr lang="en-GB"/>
              <a:t>Abstract</a:t>
            </a:r>
          </a:p>
        </p:txBody>
      </p:sp>
      <p:sp>
        <p:nvSpPr>
          <p:cNvPr id="4105" name="Rectangle 2"/>
          <p:cNvSpPr>
            <a:spLocks noGrp="1" noChangeArrowheads="1"/>
          </p:cNvSpPr>
          <p:nvPr>
            <p:ph idx="1"/>
          </p:nvPr>
        </p:nvSpPr>
        <p:spPr/>
        <p:txBody>
          <a:bodyPr/>
          <a:lstStyle/>
          <a:p>
            <a:r>
              <a:rPr lang="en-GB" dirty="0"/>
              <a:t>March 2018 Treasurer report for the Joint 802.11/.15 Wireless funds</a:t>
            </a:r>
          </a:p>
          <a:p>
            <a:endParaRPr lang="en-GB" dirty="0"/>
          </a:p>
          <a:p>
            <a:r>
              <a:rPr lang="en-GB" dirty="0"/>
              <a:t>Also reported in 802.15 doc: </a:t>
            </a:r>
            <a:r>
              <a:rPr lang="en-US" dirty="0"/>
              <a:t>15-18/0090r0</a:t>
            </a:r>
          </a:p>
          <a:p>
            <a:r>
              <a:rPr lang="en-US" dirty="0"/>
              <a:t>    </a:t>
            </a:r>
            <a:endParaRPr lang="en-GB" dirty="0"/>
          </a:p>
          <a:p>
            <a:endParaRPr lang="en-GB" dirty="0"/>
          </a:p>
        </p:txBody>
      </p:sp>
      <p:sp>
        <p:nvSpPr>
          <p:cNvPr id="4098" name="Rectangle 3"/>
          <p:cNvSpPr>
            <a:spLocks noGrp="1" noChangeArrowheads="1"/>
          </p:cNvSpPr>
          <p:nvPr>
            <p:ph type="dt" idx="10"/>
          </p:nvPr>
        </p:nvSpPr>
        <p:spPr/>
        <p:txBody>
          <a:bodyPr/>
          <a:lstStyle/>
          <a:p>
            <a:r>
              <a:rPr lang="en-US"/>
              <a:t>March 2018</a:t>
            </a:r>
            <a:endParaRPr lang="en-GB" dirty="0"/>
          </a:p>
        </p:txBody>
      </p:sp>
      <p:sp>
        <p:nvSpPr>
          <p:cNvPr id="4100" name="Rectangle 5"/>
          <p:cNvSpPr>
            <a:spLocks noGrp="1" noChangeArrowheads="1"/>
          </p:cNvSpPr>
          <p:nvPr>
            <p:ph type="sldNum" idx="12"/>
          </p:nvPr>
        </p:nvSpPr>
        <p:spPr/>
        <p:txBody>
          <a:bodyPr/>
          <a:lstStyle/>
          <a:p>
            <a:r>
              <a:rPr lang="en-GB"/>
              <a:t>Slide </a:t>
            </a:r>
            <a:fld id="{182CB204-8F88-4025-B305-BD26943A6CBF}" type="slidenum">
              <a:rPr lang="en-GB" smtClean="0"/>
              <a:pPr/>
              <a:t>2</a:t>
            </a:fld>
            <a:endParaRPr lang="en-GB"/>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4103" name="Slide Number Placeholder 5"/>
          <p:cNvSpPr txBox="1">
            <a:spLocks noGrp="1"/>
          </p:cNvSpPr>
          <p:nvPr/>
        </p:nvSpPr>
        <p:spPr bwMode="auto">
          <a:xfrm>
            <a:off x="5868989" y="6475414"/>
            <a:ext cx="528637" cy="363537"/>
          </a:xfrm>
          <a:prstGeom prst="rect">
            <a:avLst/>
          </a:prstGeom>
          <a:noFill/>
          <a:ln w="9525">
            <a:noFill/>
            <a:round/>
            <a:headEnd/>
            <a:tailEnd/>
          </a:ln>
        </p:spPr>
        <p:txBody>
          <a:bodyPr lIns="0" tIns="0" rIns="0" bIns="0"/>
          <a:lstStyle/>
          <a:p>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a:solidFill>
                  <a:srgbClr val="000000"/>
                </a:solidFill>
                <a:ea typeface="Arial Unicode MS" pitchFamily="34" charset="-128"/>
                <a:cs typeface="Arial Unicode MS" pitchFamily="34" charset="-128"/>
              </a:rPr>
              <a:t>Slide </a:t>
            </a:r>
            <a:fld id="{96A3BDA0-F89D-4392-A8A5-DD14A7AEC5DC}" type="slidenum">
              <a:rPr lang="en-GB" sz="1200">
                <a:solidFill>
                  <a:srgbClr val="000000"/>
                </a:solidFill>
                <a:ea typeface="Arial Unicode MS" pitchFamily="34" charset="-128"/>
                <a:cs typeface="Arial Unicode MS" pitchFamily="34" charset="-128"/>
              </a:rPr>
              <a:pPr algn="ctr" eaLnBrk="0" hangingPunct="0">
                <a:buClr>
                  <a:srgbClr val="000000"/>
                </a:buClr>
                <a:buSzPct val="100000"/>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t>2</a:t>
            </a:fld>
            <a:endParaRPr lang="en-GB" sz="1200">
              <a:solidFill>
                <a:srgbClr val="000000"/>
              </a:solidFill>
              <a:ea typeface="Arial Unicode MS" pitchFamily="34" charset="-128"/>
              <a:cs typeface="Arial Unicode MS" pitchFamily="34" charset="-128"/>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0"/>
          </p:nvPr>
        </p:nvSpPr>
        <p:spPr/>
        <p:txBody>
          <a:bodyPr/>
          <a:lstStyle/>
          <a:p>
            <a:pPr>
              <a:defRPr/>
            </a:pPr>
            <a:r>
              <a:rPr lang="en-US"/>
              <a:t>March 2018</a:t>
            </a:r>
            <a:endParaRPr lang="en-US" dirty="0"/>
          </a:p>
        </p:txBody>
      </p:sp>
      <p:sp>
        <p:nvSpPr>
          <p:cNvPr id="6" name="Slide Number Placeholder 5"/>
          <p:cNvSpPr>
            <a:spLocks noGrp="1"/>
          </p:cNvSpPr>
          <p:nvPr>
            <p:ph type="sldNum" idx="12"/>
          </p:nvPr>
        </p:nvSpPr>
        <p:spPr/>
        <p:txBody>
          <a:bodyPr/>
          <a:lstStyle/>
          <a:p>
            <a:pPr>
              <a:defRPr/>
            </a:pPr>
            <a:r>
              <a:rPr lang="en-GB"/>
              <a:t>Slide </a:t>
            </a:r>
            <a:fld id="{7B89D2F3-3A0B-4B22-AD26-703531DFDA8E}" type="slidenum">
              <a:rPr lang="en-GB" smtClean="0"/>
              <a:pPr>
                <a:defRPr/>
              </a:pPr>
              <a:t>3</a:t>
            </a:fld>
            <a:endParaRPr lang="en-GB"/>
          </a:p>
        </p:txBody>
      </p:sp>
      <p:sp>
        <p:nvSpPr>
          <p:cNvPr id="9" name="Rectangle 3"/>
          <p:cNvSpPr>
            <a:spLocks noChangeArrowheads="1"/>
          </p:cNvSpPr>
          <p:nvPr/>
        </p:nvSpPr>
        <p:spPr bwMode="auto">
          <a:xfrm>
            <a:off x="929218" y="1020763"/>
            <a:ext cx="10460566" cy="5509200"/>
          </a:xfrm>
          <a:prstGeom prst="rect">
            <a:avLst/>
          </a:prstGeom>
          <a:noFill/>
          <a:ln w="12700">
            <a:noFill/>
            <a:miter lim="800000"/>
            <a:headEnd type="none" w="sm" len="sm"/>
            <a:tailEnd type="none" w="sm" len="sm"/>
          </a:ln>
          <a:effectLst/>
        </p:spPr>
        <p:txBody>
          <a:bodyPr wrap="square">
            <a:spAutoFit/>
          </a:bodyPr>
          <a:lstStyle/>
          <a:p>
            <a:pPr algn="ctr"/>
            <a:r>
              <a:rPr lang="en-US" altLang="ko-KR" sz="2000" b="1" u="sng" dirty="0">
                <a:solidFill>
                  <a:schemeClr val="tx1"/>
                </a:solidFill>
                <a:effectLst>
                  <a:outerShdw blurRad="38100" dist="38100" dir="2700000" algn="tl">
                    <a:srgbClr val="C0C0C0"/>
                  </a:outerShdw>
                </a:effectLst>
                <a:ea typeface="굴림" pitchFamily="50" charset="-127"/>
              </a:rPr>
              <a:t>Project: IEEE P802.15 Working Group for Wireless Personal Area Networks (WPANs)</a:t>
            </a:r>
            <a:endParaRPr lang="en-US" altLang="ko-KR" sz="1800" b="1" dirty="0">
              <a:solidFill>
                <a:schemeClr val="tx1"/>
              </a:solidFill>
              <a:ea typeface="굴림" pitchFamily="50" charset="-127"/>
            </a:endParaRPr>
          </a:p>
          <a:p>
            <a:r>
              <a:rPr lang="en-US" altLang="ko-KR" sz="1800" dirty="0">
                <a:solidFill>
                  <a:schemeClr val="tx1"/>
                </a:solidFill>
                <a:ea typeface="굴림" pitchFamily="50" charset="-127"/>
              </a:rPr>
              <a:t>Document number: </a:t>
            </a:r>
            <a:r>
              <a:rPr lang="en-US" altLang="ko-KR" sz="1800" b="1" dirty="0">
                <a:solidFill>
                  <a:schemeClr val="tx1"/>
                </a:solidFill>
                <a:ea typeface="굴림" pitchFamily="50" charset="-127"/>
              </a:rPr>
              <a:t>15-18/0090r0</a:t>
            </a:r>
          </a:p>
          <a:p>
            <a:r>
              <a:rPr lang="en-US" altLang="ko-KR" sz="1800" b="1" dirty="0">
                <a:solidFill>
                  <a:schemeClr val="tx1"/>
                </a:solidFill>
                <a:ea typeface="굴림" pitchFamily="50" charset="-127"/>
              </a:rPr>
              <a:t>Submission Title:</a:t>
            </a:r>
            <a:r>
              <a:rPr lang="en-US" altLang="ko-KR" sz="1800" dirty="0">
                <a:solidFill>
                  <a:schemeClr val="tx1"/>
                </a:solidFill>
                <a:ea typeface="굴림" pitchFamily="50" charset="-127"/>
              </a:rPr>
              <a:t>   </a:t>
            </a:r>
            <a:r>
              <a:rPr lang="en-US" sz="1800" dirty="0">
                <a:solidFill>
                  <a:schemeClr val="tx1"/>
                </a:solidFill>
              </a:rPr>
              <a:t>Treasurer Report January 2018 - Irvine</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Date Submitted: 4 March 2018</a:t>
            </a:r>
            <a:endParaRPr lang="en-US" altLang="ko-KR" sz="1800" dirty="0">
              <a:solidFill>
                <a:schemeClr val="tx1"/>
              </a:solidFill>
              <a:ea typeface="굴림" pitchFamily="50" charset="-127"/>
            </a:endParaRPr>
          </a:p>
          <a:p>
            <a:r>
              <a:rPr lang="en-US" altLang="ko-KR" sz="1800" b="1" dirty="0">
                <a:solidFill>
                  <a:schemeClr val="tx1"/>
                </a:solidFill>
                <a:ea typeface="굴림" pitchFamily="50" charset="-127"/>
              </a:rPr>
              <a:t>Source:</a:t>
            </a:r>
            <a:r>
              <a:rPr lang="en-US" altLang="ko-KR" sz="1800" dirty="0">
                <a:solidFill>
                  <a:schemeClr val="tx1"/>
                </a:solidFill>
                <a:ea typeface="굴림" pitchFamily="50" charset="-127"/>
              </a:rPr>
              <a:t>  Benjamin A. Rolfe (BCA), Jon Rosdahl (Qualcomm)</a:t>
            </a:r>
          </a:p>
          <a:p>
            <a:r>
              <a:rPr lang="en-US" altLang="ko-KR" sz="1800" dirty="0">
                <a:solidFill>
                  <a:schemeClr val="tx1"/>
                </a:solidFill>
                <a:ea typeface="굴림" pitchFamily="50" charset="-127"/>
              </a:rPr>
              <a:t>Company: Blind Creek Associates, Qualcomm Technologies, Inc.</a:t>
            </a:r>
          </a:p>
          <a:p>
            <a:r>
              <a:rPr lang="en-US" altLang="ko-KR" sz="1800" dirty="0">
                <a:solidFill>
                  <a:schemeClr val="tx1"/>
                </a:solidFill>
                <a:ea typeface="굴림" pitchFamily="50" charset="-127"/>
              </a:rPr>
              <a:t>Address: PO Box 798 Los Gatos CA 95031</a:t>
            </a:r>
          </a:p>
          <a:p>
            <a:r>
              <a:rPr lang="en-US" altLang="ko-KR" sz="1800" dirty="0">
                <a:solidFill>
                  <a:schemeClr val="tx1"/>
                </a:solidFill>
                <a:ea typeface="굴림" pitchFamily="50" charset="-127"/>
              </a:rPr>
              <a:t>Voice: +1 408 332 0725, E-Mail: </a:t>
            </a:r>
            <a:r>
              <a:rPr lang="en-US" altLang="ko-KR" sz="1800" dirty="0" err="1">
                <a:solidFill>
                  <a:schemeClr val="tx1"/>
                </a:solidFill>
                <a:ea typeface="굴림" pitchFamily="50" charset="-127"/>
              </a:rPr>
              <a:t>ben</a:t>
            </a:r>
            <a:r>
              <a:rPr lang="en-US" altLang="ko-KR" sz="1800" dirty="0">
                <a:solidFill>
                  <a:schemeClr val="tx1"/>
                </a:solidFill>
                <a:ea typeface="굴림" pitchFamily="50" charset="-127"/>
              </a:rPr>
              <a:t> @ blindcreek.com	</a:t>
            </a:r>
          </a:p>
          <a:p>
            <a:pPr>
              <a:spcBef>
                <a:spcPts val="600"/>
              </a:spcBef>
              <a:spcAft>
                <a:spcPts val="600"/>
              </a:spcAft>
            </a:pPr>
            <a:r>
              <a:rPr lang="en-US" altLang="ko-KR" sz="1800" b="1" dirty="0">
                <a:solidFill>
                  <a:schemeClr val="tx1"/>
                </a:solidFill>
                <a:ea typeface="굴림" pitchFamily="50" charset="-127"/>
              </a:rPr>
              <a:t>Re:</a:t>
            </a:r>
            <a:r>
              <a:rPr lang="en-US" altLang="ko-KR" sz="1800" dirty="0">
                <a:solidFill>
                  <a:schemeClr val="tx1"/>
                </a:solidFill>
                <a:ea typeface="굴림" pitchFamily="50" charset="-127"/>
              </a:rPr>
              <a:t> Joint 802.15/802.11 Treasury </a:t>
            </a:r>
            <a:endParaRPr lang="en-US" altLang="ko-KR" sz="2800" dirty="0">
              <a:solidFill>
                <a:schemeClr val="tx1"/>
              </a:solidFill>
              <a:ea typeface="굴림" pitchFamily="50" charset="-127"/>
            </a:endParaRPr>
          </a:p>
          <a:p>
            <a:pPr>
              <a:spcBef>
                <a:spcPts val="0"/>
              </a:spcBef>
              <a:spcAft>
                <a:spcPts val="0"/>
              </a:spcAft>
            </a:pPr>
            <a:r>
              <a:rPr lang="en-US" altLang="ko-KR" sz="1800" b="1" dirty="0">
                <a:solidFill>
                  <a:schemeClr val="tx1"/>
                </a:solidFill>
                <a:ea typeface="굴림" pitchFamily="50" charset="-127"/>
              </a:rPr>
              <a:t>Abstract:</a:t>
            </a:r>
            <a:r>
              <a:rPr lang="en-US" altLang="ko-KR" sz="1800" dirty="0">
                <a:solidFill>
                  <a:schemeClr val="tx1"/>
                </a:solidFill>
                <a:ea typeface="굴림" pitchFamily="50" charset="-127"/>
              </a:rPr>
              <a:t>	Treasurer report for the Joint 802.11/.15 Wireless funds.  </a:t>
            </a:r>
          </a:p>
          <a:p>
            <a:pPr>
              <a:spcBef>
                <a:spcPts val="0"/>
              </a:spcBef>
              <a:spcAft>
                <a:spcPts val="0"/>
              </a:spcAft>
            </a:pPr>
            <a:r>
              <a:rPr lang="en-US" sz="1800" dirty="0">
                <a:solidFill>
                  <a:schemeClr val="tx1"/>
                </a:solidFill>
              </a:rPr>
              <a:t>		 See Also document # </a:t>
            </a:r>
            <a:r>
              <a:rPr lang="en-US" sz="1800" dirty="0">
                <a:solidFill>
                  <a:srgbClr val="000000"/>
                </a:solidFill>
                <a:latin typeface="Times New Roman" pitchFamily="16" charset="0"/>
                <a:ea typeface="MS Gothic" charset="-128"/>
                <a:cs typeface="Arial Unicode MS" charset="0"/>
              </a:rPr>
              <a:t>11-18/0295</a:t>
            </a:r>
            <a:endParaRPr lang="en-US" altLang="ko-KR" sz="1800" dirty="0">
              <a:solidFill>
                <a:schemeClr val="tx1"/>
              </a:solidFill>
              <a:ea typeface="굴림" pitchFamily="50" charset="-127"/>
            </a:endParaRPr>
          </a:p>
          <a:p>
            <a:pPr>
              <a:spcBef>
                <a:spcPts val="600"/>
              </a:spcBef>
              <a:spcAft>
                <a:spcPts val="600"/>
              </a:spcAft>
            </a:pPr>
            <a:r>
              <a:rPr lang="en-US" altLang="ko-KR" sz="1800" b="1" dirty="0">
                <a:solidFill>
                  <a:schemeClr val="tx1"/>
                </a:solidFill>
                <a:ea typeface="굴림" pitchFamily="50" charset="-127"/>
              </a:rPr>
              <a:t>Purpose:</a:t>
            </a:r>
            <a:r>
              <a:rPr lang="en-US" altLang="ko-KR" sz="1800" dirty="0">
                <a:solidFill>
                  <a:schemeClr val="tx1"/>
                </a:solidFill>
                <a:ea typeface="굴림" pitchFamily="50" charset="-127"/>
              </a:rPr>
              <a:t>	Report to the WG</a:t>
            </a:r>
          </a:p>
          <a:p>
            <a:r>
              <a:rPr lang="en-US" altLang="ko-KR" sz="1800" b="1" dirty="0">
                <a:solidFill>
                  <a:schemeClr val="tx1"/>
                </a:solidFill>
                <a:ea typeface="굴림" pitchFamily="50" charset="-127"/>
              </a:rPr>
              <a:t>Notice:</a:t>
            </a:r>
            <a:r>
              <a:rPr lang="en-US" altLang="ko-KR" sz="1800" dirty="0">
                <a:solidFill>
                  <a:schemeClr val="tx1"/>
                </a:solidFill>
                <a:ea typeface="굴림" pitchFamily="50"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800" b="1" dirty="0">
                <a:solidFill>
                  <a:schemeClr val="tx1"/>
                </a:solidFill>
                <a:ea typeface="굴림" pitchFamily="50" charset="-127"/>
              </a:rPr>
              <a:t>Release:</a:t>
            </a:r>
            <a:r>
              <a:rPr lang="en-US" altLang="ko-KR" sz="1800" dirty="0">
                <a:solidFill>
                  <a:schemeClr val="tx1"/>
                </a:solidFill>
                <a:ea typeface="굴림" pitchFamily="50" charset="-127"/>
              </a:rPr>
              <a:t>	The contributor acknowledges and accepts that this contribution becomes the property of IEEE and may be made publicly available by P802.15.	</a:t>
            </a:r>
          </a:p>
        </p:txBody>
      </p:sp>
      <p:sp>
        <p:nvSpPr>
          <p:cNvPr id="2" name="Footer Placeholder 1"/>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950230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a:t>March 2018</a:t>
            </a:r>
            <a:endParaRPr lang="en-GB" dirty="0"/>
          </a:p>
        </p:txBody>
      </p:sp>
      <p:sp>
        <p:nvSpPr>
          <p:cNvPr id="5" name="Footer Placeholder 4"/>
          <p:cNvSpPr>
            <a:spLocks noGrp="1"/>
          </p:cNvSpPr>
          <p:nvPr>
            <p:ph type="ftr" idx="11"/>
          </p:nvPr>
        </p:nvSpPr>
        <p:spPr/>
        <p:txBody>
          <a:bodyPr/>
          <a:lstStyle/>
          <a:p>
            <a:r>
              <a:rPr lang="en-GB"/>
              <a:t>Ben Rolfe (BCA);   Jon Rosdahl (Qualcomm)</a:t>
            </a:r>
            <a:endParaRPr lang="en-GB" dirty="0"/>
          </a:p>
        </p:txBody>
      </p:sp>
      <p:sp>
        <p:nvSpPr>
          <p:cNvPr id="3" name="Slide Number Placeholder 2"/>
          <p:cNvSpPr>
            <a:spLocks noGrp="1"/>
          </p:cNvSpPr>
          <p:nvPr>
            <p:ph type="sldNum" idx="12"/>
          </p:nvPr>
        </p:nvSpPr>
        <p:spPr/>
        <p:txBody>
          <a:bodyPr/>
          <a:lstStyle/>
          <a:p>
            <a:r>
              <a:rPr lang="en-GB"/>
              <a:t>Slide </a:t>
            </a:r>
            <a:fld id="{189D7BFD-E160-402F-BBC8-B5B701941DD4}" type="slidenum">
              <a:rPr lang="en-GB" smtClean="0"/>
              <a:pPr/>
              <a:t>4</a:t>
            </a:fld>
            <a:endParaRPr lang="en-GB"/>
          </a:p>
        </p:txBody>
      </p:sp>
      <p:graphicFrame>
        <p:nvGraphicFramePr>
          <p:cNvPr id="6" name="Table 5">
            <a:extLst>
              <a:ext uri="{FF2B5EF4-FFF2-40B4-BE49-F238E27FC236}">
                <a16:creationId xmlns:a16="http://schemas.microsoft.com/office/drawing/2014/main" id="{C46D297B-E1CF-40B9-B145-7684148F982C}"/>
              </a:ext>
            </a:extLst>
          </p:cNvPr>
          <p:cNvGraphicFramePr>
            <a:graphicFrameLocks noGrp="1"/>
          </p:cNvGraphicFramePr>
          <p:nvPr>
            <p:extLst>
              <p:ext uri="{D42A27DB-BD31-4B8C-83A1-F6EECF244321}">
                <p14:modId xmlns:p14="http://schemas.microsoft.com/office/powerpoint/2010/main" val="2282992634"/>
              </p:ext>
            </p:extLst>
          </p:nvPr>
        </p:nvGraphicFramePr>
        <p:xfrm>
          <a:off x="2438400" y="606425"/>
          <a:ext cx="7772400" cy="5856284"/>
        </p:xfrm>
        <a:graphic>
          <a:graphicData uri="http://schemas.openxmlformats.org/drawingml/2006/table">
            <a:tbl>
              <a:tblPr/>
              <a:tblGrid>
                <a:gridCol w="5736771">
                  <a:extLst>
                    <a:ext uri="{9D8B030D-6E8A-4147-A177-3AD203B41FA5}">
                      <a16:colId xmlns:a16="http://schemas.microsoft.com/office/drawing/2014/main" val="3916545531"/>
                    </a:ext>
                  </a:extLst>
                </a:gridCol>
                <a:gridCol w="2035629">
                  <a:extLst>
                    <a:ext uri="{9D8B030D-6E8A-4147-A177-3AD203B41FA5}">
                      <a16:colId xmlns:a16="http://schemas.microsoft.com/office/drawing/2014/main" val="1887027949"/>
                    </a:ext>
                  </a:extLst>
                </a:gridCol>
              </a:tblGrid>
              <a:tr h="318213">
                <a:tc gridSpan="2">
                  <a:txBody>
                    <a:bodyPr/>
                    <a:lstStyle/>
                    <a:p>
                      <a:pPr algn="ctr" fontAlgn="b"/>
                      <a:r>
                        <a:rPr lang="en-US" sz="2000" b="1" i="0" u="none" strike="noStrike" dirty="0">
                          <a:effectLst/>
                          <a:latin typeface="Arial" panose="020B0604020202020204" pitchFamily="34" charset="0"/>
                        </a:rPr>
                        <a:t>Reconciled Balance Sheet</a:t>
                      </a:r>
                    </a:p>
                  </a:txBody>
                  <a:tcPr marL="8534" marR="8534" marT="8534"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108881150"/>
                  </a:ext>
                </a:extLst>
              </a:tr>
              <a:tr h="318213">
                <a:tc gridSpan="2">
                  <a:txBody>
                    <a:bodyPr/>
                    <a:lstStyle/>
                    <a:p>
                      <a:pPr algn="ctr" fontAlgn="b"/>
                      <a:r>
                        <a:rPr lang="en-US" sz="2000" b="1" i="0" u="none" strike="noStrike" dirty="0">
                          <a:effectLst/>
                          <a:latin typeface="Arial" panose="020B0604020202020204" pitchFamily="34" charset="0"/>
                        </a:rPr>
                        <a:t>28-Feb-18</a:t>
                      </a:r>
                    </a:p>
                  </a:txBody>
                  <a:tcPr marL="8534" marR="8534" marT="8534" marB="0" anchor="b">
                    <a:lnL>
                      <a:noFill/>
                    </a:lnL>
                    <a:lnR>
                      <a:noFill/>
                    </a:lnR>
                    <a:lnT>
                      <a:noFill/>
                    </a:lnT>
                    <a:lnB>
                      <a:noFill/>
                    </a:lnB>
                  </a:tcPr>
                </a:tc>
                <a:tc hMerge="1">
                  <a:txBody>
                    <a:bodyPr/>
                    <a:lstStyle/>
                    <a:p>
                      <a:endParaRPr lang="en-US"/>
                    </a:p>
                  </a:txBody>
                  <a:tcPr/>
                </a:tc>
                <a:extLst>
                  <a:ext uri="{0D108BD9-81ED-4DB2-BD59-A6C34878D82A}">
                    <a16:rowId xmlns:a16="http://schemas.microsoft.com/office/drawing/2014/main" val="2904504640"/>
                  </a:ext>
                </a:extLst>
              </a:tr>
              <a:tr h="372847">
                <a:tc>
                  <a:txBody>
                    <a:bodyPr/>
                    <a:lstStyle/>
                    <a:p>
                      <a:pPr algn="l" fontAlgn="b"/>
                      <a:r>
                        <a:rPr lang="en-US" sz="2000" b="1" i="0" u="none" strike="noStrike" dirty="0">
                          <a:effectLst/>
                          <a:latin typeface="Arial" panose="020B0604020202020204" pitchFamily="34" charset="0"/>
                        </a:rPr>
                        <a:t> </a:t>
                      </a:r>
                    </a:p>
                  </a:txBody>
                  <a:tcPr marL="8534" marR="8534" marT="8534" marB="0" anchor="b">
                    <a:lnL>
                      <a:noFill/>
                    </a:lnL>
                    <a:lnR>
                      <a:noFill/>
                    </a:lnR>
                    <a:lnT>
                      <a:noFill/>
                    </a:lnT>
                    <a:lnB>
                      <a:noFill/>
                    </a:lnB>
                    <a:solidFill>
                      <a:srgbClr val="D0D0D0"/>
                    </a:solidFill>
                  </a:tcPr>
                </a:tc>
                <a:tc>
                  <a:txBody>
                    <a:bodyPr/>
                    <a:lstStyle/>
                    <a:p>
                      <a:pPr algn="r" fontAlgn="b"/>
                      <a:r>
                        <a:rPr lang="en-US" sz="2000" b="1" i="0" u="none" strike="noStrike">
                          <a:effectLst/>
                          <a:latin typeface="Arial" panose="020B0604020202020204" pitchFamily="34" charset="0"/>
                        </a:rPr>
                        <a:t>Amount</a:t>
                      </a:r>
                    </a:p>
                  </a:txBody>
                  <a:tcPr marL="8534" marR="8534" marT="8534" marB="0" anchor="b">
                    <a:lnL>
                      <a:noFill/>
                    </a:lnL>
                    <a:lnR>
                      <a:noFill/>
                    </a:lnR>
                    <a:lnT>
                      <a:noFill/>
                    </a:lnT>
                    <a:lnB>
                      <a:noFill/>
                    </a:lnB>
                    <a:solidFill>
                      <a:srgbClr val="D0D0D0"/>
                    </a:solidFill>
                  </a:tcPr>
                </a:tc>
                <a:extLst>
                  <a:ext uri="{0D108BD9-81ED-4DB2-BD59-A6C34878D82A}">
                    <a16:rowId xmlns:a16="http://schemas.microsoft.com/office/drawing/2014/main" val="1384556489"/>
                  </a:ext>
                </a:extLst>
              </a:tr>
              <a:tr h="372847">
                <a:tc>
                  <a:txBody>
                    <a:bodyPr/>
                    <a:lstStyle/>
                    <a:p>
                      <a:pPr algn="l" fontAlgn="ctr"/>
                      <a:r>
                        <a:rPr lang="en-US" sz="2000" b="1" i="0" u="none" strike="noStrike" dirty="0">
                          <a:solidFill>
                            <a:srgbClr val="000000"/>
                          </a:solidFill>
                          <a:effectLst/>
                          <a:latin typeface="Arial" panose="020B0604020202020204" pitchFamily="34" charset="0"/>
                        </a:rPr>
                        <a:t>ASSETS</a:t>
                      </a:r>
                    </a:p>
                  </a:txBody>
                  <a:tcPr marL="8534" marR="8534" marT="8534" marB="0" anchor="ctr">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3990503023"/>
                  </a:ext>
                </a:extLst>
              </a:tr>
              <a:tr h="372847">
                <a:tc>
                  <a:txBody>
                    <a:bodyPr/>
                    <a:lstStyle/>
                    <a:p>
                      <a:pPr algn="l" fontAlgn="b"/>
                      <a:r>
                        <a:rPr lang="en-US" sz="2000" b="1" i="0" u="none" strike="noStrike">
                          <a:solidFill>
                            <a:srgbClr val="000000"/>
                          </a:solidFill>
                          <a:effectLst/>
                          <a:latin typeface="Arial" panose="020B0604020202020204" pitchFamily="34" charset="0"/>
                        </a:rPr>
                        <a:t>Current Assets</a:t>
                      </a:r>
                    </a:p>
                  </a:txBody>
                  <a:tcPr marL="76803" marR="8534" marT="8534"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1618691922"/>
                  </a:ext>
                </a:extLst>
              </a:tr>
              <a:tr h="372847">
                <a:tc>
                  <a:txBody>
                    <a:bodyPr/>
                    <a:lstStyle/>
                    <a:p>
                      <a:pPr algn="l" fontAlgn="b"/>
                      <a:r>
                        <a:rPr lang="en-US" sz="2000" b="1" i="0" u="none" strike="noStrike">
                          <a:solidFill>
                            <a:srgbClr val="000000"/>
                          </a:solidFill>
                          <a:effectLst/>
                          <a:latin typeface="Arial" panose="020B0604020202020204" pitchFamily="34" charset="0"/>
                        </a:rPr>
                        <a:t>Bank</a:t>
                      </a:r>
                    </a:p>
                  </a:txBody>
                  <a:tcPr marL="153605" marR="8534" marT="8534"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955562786"/>
                  </a:ext>
                </a:extLst>
              </a:tr>
              <a:tr h="372847">
                <a:tc>
                  <a:txBody>
                    <a:bodyPr/>
                    <a:lstStyle/>
                    <a:p>
                      <a:pPr algn="l" fontAlgn="b"/>
                      <a:r>
                        <a:rPr lang="en-US" sz="2000" b="0" i="0" u="none" strike="noStrike">
                          <a:solidFill>
                            <a:srgbClr val="000000"/>
                          </a:solidFill>
                          <a:effectLst/>
                          <a:latin typeface="Arial" panose="020B0604020202020204" pitchFamily="34" charset="0"/>
                        </a:rPr>
                        <a:t>74331 - 802.11/.15 CB Acct No. 556802</a:t>
                      </a:r>
                    </a:p>
                  </a:txBody>
                  <a:tcPr marL="230408" marR="8534" marT="8534" marB="0" anchor="b">
                    <a:lnL>
                      <a:noFill/>
                    </a:lnL>
                    <a:lnR>
                      <a:noFill/>
                    </a:lnR>
                    <a:lnT>
                      <a:noFill/>
                    </a:lnT>
                    <a:lnB w="6350" cap="flat" cmpd="sng" algn="ctr">
                      <a:solidFill>
                        <a:srgbClr val="C0C0C0"/>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$518,652.69 </a:t>
                      </a:r>
                    </a:p>
                  </a:txBody>
                  <a:tcPr marL="8534" marR="8534" marT="8534" marB="0" anchor="ctr">
                    <a:lnL>
                      <a:noFill/>
                    </a:lnL>
                    <a:lnR>
                      <a:noFill/>
                    </a:lnR>
                    <a:lnT>
                      <a:noFill/>
                    </a:lnT>
                    <a:lnB w="6350" cap="flat" cmpd="sng" algn="ctr">
                      <a:solidFill>
                        <a:srgbClr val="C0C0C0"/>
                      </a:solidFill>
                      <a:prstDash val="dot"/>
                      <a:round/>
                      <a:headEnd type="none" w="med" len="med"/>
                      <a:tailEnd type="none" w="med" len="med"/>
                    </a:lnB>
                  </a:tcPr>
                </a:tc>
                <a:extLst>
                  <a:ext uri="{0D108BD9-81ED-4DB2-BD59-A6C34878D82A}">
                    <a16:rowId xmlns:a16="http://schemas.microsoft.com/office/drawing/2014/main" val="3649300439"/>
                  </a:ext>
                </a:extLst>
              </a:tr>
              <a:tr h="372847">
                <a:tc>
                  <a:txBody>
                    <a:bodyPr/>
                    <a:lstStyle/>
                    <a:p>
                      <a:pPr algn="l" fontAlgn="b"/>
                      <a:r>
                        <a:rPr lang="en-US" sz="2000" b="1" i="0" u="none" strike="noStrike" dirty="0">
                          <a:solidFill>
                            <a:srgbClr val="000000"/>
                          </a:solidFill>
                          <a:effectLst/>
                          <a:latin typeface="Arial" panose="020B0604020202020204" pitchFamily="34" charset="0"/>
                        </a:rPr>
                        <a:t>Total Bank</a:t>
                      </a:r>
                    </a:p>
                  </a:txBody>
                  <a:tcPr marL="153605" marR="8534" marT="8534" marB="0" anchor="b">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C0C0C0"/>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416774676"/>
                  </a:ext>
                </a:extLst>
              </a:tr>
              <a:tr h="372847">
                <a:tc>
                  <a:txBody>
                    <a:bodyPr/>
                    <a:lstStyle/>
                    <a:p>
                      <a:pPr algn="l" fontAlgn="b"/>
                      <a:r>
                        <a:rPr lang="en-US" sz="2000" b="1" i="0" u="none" strike="noStrike">
                          <a:solidFill>
                            <a:srgbClr val="000000"/>
                          </a:solidFill>
                          <a:effectLst/>
                          <a:latin typeface="Arial" panose="020B0604020202020204" pitchFamily="34" charset="0"/>
                        </a:rPr>
                        <a:t>Total Current Assets</a:t>
                      </a:r>
                    </a:p>
                  </a:txBody>
                  <a:tcPr marL="76803" marR="8534" marT="8534"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1075366479"/>
                  </a:ext>
                </a:extLst>
              </a:tr>
              <a:tr h="372847">
                <a:tc>
                  <a:txBody>
                    <a:bodyPr/>
                    <a:lstStyle/>
                    <a:p>
                      <a:pPr algn="l" fontAlgn="ctr"/>
                      <a:r>
                        <a:rPr lang="en-US" sz="2000" b="1" i="0" u="none" strike="noStrike">
                          <a:solidFill>
                            <a:srgbClr val="000000"/>
                          </a:solidFill>
                          <a:effectLst/>
                          <a:latin typeface="Arial" panose="020B0604020202020204" pitchFamily="34" charset="0"/>
                        </a:rPr>
                        <a:t>Total ASSETS</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388436324"/>
                  </a:ext>
                </a:extLst>
              </a:tr>
              <a:tr h="372847">
                <a:tc>
                  <a:txBody>
                    <a:bodyPr/>
                    <a:lstStyle/>
                    <a:p>
                      <a:pPr algn="l" fontAlgn="ctr"/>
                      <a:r>
                        <a:rPr lang="en-US" sz="2000" b="1" i="0" u="none" strike="noStrike">
                          <a:solidFill>
                            <a:srgbClr val="000000"/>
                          </a:solidFill>
                          <a:effectLst/>
                          <a:latin typeface="Arial" panose="020B0604020202020204" pitchFamily="34" charset="0"/>
                        </a:rPr>
                        <a:t>LIABILITIES &amp; EQUITY</a:t>
                      </a:r>
                    </a:p>
                  </a:txBody>
                  <a:tcPr marL="8534" marR="8534" marT="8534" marB="0" anchor="ctr">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3724641482"/>
                  </a:ext>
                </a:extLst>
              </a:tr>
              <a:tr h="372847">
                <a:tc>
                  <a:txBody>
                    <a:bodyPr/>
                    <a:lstStyle/>
                    <a:p>
                      <a:pPr algn="l" fontAlgn="b"/>
                      <a:r>
                        <a:rPr lang="en-US" sz="2000" b="1" i="0" u="none" strike="noStrike">
                          <a:solidFill>
                            <a:srgbClr val="000000"/>
                          </a:solidFill>
                          <a:effectLst/>
                          <a:latin typeface="Arial" panose="020B0604020202020204" pitchFamily="34" charset="0"/>
                        </a:rPr>
                        <a:t>Equity</a:t>
                      </a:r>
                    </a:p>
                  </a:txBody>
                  <a:tcPr marL="76803" marR="8534" marT="8534" marB="0" anchor="b">
                    <a:lnL>
                      <a:noFill/>
                    </a:lnL>
                    <a:lnR>
                      <a:noFill/>
                    </a:lnR>
                    <a:lnT>
                      <a:noFill/>
                    </a:lnT>
                    <a:lnB>
                      <a:noFill/>
                    </a:lnB>
                  </a:tcPr>
                </a:tc>
                <a:tc>
                  <a:txBody>
                    <a:bodyPr/>
                    <a:lstStyle/>
                    <a:p>
                      <a:pPr algn="r" fontAlgn="ctr"/>
                      <a:endParaRPr lang="en-US" sz="2000" b="1" i="0" u="none" strike="noStrike" dirty="0">
                        <a:solidFill>
                          <a:srgbClr val="000000"/>
                        </a:solidFill>
                        <a:effectLst/>
                        <a:latin typeface="Arial" panose="020B0604020202020204" pitchFamily="34" charset="0"/>
                      </a:endParaRPr>
                    </a:p>
                  </a:txBody>
                  <a:tcPr marL="8534" marR="8534" marT="8534" marB="0" anchor="ctr">
                    <a:lnL>
                      <a:noFill/>
                    </a:lnL>
                    <a:lnR>
                      <a:noFill/>
                    </a:lnR>
                    <a:lnT>
                      <a:noFill/>
                    </a:lnT>
                    <a:lnB>
                      <a:noFill/>
                    </a:lnB>
                  </a:tcPr>
                </a:tc>
                <a:extLst>
                  <a:ext uri="{0D108BD9-81ED-4DB2-BD59-A6C34878D82A}">
                    <a16:rowId xmlns:a16="http://schemas.microsoft.com/office/drawing/2014/main" val="875194565"/>
                  </a:ext>
                </a:extLst>
              </a:tr>
              <a:tr h="372847">
                <a:tc>
                  <a:txBody>
                    <a:bodyPr/>
                    <a:lstStyle/>
                    <a:p>
                      <a:pPr algn="l" fontAlgn="b"/>
                      <a:r>
                        <a:rPr lang="en-US" sz="2000" b="0" i="0" u="none" strike="noStrike">
                          <a:solidFill>
                            <a:srgbClr val="000000"/>
                          </a:solidFill>
                          <a:effectLst/>
                          <a:latin typeface="Arial" panose="020B0604020202020204" pitchFamily="34" charset="0"/>
                        </a:rPr>
                        <a:t>Retained Earnings</a:t>
                      </a:r>
                    </a:p>
                  </a:txBody>
                  <a:tcPr marL="153605" marR="8534" marT="8534" marB="0" anchor="b">
                    <a:lnL>
                      <a:noFill/>
                    </a:lnL>
                    <a:lnR>
                      <a:noFill/>
                    </a:lnR>
                    <a:lnT>
                      <a:noFill/>
                    </a:lnT>
                    <a:lnB>
                      <a:noFill/>
                    </a:lnB>
                  </a:tcPr>
                </a:tc>
                <a:tc>
                  <a:txBody>
                    <a:bodyPr/>
                    <a:lstStyle/>
                    <a:p>
                      <a:pPr algn="r" fontAlgn="ctr"/>
                      <a:r>
                        <a:rPr lang="en-US" sz="2000" b="0" i="0" u="none" strike="noStrike" dirty="0">
                          <a:solidFill>
                            <a:srgbClr val="000000"/>
                          </a:solidFill>
                          <a:effectLst/>
                          <a:latin typeface="Arial" panose="020B0604020202020204" pitchFamily="34" charset="0"/>
                        </a:rPr>
                        <a:t>$706,628.20 </a:t>
                      </a:r>
                    </a:p>
                  </a:txBody>
                  <a:tcPr marL="8534" marR="8534" marT="8534" marB="0" anchor="ctr">
                    <a:lnL>
                      <a:noFill/>
                    </a:lnL>
                    <a:lnR>
                      <a:noFill/>
                    </a:lnR>
                    <a:lnT>
                      <a:noFill/>
                    </a:lnT>
                    <a:lnB>
                      <a:noFill/>
                    </a:lnB>
                  </a:tcPr>
                </a:tc>
                <a:extLst>
                  <a:ext uri="{0D108BD9-81ED-4DB2-BD59-A6C34878D82A}">
                    <a16:rowId xmlns:a16="http://schemas.microsoft.com/office/drawing/2014/main" val="2094033428"/>
                  </a:ext>
                </a:extLst>
              </a:tr>
              <a:tr h="372847">
                <a:tc>
                  <a:txBody>
                    <a:bodyPr/>
                    <a:lstStyle/>
                    <a:p>
                      <a:pPr algn="l" fontAlgn="b"/>
                      <a:r>
                        <a:rPr lang="en-US" sz="2000" b="0" i="0" u="none" strike="noStrike" dirty="0">
                          <a:solidFill>
                            <a:srgbClr val="000000"/>
                          </a:solidFill>
                          <a:effectLst/>
                          <a:latin typeface="Arial" panose="020B0604020202020204" pitchFamily="34" charset="0"/>
                        </a:rPr>
                        <a:t>Net Income</a:t>
                      </a:r>
                    </a:p>
                  </a:txBody>
                  <a:tcPr marL="153605" marR="8534" marT="8534" marB="0" anchor="b">
                    <a:lnL>
                      <a:noFill/>
                    </a:lnL>
                    <a:lnR>
                      <a:noFill/>
                    </a:lnR>
                    <a:lnT>
                      <a:noFill/>
                    </a:lnT>
                    <a:lnB w="6350" cap="flat" cmpd="sng" algn="ctr">
                      <a:solidFill>
                        <a:srgbClr val="969696"/>
                      </a:solidFill>
                      <a:prstDash val="dot"/>
                      <a:round/>
                      <a:headEnd type="none" w="med" len="med"/>
                      <a:tailEnd type="none" w="med" len="med"/>
                    </a:lnB>
                  </a:tcPr>
                </a:tc>
                <a:tc>
                  <a:txBody>
                    <a:bodyPr/>
                    <a:lstStyle/>
                    <a:p>
                      <a:pPr algn="r" fontAlgn="ctr"/>
                      <a:r>
                        <a:rPr lang="en-US" sz="2000" b="0" i="0" u="none" strike="noStrike" dirty="0">
                          <a:solidFill>
                            <a:srgbClr val="000000"/>
                          </a:solidFill>
                          <a:effectLst/>
                          <a:latin typeface="Arial" panose="020B0604020202020204" pitchFamily="34" charset="0"/>
                        </a:rPr>
                        <a:t>($187,975.51)</a:t>
                      </a:r>
                    </a:p>
                  </a:txBody>
                  <a:tcPr marL="8534" marR="8534" marT="8534" marB="0" anchor="ctr">
                    <a:lnL>
                      <a:noFill/>
                    </a:lnL>
                    <a:lnR>
                      <a:noFill/>
                    </a:lnR>
                    <a:lnT>
                      <a:noFill/>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2862735073"/>
                  </a:ext>
                </a:extLst>
              </a:tr>
              <a:tr h="372847">
                <a:tc>
                  <a:txBody>
                    <a:bodyPr/>
                    <a:lstStyle/>
                    <a:p>
                      <a:pPr algn="l" fontAlgn="b"/>
                      <a:r>
                        <a:rPr lang="en-US" sz="2000" b="1" i="0" u="none" strike="noStrike" dirty="0">
                          <a:solidFill>
                            <a:srgbClr val="000000"/>
                          </a:solidFill>
                          <a:effectLst/>
                          <a:latin typeface="Arial" panose="020B0604020202020204" pitchFamily="34" charset="0"/>
                        </a:rPr>
                        <a:t>Total Equity</a:t>
                      </a:r>
                    </a:p>
                  </a:txBody>
                  <a:tcPr marL="76803" marR="8534" marT="8534" marB="0" anchor="b">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tc>
                  <a:txBody>
                    <a:bodyPr/>
                    <a:lstStyle/>
                    <a:p>
                      <a:pPr algn="r" fontAlgn="ctr"/>
                      <a:r>
                        <a:rPr lang="en-US" sz="2000" b="1" i="0" u="none" strike="noStrike">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w="6350" cap="flat" cmpd="sng" algn="ctr">
                      <a:solidFill>
                        <a:srgbClr val="969696"/>
                      </a:solidFill>
                      <a:prstDash val="dot"/>
                      <a:round/>
                      <a:headEnd type="none" w="med" len="med"/>
                      <a:tailEnd type="none" w="med" len="med"/>
                    </a:lnB>
                  </a:tcPr>
                </a:tc>
                <a:extLst>
                  <a:ext uri="{0D108BD9-81ED-4DB2-BD59-A6C34878D82A}">
                    <a16:rowId xmlns:a16="http://schemas.microsoft.com/office/drawing/2014/main" val="820145193"/>
                  </a:ext>
                </a:extLst>
              </a:tr>
              <a:tr h="372847">
                <a:tc>
                  <a:txBody>
                    <a:bodyPr/>
                    <a:lstStyle/>
                    <a:p>
                      <a:pPr algn="l" fontAlgn="ctr"/>
                      <a:r>
                        <a:rPr lang="en-US" sz="2000" b="1" i="0" u="none" strike="noStrike" dirty="0">
                          <a:solidFill>
                            <a:srgbClr val="000000"/>
                          </a:solidFill>
                          <a:effectLst/>
                          <a:latin typeface="Arial" panose="020B0604020202020204" pitchFamily="34" charset="0"/>
                        </a:rPr>
                        <a:t>Total LIABILITIES &amp; EQUITY</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tc>
                  <a:txBody>
                    <a:bodyPr/>
                    <a:lstStyle/>
                    <a:p>
                      <a:pPr algn="r" fontAlgn="ctr"/>
                      <a:r>
                        <a:rPr lang="en-US" sz="2000" b="1" i="0" u="none" strike="noStrike" dirty="0">
                          <a:solidFill>
                            <a:srgbClr val="000000"/>
                          </a:solidFill>
                          <a:effectLst/>
                          <a:latin typeface="Arial" panose="020B0604020202020204" pitchFamily="34" charset="0"/>
                        </a:rPr>
                        <a:t>$518,652.69 </a:t>
                      </a:r>
                    </a:p>
                  </a:txBody>
                  <a:tcPr marL="8534" marR="8534" marT="8534" marB="0" anchor="ctr">
                    <a:lnL>
                      <a:noFill/>
                    </a:lnL>
                    <a:lnR>
                      <a:noFill/>
                    </a:lnR>
                    <a:lnT w="6350" cap="flat" cmpd="sng" algn="ctr">
                      <a:solidFill>
                        <a:srgbClr val="969696"/>
                      </a:solidFill>
                      <a:prstDash val="dot"/>
                      <a:round/>
                      <a:headEnd type="none" w="med" len="med"/>
                      <a:tailEnd type="none" w="med" len="med"/>
                    </a:lnT>
                    <a:lnB>
                      <a:noFill/>
                    </a:lnB>
                  </a:tcPr>
                </a:tc>
                <a:extLst>
                  <a:ext uri="{0D108BD9-81ED-4DB2-BD59-A6C34878D82A}">
                    <a16:rowId xmlns:a16="http://schemas.microsoft.com/office/drawing/2014/main" val="2169019144"/>
                  </a:ext>
                </a:extLst>
              </a:tr>
            </a:tbl>
          </a:graphicData>
        </a:graphic>
      </p:graphicFrame>
    </p:spTree>
    <p:extLst>
      <p:ext uri="{BB962C8B-B14F-4D97-AF65-F5344CB8AC3E}">
        <p14:creationId xmlns:p14="http://schemas.microsoft.com/office/powerpoint/2010/main" val="25218145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Waikoloa,  Sept. 2017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308909668"/>
              </p:ext>
            </p:extLst>
          </p:nvPr>
        </p:nvGraphicFramePr>
        <p:xfrm>
          <a:off x="1752600" y="1333765"/>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Sept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1 November</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Draft Budget</a:t>
                      </a: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$222,000.00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$182,800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$188,650.00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$27,626.46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$187,300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$216,276.46</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$19,500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$23,460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$20.899.57</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$11,100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$4,570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$10,828.25</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$40,110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$47,733.13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$95,000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$93,000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$92,152.42</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$39,600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$34,700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$37,841.50</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$21,687.36</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$10,000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$21,500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$4,392.61</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$4,550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$4,500</a:t>
                      </a:r>
                    </a:p>
                  </a:txBody>
                  <a:tcPr marL="7944" marR="7944" marT="7944" marB="0" anchor="b">
                    <a:solidFill>
                      <a:schemeClr val="bg1"/>
                    </a:solidFill>
                  </a:tcPr>
                </a:tc>
                <a:tc>
                  <a:txBody>
                    <a:bodyPr/>
                    <a:lstStyle/>
                    <a:p>
                      <a:pPr algn="r" rtl="0" fontAlgn="b"/>
                      <a:r>
                        <a:rPr lang="en-US" sz="1600" b="0" i="0" u="none" strike="noStrike" dirty="0">
                          <a:solidFill>
                            <a:srgbClr val="000000"/>
                          </a:solidFill>
                          <a:effectLst/>
                          <a:latin typeface="+mn-lt"/>
                        </a:rPr>
                        <a:t>$1,145.83</a:t>
                      </a: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$244,250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$225,240</a:t>
                      </a:r>
                    </a:p>
                  </a:txBody>
                  <a:tcPr marL="7944" marR="7944" marT="7944" marB="0" anchor="b">
                    <a:solidFill>
                      <a:schemeClr val="bg1"/>
                    </a:solidFill>
                  </a:tcPr>
                </a:tc>
                <a:tc>
                  <a:txBody>
                    <a:bodyPr/>
                    <a:lstStyle/>
                    <a:p>
                      <a:pPr algn="r" rtl="0" fontAlgn="b"/>
                      <a:r>
                        <a:rPr lang="en-US" sz="1600" b="1" i="0" u="none" strike="noStrike" dirty="0">
                          <a:solidFill>
                            <a:srgbClr val="000000"/>
                          </a:solidFill>
                          <a:effectLst/>
                          <a:latin typeface="+mn-lt"/>
                        </a:rPr>
                        <a:t>$236,680.67</a:t>
                      </a: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($17,750)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($37,940)</a:t>
                      </a:r>
                    </a:p>
                  </a:txBody>
                  <a:tcPr marL="7944" marR="7944" marT="7944" marB="0" anchor="b">
                    <a:solidFill>
                      <a:schemeClr val="bg1"/>
                    </a:solidFill>
                  </a:tcPr>
                </a:tc>
                <a:tc>
                  <a:txBody>
                    <a:bodyPr/>
                    <a:lstStyle/>
                    <a:p>
                      <a:pPr algn="r" rtl="0" fontAlgn="b"/>
                      <a:r>
                        <a:rPr lang="en-US" sz="1600" b="1" i="0" u="none" strike="noStrike" dirty="0">
                          <a:solidFill>
                            <a:srgbClr val="C00000"/>
                          </a:solidFill>
                          <a:effectLst/>
                          <a:latin typeface="+mn-lt"/>
                        </a:rPr>
                        <a:t>($20,404.21)</a:t>
                      </a: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270</a:t>
                      </a:r>
                    </a:p>
                  </a:txBody>
                  <a:tcPr marL="7944" marR="7944" marT="7944" marB="0" anchor="b">
                    <a:solidFill>
                      <a:schemeClr val="bg1"/>
                    </a:solidFill>
                  </a:tcPr>
                </a:tc>
                <a:tc>
                  <a:txBody>
                    <a:bodyPr/>
                    <a:lstStyle/>
                    <a:p>
                      <a:pPr algn="l" rtl="0" fontAlgn="b"/>
                      <a:r>
                        <a:rPr lang="en-US" sz="1600" b="0" i="0" u="none" strike="noStrike" dirty="0">
                          <a:solidFill>
                            <a:srgbClr val="000000"/>
                          </a:solidFill>
                          <a:effectLst/>
                          <a:latin typeface="+mn-lt"/>
                        </a:rPr>
                        <a:t>              267</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$814.17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$834.22</a:t>
                      </a: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$886.44</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March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5</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2961266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Irvine, CA January 2018 Budget Report</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1425799814"/>
              </p:ext>
            </p:extLst>
          </p:nvPr>
        </p:nvGraphicFramePr>
        <p:xfrm>
          <a:off x="1752602" y="1298576"/>
          <a:ext cx="9626598" cy="5141643"/>
        </p:xfrm>
        <a:graphic>
          <a:graphicData uri="http://schemas.openxmlformats.org/drawingml/2006/table">
            <a:tbl>
              <a:tblPr>
                <a:tableStyleId>{5C22544A-7EE6-4342-B048-85BDC9FD1C3A}</a:tableStyleId>
              </a:tblPr>
              <a:tblGrid>
                <a:gridCol w="66697">
                  <a:extLst>
                    <a:ext uri="{9D8B030D-6E8A-4147-A177-3AD203B41FA5}">
                      <a16:colId xmlns:a16="http://schemas.microsoft.com/office/drawing/2014/main" val="1492724085"/>
                    </a:ext>
                  </a:extLst>
                </a:gridCol>
                <a:gridCol w="1393226">
                  <a:extLst>
                    <a:ext uri="{9D8B030D-6E8A-4147-A177-3AD203B41FA5}">
                      <a16:colId xmlns:a16="http://schemas.microsoft.com/office/drawing/2014/main" val="2146102883"/>
                    </a:ext>
                  </a:extLst>
                </a:gridCol>
                <a:gridCol w="2350077">
                  <a:extLst>
                    <a:ext uri="{9D8B030D-6E8A-4147-A177-3AD203B41FA5}">
                      <a16:colId xmlns:a16="http://schemas.microsoft.com/office/drawing/2014/main" val="3842858102"/>
                    </a:ext>
                  </a:extLst>
                </a:gridCol>
                <a:gridCol w="1143000">
                  <a:extLst>
                    <a:ext uri="{9D8B030D-6E8A-4147-A177-3AD203B41FA5}">
                      <a16:colId xmlns:a16="http://schemas.microsoft.com/office/drawing/2014/main" val="2558456303"/>
                    </a:ext>
                  </a:extLst>
                </a:gridCol>
                <a:gridCol w="838200">
                  <a:extLst>
                    <a:ext uri="{9D8B030D-6E8A-4147-A177-3AD203B41FA5}">
                      <a16:colId xmlns:a16="http://schemas.microsoft.com/office/drawing/2014/main" val="1907650667"/>
                    </a:ext>
                  </a:extLst>
                </a:gridCol>
                <a:gridCol w="1143000">
                  <a:extLst>
                    <a:ext uri="{9D8B030D-6E8A-4147-A177-3AD203B41FA5}">
                      <a16:colId xmlns:a16="http://schemas.microsoft.com/office/drawing/2014/main" val="3120063342"/>
                    </a:ext>
                  </a:extLst>
                </a:gridCol>
                <a:gridCol w="1981200">
                  <a:extLst>
                    <a:ext uri="{9D8B030D-6E8A-4147-A177-3AD203B41FA5}">
                      <a16:colId xmlns:a16="http://schemas.microsoft.com/office/drawing/2014/main" val="1611167362"/>
                    </a:ext>
                  </a:extLst>
                </a:gridCol>
                <a:gridCol w="711198">
                  <a:extLst>
                    <a:ext uri="{9D8B030D-6E8A-4147-A177-3AD203B41FA5}">
                      <a16:colId xmlns:a16="http://schemas.microsoft.com/office/drawing/2014/main" val="81847459"/>
                    </a:ext>
                  </a:extLst>
                </a:gridCol>
              </a:tblGrid>
              <a:tr h="295503">
                <a:tc gridSpan="2">
                  <a:txBody>
                    <a:bodyPr/>
                    <a:lstStyle/>
                    <a:p>
                      <a:pPr algn="l" fontAlgn="b"/>
                      <a:endParaRPr lang="en-US" sz="1000" b="0" i="0" u="none" strike="noStrike" dirty="0">
                        <a:effectLst/>
                        <a:latin typeface="+mn-lt"/>
                      </a:endParaRPr>
                    </a:p>
                  </a:txBody>
                  <a:tcPr marL="7944" marR="7944" marT="7944" marB="0" anchor="b">
                    <a:solidFill>
                      <a:schemeClr val="bg1"/>
                    </a:solidFill>
                  </a:tcPr>
                </a:tc>
                <a:tc hMerge="1">
                  <a:txBody>
                    <a:bodyPr/>
                    <a:lstStyle/>
                    <a:p>
                      <a:pPr algn="l" fontAlgn="b"/>
                      <a:endParaRPr lang="en-US" sz="1800" b="0" i="0" u="none" strike="noStrike" dirty="0">
                        <a:effectLst/>
                        <a:latin typeface="+mn-lt"/>
                      </a:endParaRPr>
                    </a:p>
                  </a:txBody>
                  <a:tcPr marL="7944" marR="7944" marT="7944" marB="0" anchor="b"/>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rtl="0" fontAlgn="ctr"/>
                      <a:r>
                        <a:rPr lang="en-US" sz="1600" u="none" strike="noStrike" dirty="0">
                          <a:effectLst/>
                          <a:latin typeface="+mn-lt"/>
                        </a:rPr>
                        <a:t>14 Jun</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8 January</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3 March </a:t>
                      </a:r>
                    </a:p>
                  </a:txBody>
                  <a:tcPr marL="7944" marR="7944" marT="7944" marB="0" anchor="ctr">
                    <a:solidFill>
                      <a:schemeClr val="bg1"/>
                    </a:solidFill>
                  </a:tcPr>
                </a:tc>
                <a:tc>
                  <a:txBody>
                    <a:bodyPr/>
                    <a:lstStyle/>
                    <a:p>
                      <a:pPr algn="ct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3175659972"/>
                  </a:ext>
                </a:extLst>
              </a:tr>
              <a:tr h="302525">
                <a:tc gridSpan="3">
                  <a:txBody>
                    <a:bodyPr/>
                    <a:lstStyle/>
                    <a:p>
                      <a:pPr algn="l" rtl="0" fontAlgn="b"/>
                      <a:r>
                        <a:rPr lang="en-US" sz="1600" u="none" strike="noStrike" dirty="0">
                          <a:effectLst/>
                          <a:latin typeface="+mn-lt"/>
                        </a:rPr>
                        <a:t>Income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r" rtl="0" fontAlgn="ctr"/>
                      <a:r>
                        <a:rPr lang="en-US" sz="1600" u="none" strike="noStrike" dirty="0">
                          <a:effectLst/>
                          <a:latin typeface="+mn-lt"/>
                        </a:rPr>
                        <a:t>Draft 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u="none" strike="noStrike" dirty="0">
                          <a:effectLst/>
                          <a:latin typeface="+mn-lt"/>
                        </a:rPr>
                        <a:t>Budget</a:t>
                      </a:r>
                      <a:endParaRPr lang="en-US" sz="1600" b="0" i="0" u="none" strike="noStrike" dirty="0">
                        <a:solidFill>
                          <a:srgbClr val="000000"/>
                        </a:solidFill>
                        <a:effectLst/>
                        <a:latin typeface="+mn-lt"/>
                      </a:endParaRPr>
                    </a:p>
                  </a:txBody>
                  <a:tcPr marL="7944" marR="7944" marT="7944" marB="0" anchor="ctr">
                    <a:solidFill>
                      <a:schemeClr val="bg1"/>
                    </a:solidFill>
                  </a:tcPr>
                </a:tc>
                <a:tc>
                  <a:txBody>
                    <a:bodyPr/>
                    <a:lstStyle/>
                    <a:p>
                      <a:pPr algn="ctr" rtl="0" fontAlgn="ctr"/>
                      <a:r>
                        <a:rPr lang="en-US" sz="1600" b="0" i="0" u="none" strike="noStrike" dirty="0">
                          <a:solidFill>
                            <a:srgbClr val="000000"/>
                          </a:solidFill>
                          <a:effectLst/>
                          <a:latin typeface="+mn-lt"/>
                        </a:rPr>
                        <a:t>Actuals</a:t>
                      </a:r>
                    </a:p>
                  </a:txBody>
                  <a:tcPr marL="7944" marR="7944" marT="7944" marB="0" anchor="ctr">
                    <a:solidFill>
                      <a:schemeClr val="bg1"/>
                    </a:solidFill>
                  </a:tcPr>
                </a:tc>
                <a:tc>
                  <a:txBody>
                    <a:bodyPr/>
                    <a:lstStyle/>
                    <a:p>
                      <a:pPr algn="r" rtl="0" fontAlgn="ctr"/>
                      <a:endParaRPr lang="en-US" sz="1600" b="0" i="0" u="none" strike="noStrike" dirty="0">
                        <a:solidFill>
                          <a:srgbClr val="000000"/>
                        </a:solidFill>
                        <a:effectLst/>
                        <a:latin typeface="+mn-lt"/>
                      </a:endParaRPr>
                    </a:p>
                  </a:txBody>
                  <a:tcPr marL="7944" marR="7944" marT="7944" marB="0" anchor="ctr">
                    <a:solidFill>
                      <a:schemeClr val="bg1"/>
                    </a:solidFill>
                  </a:tcPr>
                </a:tc>
                <a:extLst>
                  <a:ext uri="{0D108BD9-81ED-4DB2-BD59-A6C34878D82A}">
                    <a16:rowId xmlns:a16="http://schemas.microsoft.com/office/drawing/2014/main" val="205415436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2.11 - Registrations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$212,000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$208,700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$229,401.00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7205572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2.12 - Hotel Commissions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 $   4,500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 $   27,760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fontAlgn="ctr"/>
                      <a:r>
                        <a:rPr lang="en-US" sz="1600" b="0" i="0" u="none" strike="noStrike" dirty="0">
                          <a:solidFill>
                            <a:srgbClr val="000000"/>
                          </a:solidFill>
                          <a:effectLst/>
                          <a:latin typeface="Arial" panose="020B0604020202020204" pitchFamily="34" charset="0"/>
                        </a:rPr>
                        <a:t>$27,029.84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70919663"/>
                  </a:ext>
                </a:extLst>
              </a:tr>
              <a:tr h="319162">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Total - Income</a:t>
                      </a:r>
                      <a:endParaRPr lang="en-US" sz="1600" b="1"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$216,500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$236,460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600" b="1" i="0" u="none" strike="noStrike" dirty="0">
                          <a:solidFill>
                            <a:srgbClr val="000000"/>
                          </a:solidFill>
                          <a:effectLst/>
                          <a:latin typeface="Arial" panose="020B0604020202020204" pitchFamily="34" charset="0"/>
                        </a:rPr>
                        <a:t>$256,430.84</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701567438"/>
                  </a:ext>
                </a:extLst>
              </a:tr>
              <a:tr h="346957">
                <a:tc gridSpan="3">
                  <a:txBody>
                    <a:bodyPr/>
                    <a:lstStyle/>
                    <a:p>
                      <a:pPr algn="l" rtl="0" fontAlgn="b"/>
                      <a:r>
                        <a:rPr lang="en-US" sz="1600" u="none" strike="noStrike" dirty="0">
                          <a:effectLst/>
                          <a:latin typeface="+mn-lt"/>
                        </a:rPr>
                        <a:t>Expense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hMerge="1">
                  <a:txBody>
                    <a:bodyPr/>
                    <a:lstStyle/>
                    <a:p>
                      <a:endParaRPr lang="en-US"/>
                    </a:p>
                  </a:txBody>
                  <a:tcPr/>
                </a:tc>
                <a:tc>
                  <a:txBody>
                    <a:bodyPr/>
                    <a:lstStyle/>
                    <a:p>
                      <a:pPr algn="l"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tc>
                  <a:txBody>
                    <a:bodyPr/>
                    <a:lstStyle/>
                    <a:p>
                      <a:pPr algn="ctr" fontAlgn="b"/>
                      <a:r>
                        <a:rPr lang="en-US" sz="1800" u="none" strike="noStrike" dirty="0">
                          <a:effectLst/>
                          <a:latin typeface="+mn-lt"/>
                        </a:rPr>
                        <a:t> </a:t>
                      </a:r>
                      <a:endParaRPr lang="en-US" sz="1800" b="0" i="0" u="none" strike="noStrike" dirty="0">
                        <a:effectLst/>
                        <a:latin typeface="+mn-lt"/>
                      </a:endParaRPr>
                    </a:p>
                  </a:txBody>
                  <a:tcPr marL="7944" marR="7944" marT="7944" marB="0" anchor="b">
                    <a:solidFill>
                      <a:schemeClr val="bg1"/>
                    </a:solidFill>
                  </a:tcPr>
                </a:tc>
                <a:tc>
                  <a:txBody>
                    <a:bodyPr/>
                    <a:lstStyle/>
                    <a:p>
                      <a:pPr algn="ctr" fontAlgn="ctr"/>
                      <a:endParaRPr lang="en-US" sz="1600" b="1" i="0" u="none" strike="noStrike" dirty="0">
                        <a:solidFill>
                          <a:srgbClr val="000000"/>
                        </a:solidFill>
                        <a:effectLst/>
                        <a:latin typeface="Arial" panose="020B0604020202020204" pitchFamily="34" charset="0"/>
                      </a:endParaRPr>
                    </a:p>
                  </a:txBody>
                  <a:tcPr marL="6042" marR="6042" marT="6042" marB="0" anchor="ctr">
                    <a:solidFill>
                      <a:schemeClr val="bg1"/>
                    </a:solidFill>
                  </a:tcPr>
                </a:tc>
                <a:tc>
                  <a:txBody>
                    <a:bodyPr/>
                    <a:lstStyle/>
                    <a:p>
                      <a:pPr algn="l" fontAlgn="b"/>
                      <a:endParaRPr lang="en-US" sz="1800" b="0" i="0" u="none" strike="noStrike" dirty="0">
                        <a:effectLst/>
                        <a:latin typeface="+mn-lt"/>
                      </a:endParaRPr>
                    </a:p>
                  </a:txBody>
                  <a:tcPr marL="7944" marR="7944" marT="7944" marB="0" anchor="b">
                    <a:solidFill>
                      <a:schemeClr val="bg1"/>
                    </a:solidFill>
                  </a:tcPr>
                </a:tc>
                <a:extLst>
                  <a:ext uri="{0D108BD9-81ED-4DB2-BD59-A6C34878D82A}">
                    <a16:rowId xmlns:a16="http://schemas.microsoft.com/office/drawing/2014/main" val="2851776733"/>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4.113 - Venue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$24,625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$25,625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$21,998.13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79674691"/>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4.12 - Financial Fees</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$8,480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$5,218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$10,435.72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500910061"/>
                  </a:ext>
                </a:extLst>
              </a:tr>
              <a:tr h="276964">
                <a:tc>
                  <a:txBody>
                    <a:bodyPr/>
                    <a:lstStyle/>
                    <a:p>
                      <a:pPr algn="l" fontAlgn="b"/>
                      <a:endParaRPr lang="en-US" sz="1000" b="0"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4.13 – Meeting Planner</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$43,000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$42,140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$44,271.69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150951533"/>
                  </a:ext>
                </a:extLst>
              </a:tr>
              <a:tr h="276964">
                <a:tc>
                  <a:txBody>
                    <a:bodyPr/>
                    <a:lstStyle/>
                    <a:p>
                      <a:pPr algn="l" fontAlgn="b"/>
                      <a:endParaRPr lang="en-US" sz="1000" b="1"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dirty="0">
                          <a:effectLst/>
                          <a:latin typeface="+mn-lt"/>
                        </a:rPr>
                        <a:t>4.14 - Food &amp; Beverage</a:t>
                      </a:r>
                      <a:endParaRPr lang="en-US" sz="1600" b="0" i="0" u="none" strike="noStrike" dirty="0">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$85,000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$106,500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$113,654.62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865418888"/>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4.15 - Network Services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$42,525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$49,500.24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41788542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4.16 - Social</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$18,000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$19,049.98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923486152"/>
                  </a:ext>
                </a:extLst>
              </a:tr>
              <a:tr h="276964">
                <a:tc>
                  <a:txBody>
                    <a:bodyPr/>
                    <a:lstStyle/>
                    <a:p>
                      <a:pPr algn="l" fontAlgn="b"/>
                      <a:endParaRPr lang="en-US" sz="1000" b="1" i="0" u="sng"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4.17 - Shipping</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$3,600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a:solidFill>
                            <a:srgbClr val="000000"/>
                          </a:solidFill>
                          <a:effectLst/>
                          <a:latin typeface="Arial" panose="020B0604020202020204" pitchFamily="34" charset="0"/>
                        </a:rPr>
                        <a:t>$1,518.52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891500556"/>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4.18 - Misc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$3,650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$6,880 </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0" i="0" u="none" strike="noStrike" dirty="0">
                          <a:solidFill>
                            <a:srgbClr val="000000"/>
                          </a:solidFill>
                          <a:effectLst/>
                          <a:latin typeface="Arial" panose="020B0604020202020204" pitchFamily="34" charset="0"/>
                        </a:rPr>
                        <a:t>$6,412.30 </a:t>
                      </a:r>
                    </a:p>
                  </a:txBody>
                  <a:tcPr marL="6042" marR="6042" marT="6042" marB="0" anchor="ctr">
                    <a:solidFill>
                      <a:schemeClr val="bg1"/>
                    </a:solidFill>
                  </a:tcPr>
                </a:tc>
                <a:tc>
                  <a:txBody>
                    <a:bodyPr/>
                    <a:lstStyle/>
                    <a:p>
                      <a:pPr algn="r"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219182295"/>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 Expense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effectLst/>
                          <a:latin typeface="+mn-lt"/>
                        </a:rPr>
                        <a:t>$228,880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$250.488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000000"/>
                          </a:solidFill>
                          <a:effectLst/>
                          <a:latin typeface="Arial" panose="020B0604020202020204" pitchFamily="34" charset="0"/>
                        </a:rPr>
                        <a:t>$266,841.20 </a:t>
                      </a:r>
                    </a:p>
                  </a:txBody>
                  <a:tcPr marL="6042" marR="6042" marT="6042" marB="0" anchor="ctr">
                    <a:solidFill>
                      <a:schemeClr val="bg1"/>
                    </a:solidFill>
                  </a:tcPr>
                </a:tc>
                <a:tc>
                  <a:txBody>
                    <a:bodyPr/>
                    <a:lstStyle/>
                    <a:p>
                      <a:pPr algn="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887880850"/>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Net Ordinary Income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r" rtl="0" fontAlgn="b"/>
                      <a:r>
                        <a:rPr lang="en-US" sz="1600" u="none" strike="noStrike" dirty="0">
                          <a:solidFill>
                            <a:srgbClr val="C00000"/>
                          </a:solidFill>
                          <a:effectLst/>
                          <a:latin typeface="+mn-lt"/>
                        </a:rPr>
                        <a:t>($12,380)</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rtl="0" fontAlgn="b"/>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solidFill>
                            <a:srgbClr val="C00000"/>
                          </a:solidFill>
                          <a:effectLst/>
                          <a:latin typeface="+mn-lt"/>
                        </a:rPr>
                        <a:t>($14,026)</a:t>
                      </a:r>
                      <a:endParaRPr lang="en-US" sz="1600" b="1" i="0" u="none" strike="noStrike" dirty="0">
                        <a:solidFill>
                          <a:srgbClr val="C00000"/>
                        </a:solidFill>
                        <a:effectLst/>
                        <a:latin typeface="+mn-lt"/>
                      </a:endParaRPr>
                    </a:p>
                  </a:txBody>
                  <a:tcPr marL="7944" marR="7944" marT="7944" marB="0" anchor="b">
                    <a:solidFill>
                      <a:schemeClr val="bg1"/>
                    </a:solidFill>
                  </a:tcPr>
                </a:tc>
                <a:tc>
                  <a:txBody>
                    <a:bodyPr/>
                    <a:lstStyle/>
                    <a:p>
                      <a:pPr algn="r" fontAlgn="ctr"/>
                      <a:r>
                        <a:rPr lang="en-US" sz="1600" b="1" i="0" u="none" strike="noStrike" dirty="0">
                          <a:solidFill>
                            <a:srgbClr val="FF0000"/>
                          </a:solidFill>
                          <a:effectLst/>
                          <a:latin typeface="Arial" panose="020B0604020202020204" pitchFamily="34" charset="0"/>
                        </a:rPr>
                        <a:t>($10,410.36)</a:t>
                      </a:r>
                    </a:p>
                  </a:txBody>
                  <a:tcPr marL="6042" marR="6042" marT="6042" marB="0" anchor="ctr">
                    <a:solidFill>
                      <a:schemeClr val="bg1"/>
                    </a:solidFill>
                  </a:tcPr>
                </a:tc>
                <a:tc>
                  <a:txBody>
                    <a:bodyPr/>
                    <a:lstStyle/>
                    <a:p>
                      <a:pPr algn="r" rtl="0" fontAlgn="b"/>
                      <a:endParaRPr lang="en-US" sz="1600" b="1" i="0" u="none" strike="noStrike" dirty="0">
                        <a:solidFill>
                          <a:srgbClr val="FF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2937632602"/>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Total Attendees</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l" rtl="0" fontAlgn="b"/>
                      <a:r>
                        <a:rPr lang="en-US" sz="1600" u="none" strike="noStrike" dirty="0">
                          <a:effectLst/>
                          <a:latin typeface="+mn-lt"/>
                        </a:rPr>
                        <a:t>   300</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l" rtl="0" fontAlgn="b"/>
                      <a:r>
                        <a:rPr lang="en-US" sz="1600" u="none" strike="noStrike" dirty="0">
                          <a:effectLst/>
                          <a:latin typeface="+mn-lt"/>
                        </a:rPr>
                        <a:t>   302</a:t>
                      </a:r>
                      <a:endParaRPr lang="en-US" sz="1600" b="0"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0" i="0" u="none" strike="noStrike" dirty="0">
                          <a:solidFill>
                            <a:srgbClr val="000000"/>
                          </a:solidFill>
                          <a:effectLst/>
                          <a:latin typeface="+mn-lt"/>
                        </a:rPr>
                        <a:t>312</a:t>
                      </a:r>
                    </a:p>
                  </a:txBody>
                  <a:tcPr marL="7944" marR="7944" marT="7944" marB="0" anchor="b">
                    <a:solidFill>
                      <a:schemeClr val="bg1"/>
                    </a:solidFill>
                  </a:tcPr>
                </a:tc>
                <a:tc>
                  <a:txBody>
                    <a:bodyPr/>
                    <a:lstStyle/>
                    <a:p>
                      <a:pPr algn="l" rtl="0" fontAlgn="b"/>
                      <a:endParaRPr lang="en-US" sz="1600" b="0"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1399707554"/>
                  </a:ext>
                </a:extLst>
              </a:tr>
              <a:tr h="276964">
                <a:tc>
                  <a:txBody>
                    <a:bodyPr/>
                    <a:lstStyle/>
                    <a:p>
                      <a:pPr algn="l" fontAlgn="b"/>
                      <a:endParaRPr lang="en-US" sz="1000" b="0" i="0" u="none" strike="noStrike">
                        <a:effectLst/>
                        <a:latin typeface="+mn-lt"/>
                      </a:endParaRPr>
                    </a:p>
                  </a:txBody>
                  <a:tcPr marL="7944" marR="7944" marT="7944" marB="0" anchor="b">
                    <a:solidFill>
                      <a:schemeClr val="bg1"/>
                    </a:solidFill>
                  </a:tcPr>
                </a:tc>
                <a:tc gridSpan="2">
                  <a:txBody>
                    <a:bodyPr/>
                    <a:lstStyle/>
                    <a:p>
                      <a:pPr algn="l" rtl="0" fontAlgn="b"/>
                      <a:r>
                        <a:rPr lang="en-US" sz="1600" u="none" strike="noStrike">
                          <a:effectLst/>
                          <a:latin typeface="+mn-lt"/>
                        </a:rPr>
                        <a:t>Cost per attendee</a:t>
                      </a:r>
                      <a:endParaRPr lang="en-US" sz="1600" b="0" i="0" u="none" strike="noStrike">
                        <a:solidFill>
                          <a:srgbClr val="000000"/>
                        </a:solidFill>
                        <a:effectLst/>
                        <a:latin typeface="+mn-lt"/>
                      </a:endParaRPr>
                    </a:p>
                  </a:txBody>
                  <a:tcPr marL="7944" marR="7944" marT="7944" marB="0" anchor="b">
                    <a:solidFill>
                      <a:schemeClr val="bg1"/>
                    </a:solidFill>
                  </a:tcPr>
                </a:tc>
                <a:tc hMerge="1">
                  <a:txBody>
                    <a:bodyPr/>
                    <a:lstStyle/>
                    <a:p>
                      <a:endParaRPr lang="en-US"/>
                    </a:p>
                  </a:txBody>
                  <a:tcPr/>
                </a:tc>
                <a:tc>
                  <a:txBody>
                    <a:bodyPr/>
                    <a:lstStyle/>
                    <a:p>
                      <a:pPr algn="ctr" rtl="0" fontAlgn="b"/>
                      <a:r>
                        <a:rPr lang="en-US" sz="1600" u="none" strike="noStrike" dirty="0">
                          <a:effectLst/>
                          <a:latin typeface="+mn-lt"/>
                        </a:rPr>
                        <a:t>$762.93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u="none" strike="noStrike" dirty="0">
                          <a:effectLst/>
                          <a:latin typeface="+mn-lt"/>
                        </a:rPr>
                        <a:t>$829.43 </a:t>
                      </a:r>
                      <a:endParaRPr lang="en-US" sz="1600" b="1" i="0" u="none" strike="noStrike" dirty="0">
                        <a:solidFill>
                          <a:srgbClr val="000000"/>
                        </a:solidFill>
                        <a:effectLst/>
                        <a:latin typeface="+mn-lt"/>
                      </a:endParaRPr>
                    </a:p>
                  </a:txBody>
                  <a:tcPr marL="7944" marR="7944" marT="7944" marB="0" anchor="b">
                    <a:solidFill>
                      <a:schemeClr val="bg1"/>
                    </a:solidFill>
                  </a:tcPr>
                </a:tc>
                <a:tc>
                  <a:txBody>
                    <a:bodyPr/>
                    <a:lstStyle/>
                    <a:p>
                      <a:pPr algn="ctr" rtl="0" fontAlgn="b"/>
                      <a:r>
                        <a:rPr lang="en-US" sz="1600" b="1" i="0" u="none" strike="noStrike" dirty="0">
                          <a:solidFill>
                            <a:srgbClr val="000000"/>
                          </a:solidFill>
                          <a:effectLst/>
                          <a:latin typeface="+mn-lt"/>
                        </a:rPr>
                        <a:t>             $855.26</a:t>
                      </a:r>
                    </a:p>
                  </a:txBody>
                  <a:tcPr marL="7944" marR="7944" marT="7944" marB="0" anchor="b">
                    <a:solidFill>
                      <a:schemeClr val="bg1"/>
                    </a:solidFill>
                  </a:tcPr>
                </a:tc>
                <a:tc>
                  <a:txBody>
                    <a:bodyPr/>
                    <a:lstStyle/>
                    <a:p>
                      <a:pPr algn="ctr" rtl="0" fontAlgn="b"/>
                      <a:endParaRPr lang="en-US" sz="1600" b="1" i="0" u="none" strike="noStrike" dirty="0">
                        <a:solidFill>
                          <a:srgbClr val="000000"/>
                        </a:solidFill>
                        <a:effectLst/>
                        <a:latin typeface="+mn-lt"/>
                      </a:endParaRPr>
                    </a:p>
                  </a:txBody>
                  <a:tcPr marL="7944" marR="7944" marT="7944" marB="0" anchor="b">
                    <a:solidFill>
                      <a:schemeClr val="bg1"/>
                    </a:solidFill>
                  </a:tcPr>
                </a:tc>
                <a:extLst>
                  <a:ext uri="{0D108BD9-81ED-4DB2-BD59-A6C34878D82A}">
                    <a16:rowId xmlns:a16="http://schemas.microsoft.com/office/drawing/2014/main" val="3452251464"/>
                  </a:ext>
                </a:extLst>
              </a:tr>
            </a:tbl>
          </a:graphicData>
        </a:graphic>
      </p:graphicFrame>
      <p:sp>
        <p:nvSpPr>
          <p:cNvPr id="4" name="Date Placeholder 3"/>
          <p:cNvSpPr>
            <a:spLocks noGrp="1"/>
          </p:cNvSpPr>
          <p:nvPr>
            <p:ph type="dt" idx="10"/>
          </p:nvPr>
        </p:nvSpPr>
        <p:spPr/>
        <p:txBody>
          <a:bodyPr/>
          <a:lstStyle/>
          <a:p>
            <a:r>
              <a:rPr lang="en-US"/>
              <a:t>March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6</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spTree>
    <p:extLst>
      <p:ext uri="{BB962C8B-B14F-4D97-AF65-F5344CB8AC3E}">
        <p14:creationId xmlns:p14="http://schemas.microsoft.com/office/powerpoint/2010/main" val="3582496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33399"/>
          </a:xfrm>
        </p:spPr>
        <p:txBody>
          <a:bodyPr/>
          <a:lstStyle/>
          <a:p>
            <a:r>
              <a:rPr lang="en-US" dirty="0"/>
              <a:t>Warsaw, Poland May 2018 Budget Report</a:t>
            </a:r>
          </a:p>
        </p:txBody>
      </p:sp>
      <p:sp>
        <p:nvSpPr>
          <p:cNvPr id="4" name="Date Placeholder 3"/>
          <p:cNvSpPr>
            <a:spLocks noGrp="1"/>
          </p:cNvSpPr>
          <p:nvPr>
            <p:ph type="dt" idx="10"/>
          </p:nvPr>
        </p:nvSpPr>
        <p:spPr/>
        <p:txBody>
          <a:bodyPr/>
          <a:lstStyle/>
          <a:p>
            <a:r>
              <a:rPr lang="en-US"/>
              <a:t>March 2018</a:t>
            </a:r>
            <a:endParaRPr lang="en-GB" dirty="0"/>
          </a:p>
        </p:txBody>
      </p:sp>
      <p:sp>
        <p:nvSpPr>
          <p:cNvPr id="6" name="Slide Number Placeholder 5"/>
          <p:cNvSpPr>
            <a:spLocks noGrp="1"/>
          </p:cNvSpPr>
          <p:nvPr>
            <p:ph type="sldNum" idx="12"/>
          </p:nvPr>
        </p:nvSpPr>
        <p:spPr/>
        <p:txBody>
          <a:bodyPr/>
          <a:lstStyle/>
          <a:p>
            <a:r>
              <a:rPr lang="en-GB"/>
              <a:t>Slide </a:t>
            </a:r>
            <a:fld id="{E6969283-78ED-4F71-B854-48055E18A2DC}" type="slidenum">
              <a:rPr lang="en-GB" smtClean="0"/>
              <a:pPr/>
              <a:t>7</a:t>
            </a:fld>
            <a:endParaRPr lang="en-GB"/>
          </a:p>
        </p:txBody>
      </p:sp>
      <p:sp>
        <p:nvSpPr>
          <p:cNvPr id="5" name="Footer Placeholder 4"/>
          <p:cNvSpPr>
            <a:spLocks noGrp="1"/>
          </p:cNvSpPr>
          <p:nvPr>
            <p:ph type="ftr" idx="11"/>
          </p:nvPr>
        </p:nvSpPr>
        <p:spPr/>
        <p:txBody>
          <a:bodyPr/>
          <a:lstStyle/>
          <a:p>
            <a:r>
              <a:rPr lang="en-GB"/>
              <a:t>Ben Rolfe (BCA);   Jon Rosdahl (Qualcomm)</a:t>
            </a:r>
            <a:endParaRPr lang="en-GB" dirty="0"/>
          </a:p>
        </p:txBody>
      </p:sp>
      <p:graphicFrame>
        <p:nvGraphicFramePr>
          <p:cNvPr id="12" name="Content Placeholder 11">
            <a:extLst>
              <a:ext uri="{FF2B5EF4-FFF2-40B4-BE49-F238E27FC236}">
                <a16:creationId xmlns:a16="http://schemas.microsoft.com/office/drawing/2014/main" id="{BA7A6C1F-1222-4B7F-9BA6-118B2986CF81}"/>
              </a:ext>
            </a:extLst>
          </p:cNvPr>
          <p:cNvGraphicFramePr>
            <a:graphicFrameLocks noGrp="1"/>
          </p:cNvGraphicFramePr>
          <p:nvPr>
            <p:ph idx="1"/>
            <p:extLst>
              <p:ext uri="{D42A27DB-BD31-4B8C-83A1-F6EECF244321}">
                <p14:modId xmlns:p14="http://schemas.microsoft.com/office/powerpoint/2010/main" val="787395468"/>
              </p:ext>
            </p:extLst>
          </p:nvPr>
        </p:nvGraphicFramePr>
        <p:xfrm>
          <a:off x="2286000" y="1219198"/>
          <a:ext cx="6629400" cy="5256216"/>
        </p:xfrm>
        <a:graphic>
          <a:graphicData uri="http://schemas.openxmlformats.org/drawingml/2006/table">
            <a:tbl>
              <a:tblPr>
                <a:tableStyleId>{5C22544A-7EE6-4342-B048-85BDC9FD1C3A}</a:tableStyleId>
              </a:tblPr>
              <a:tblGrid>
                <a:gridCol w="535864">
                  <a:extLst>
                    <a:ext uri="{9D8B030D-6E8A-4147-A177-3AD203B41FA5}">
                      <a16:colId xmlns:a16="http://schemas.microsoft.com/office/drawing/2014/main" val="615152226"/>
                    </a:ext>
                  </a:extLst>
                </a:gridCol>
                <a:gridCol w="2477500">
                  <a:extLst>
                    <a:ext uri="{9D8B030D-6E8A-4147-A177-3AD203B41FA5}">
                      <a16:colId xmlns:a16="http://schemas.microsoft.com/office/drawing/2014/main" val="406077130"/>
                    </a:ext>
                  </a:extLst>
                </a:gridCol>
                <a:gridCol w="1582016">
                  <a:extLst>
                    <a:ext uri="{9D8B030D-6E8A-4147-A177-3AD203B41FA5}">
                      <a16:colId xmlns:a16="http://schemas.microsoft.com/office/drawing/2014/main" val="3652466376"/>
                    </a:ext>
                  </a:extLst>
                </a:gridCol>
                <a:gridCol w="2034020">
                  <a:extLst>
                    <a:ext uri="{9D8B030D-6E8A-4147-A177-3AD203B41FA5}">
                      <a16:colId xmlns:a16="http://schemas.microsoft.com/office/drawing/2014/main" val="1710171431"/>
                    </a:ext>
                  </a:extLst>
                </a:gridCol>
              </a:tblGrid>
              <a:tr h="292012">
                <a:tc>
                  <a:txBody>
                    <a:bodyPr/>
                    <a:lstStyle/>
                    <a:p>
                      <a:pPr algn="l" fontAlgn="b"/>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3-Mar</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611014353"/>
                  </a:ext>
                </a:extLst>
              </a:tr>
              <a:tr h="292012">
                <a:tc gridSpan="2">
                  <a:txBody>
                    <a:bodyPr/>
                    <a:lstStyle/>
                    <a:p>
                      <a:pPr algn="l" fontAlgn="b"/>
                      <a:r>
                        <a:rPr lang="en-US" sz="1800" u="none" strike="noStrike">
                          <a:effectLst/>
                        </a:rPr>
                        <a:t>INCOME</a:t>
                      </a:r>
                      <a:endParaRPr lang="en-US" sz="1800" b="1"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ctr" fontAlgn="b"/>
                      <a:r>
                        <a:rPr lang="en-US" sz="1800" u="none" strike="noStrike" dirty="0">
                          <a:effectLst/>
                        </a:rPr>
                        <a:t>Draft Budget</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324722338"/>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2.11 Registrations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$290,500.00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219161986"/>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2.12 Hotel Commissions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$18,000.00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012255669"/>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Total - Income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$308,500.00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083215211"/>
                  </a:ext>
                </a:extLst>
              </a:tr>
              <a:tr h="292012">
                <a:tc gridSpan="2">
                  <a:txBody>
                    <a:bodyPr/>
                    <a:lstStyle/>
                    <a:p>
                      <a:pPr algn="l" fontAlgn="b"/>
                      <a:r>
                        <a:rPr lang="en-US" sz="1800" u="none" strike="noStrike" dirty="0">
                          <a:effectLst/>
                        </a:rPr>
                        <a:t>EXPENSE</a:t>
                      </a:r>
                      <a:endParaRPr lang="en-US" sz="1800" b="1"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en-US"/>
                    </a:p>
                  </a:txBody>
                  <a:tcPr/>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319420595"/>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4.113 - Venue </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$76,800.00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45948578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4.12 - Financial Fees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$6,815.00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36757956"/>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4.13 - Meeting Planner</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$40,760.00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07552702"/>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4.14 - Food &amp; Beverage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$91,470.00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1380545"/>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4.15 - Network Services</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$37,040.00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92876662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4.16 - Social</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$30,000.00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85784575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4.17 - Shipping</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$6,000.00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979975959"/>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4.18 Misc Expense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$13,650.00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144780208"/>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Total - Expense</a:t>
                      </a:r>
                      <a:endParaRPr lang="en-US" sz="1800" b="1"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$302,535.00</a:t>
                      </a:r>
                      <a:endParaRPr lang="en-US" sz="1800" b="1"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4940079"/>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1800" u="none" strike="noStrike">
                          <a:effectLst/>
                        </a:rPr>
                        <a:t>Net Ordinary Income</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a:effectLst/>
                        </a:rPr>
                        <a:t>$5,965.00</a:t>
                      </a:r>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61746256"/>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Total Attendees</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300</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84635191"/>
                  </a:ext>
                </a:extLst>
              </a:tr>
              <a:tr h="292012">
                <a:tc>
                  <a:txBody>
                    <a:bodyPr/>
                    <a:lstStyle/>
                    <a:p>
                      <a:pPr algn="l" fontAlgn="b"/>
                      <a:endParaRPr lang="en-US" sz="18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1800" u="none" strike="noStrike" dirty="0">
                          <a:effectLst/>
                        </a:rPr>
                        <a:t>Cost per attendee</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en-US" sz="1800" u="none" strike="noStrike" dirty="0">
                          <a:effectLst/>
                        </a:rPr>
                        <a:t>$837.42</a:t>
                      </a:r>
                      <a:endParaRPr lang="en-US" sz="18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endParaRPr lang="en-US" sz="18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466027529"/>
                  </a:ext>
                </a:extLst>
              </a:tr>
            </a:tbl>
          </a:graphicData>
        </a:graphic>
      </p:graphicFrame>
    </p:spTree>
    <p:extLst>
      <p:ext uri="{BB962C8B-B14F-4D97-AF65-F5344CB8AC3E}">
        <p14:creationId xmlns:p14="http://schemas.microsoft.com/office/powerpoint/2010/main" val="1045281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61FA91-650A-49DF-B2BD-7A2BF2756C71}"/>
              </a:ext>
            </a:extLst>
          </p:cNvPr>
          <p:cNvSpPr>
            <a:spLocks noGrp="1"/>
          </p:cNvSpPr>
          <p:nvPr>
            <p:ph type="title"/>
          </p:nvPr>
        </p:nvSpPr>
        <p:spPr/>
        <p:txBody>
          <a:bodyPr/>
          <a:lstStyle/>
          <a:p>
            <a:r>
              <a:rPr lang="en-US" dirty="0"/>
              <a:t>Retirement of 802.16 Treasury.</a:t>
            </a:r>
          </a:p>
        </p:txBody>
      </p:sp>
      <p:sp>
        <p:nvSpPr>
          <p:cNvPr id="3" name="Content Placeholder 2">
            <a:extLst>
              <a:ext uri="{FF2B5EF4-FFF2-40B4-BE49-F238E27FC236}">
                <a16:creationId xmlns:a16="http://schemas.microsoft.com/office/drawing/2014/main" id="{A44E9668-28C2-41D1-91CA-2DBBEA26AD01}"/>
              </a:ext>
            </a:extLst>
          </p:cNvPr>
          <p:cNvSpPr>
            <a:spLocks noGrp="1"/>
          </p:cNvSpPr>
          <p:nvPr>
            <p:ph idx="1"/>
          </p:nvPr>
        </p:nvSpPr>
        <p:spPr/>
        <p:txBody>
          <a:bodyPr/>
          <a:lstStyle/>
          <a:p>
            <a:r>
              <a:rPr lang="en-US" dirty="0"/>
              <a:t>802.16 Treasury has been retired.  The 802.11/.15 CB account was credited $9,692.47 as half of the liquidated account.  The other half was credited to 802.</a:t>
            </a:r>
          </a:p>
        </p:txBody>
      </p:sp>
      <p:sp>
        <p:nvSpPr>
          <p:cNvPr id="4" name="Date Placeholder 3">
            <a:extLst>
              <a:ext uri="{FF2B5EF4-FFF2-40B4-BE49-F238E27FC236}">
                <a16:creationId xmlns:a16="http://schemas.microsoft.com/office/drawing/2014/main" id="{FA0E4E6D-6488-41EE-9CD5-600F8AB481F8}"/>
              </a:ext>
            </a:extLst>
          </p:cNvPr>
          <p:cNvSpPr>
            <a:spLocks noGrp="1"/>
          </p:cNvSpPr>
          <p:nvPr>
            <p:ph type="dt" idx="10"/>
          </p:nvPr>
        </p:nvSpPr>
        <p:spPr/>
        <p:txBody>
          <a:bodyPr/>
          <a:lstStyle/>
          <a:p>
            <a:pPr>
              <a:defRPr/>
            </a:pPr>
            <a:r>
              <a:rPr lang="en-US">
                <a:latin typeface="Times New Roman" pitchFamily="18" charset="0"/>
                <a:ea typeface="Arial Unicode MS" pitchFamily="34" charset="-128"/>
                <a:cs typeface="Arial Unicode MS" pitchFamily="34" charset="-128"/>
              </a:rPr>
              <a:t>March 2018</a:t>
            </a:r>
            <a:endParaRPr lang="en-GB" dirty="0"/>
          </a:p>
        </p:txBody>
      </p:sp>
      <p:sp>
        <p:nvSpPr>
          <p:cNvPr id="5" name="Slide Number Placeholder 4">
            <a:extLst>
              <a:ext uri="{FF2B5EF4-FFF2-40B4-BE49-F238E27FC236}">
                <a16:creationId xmlns:a16="http://schemas.microsoft.com/office/drawing/2014/main" id="{382E241A-113B-4F41-B58B-BBB7FB9BBB6D}"/>
              </a:ext>
            </a:extLst>
          </p:cNvPr>
          <p:cNvSpPr>
            <a:spLocks noGrp="1"/>
          </p:cNvSpPr>
          <p:nvPr>
            <p:ph type="sldNum" idx="12"/>
          </p:nvPr>
        </p:nvSpPr>
        <p:spPr/>
        <p:txBody>
          <a:bodyPr/>
          <a:lstStyle/>
          <a:p>
            <a:pPr>
              <a:defRPr/>
            </a:pPr>
            <a:r>
              <a:rPr lang="en-GB"/>
              <a:t>Slide </a:t>
            </a:r>
            <a:fld id="{E6969283-78ED-4F71-B854-48055E18A2DC}" type="slidenum">
              <a:rPr lang="en-GB" smtClean="0"/>
              <a:pPr>
                <a:defRPr/>
              </a:pPr>
              <a:t>8</a:t>
            </a:fld>
            <a:endParaRPr lang="en-GB"/>
          </a:p>
        </p:txBody>
      </p:sp>
      <p:sp>
        <p:nvSpPr>
          <p:cNvPr id="6" name="Footer Placeholder 5">
            <a:extLst>
              <a:ext uri="{FF2B5EF4-FFF2-40B4-BE49-F238E27FC236}">
                <a16:creationId xmlns:a16="http://schemas.microsoft.com/office/drawing/2014/main" id="{6C7217C2-9363-43D0-A906-9F301C99B902}"/>
              </a:ext>
            </a:extLst>
          </p:cNvPr>
          <p:cNvSpPr>
            <a:spLocks noGrp="1"/>
          </p:cNvSpPr>
          <p:nvPr>
            <p:ph type="ftr" idx="11"/>
          </p:nvPr>
        </p:nvSpPr>
        <p:spPr/>
        <p:txBody>
          <a:bodyPr/>
          <a:lstStyle/>
          <a:p>
            <a:pPr>
              <a:defRPr/>
            </a:pPr>
            <a:r>
              <a:rPr lang="en-GB"/>
              <a:t>Ben Rolfe (BCA);   Jon Rosdahl (Qualcomm)</a:t>
            </a:r>
            <a:endParaRPr lang="en-GB" dirty="0"/>
          </a:p>
        </p:txBody>
      </p:sp>
    </p:spTree>
    <p:extLst>
      <p:ext uri="{BB962C8B-B14F-4D97-AF65-F5344CB8AC3E}">
        <p14:creationId xmlns:p14="http://schemas.microsoft.com/office/powerpoint/2010/main" val="37492962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dt" sz="quarter" idx="10"/>
          </p:nvPr>
        </p:nvSpPr>
        <p:spPr/>
        <p:txBody>
          <a:bodyPr/>
          <a:lstStyle/>
          <a:p>
            <a:r>
              <a:rPr lang="en-US"/>
              <a:t>March 2018</a:t>
            </a:r>
            <a:endParaRPr lang="en-GB" dirty="0"/>
          </a:p>
        </p:txBody>
      </p:sp>
      <p:sp>
        <p:nvSpPr>
          <p:cNvPr id="2" name="Footer Placeholder 1"/>
          <p:cNvSpPr>
            <a:spLocks noGrp="1"/>
          </p:cNvSpPr>
          <p:nvPr>
            <p:ph type="ftr" idx="11"/>
          </p:nvPr>
        </p:nvSpPr>
        <p:spPr/>
        <p:txBody>
          <a:bodyPr/>
          <a:lstStyle/>
          <a:p>
            <a:r>
              <a:rPr lang="en-GB"/>
              <a:t>Ben Rolfe (BCA);   Jon Rosdahl (Qualcomm)</a:t>
            </a:r>
            <a:endParaRPr lang="en-GB" dirty="0"/>
          </a:p>
        </p:txBody>
      </p:sp>
      <p:sp>
        <p:nvSpPr>
          <p:cNvPr id="8196" name="Rectangle 5"/>
          <p:cNvSpPr>
            <a:spLocks noGrp="1" noChangeArrowheads="1"/>
          </p:cNvSpPr>
          <p:nvPr>
            <p:ph type="sldNum" sz="quarter" idx="12"/>
          </p:nvPr>
        </p:nvSpPr>
        <p:spPr/>
        <p:txBody>
          <a:bodyPr/>
          <a:lstStyle/>
          <a:p>
            <a:r>
              <a:rPr lang="en-GB"/>
              <a:t>Slide </a:t>
            </a:r>
            <a:fld id="{3838B4BB-A4D0-4480-9F10-787314E25A66}" type="slidenum">
              <a:rPr lang="en-GB" smtClean="0"/>
              <a:pPr/>
              <a:t>9</a:t>
            </a:fld>
            <a:endParaRPr lang="en-GB"/>
          </a:p>
        </p:txBody>
      </p:sp>
      <p:sp>
        <p:nvSpPr>
          <p:cNvPr id="8198" name="Rectangle 2"/>
          <p:cNvSpPr>
            <a:spLocks noGrp="1" noChangeArrowheads="1"/>
          </p:cNvSpPr>
          <p:nvPr>
            <p:ph type="title" idx="4294967295"/>
          </p:nvPr>
        </p:nvSpPr>
        <p:spPr>
          <a:xfrm>
            <a:off x="0" y="533400"/>
            <a:ext cx="7772400" cy="533400"/>
          </a:xfrm>
        </p:spPr>
        <p:txBody>
          <a:bodyPr vert="horz" wrap="square" lIns="92075" tIns="46038" rIns="92075" bIns="46038" numCol="1" anchor="ctr" anchorCtr="0" compatLnSpc="1">
            <a:prstTxWarp prst="textNoShape">
              <a:avLst/>
            </a:prstTxWarp>
          </a:bodyPr>
          <a:lstStyle/>
          <a:p>
            <a:pPr eaLnBrk="1" hangingPunct="1"/>
            <a:r>
              <a:rPr lang="en-US"/>
              <a:t>Historical Attendance</a:t>
            </a:r>
          </a:p>
        </p:txBody>
      </p:sp>
      <p:sp>
        <p:nvSpPr>
          <p:cNvPr id="8199" name="Rectangle 3"/>
          <p:cNvSpPr>
            <a:spLocks noGrp="1" noChangeArrowheads="1"/>
          </p:cNvSpPr>
          <p:nvPr>
            <p:ph type="body" sz="half" idx="4294967295"/>
          </p:nvPr>
        </p:nvSpPr>
        <p:spPr>
          <a:xfrm>
            <a:off x="1981200" y="1124480"/>
            <a:ext cx="3352800" cy="5334000"/>
          </a:xfrm>
        </p:spPr>
        <p:txBody>
          <a:bodyPr vert="horz" wrap="square" lIns="92075" tIns="46038" rIns="92075" bIns="46038" numCol="1" anchor="t" anchorCtr="0" compatLnSpc="1">
            <a:prstTxWarp prst="textNoShape">
              <a:avLst/>
            </a:prstTxWarp>
            <a:spAutoFit/>
          </a:bodyPr>
          <a:lstStyle/>
          <a:p>
            <a:pPr marL="227013" indent="-227013" defTabSz="914400" eaLnBrk="1" hangingPunct="1">
              <a:lnSpc>
                <a:spcPct val="90000"/>
              </a:lnSpc>
              <a:tabLst>
                <a:tab pos="7372350" algn="r"/>
              </a:tabLst>
            </a:pPr>
            <a:r>
              <a:rPr lang="en-US" sz="1200" dirty="0"/>
              <a:t>2003</a:t>
            </a:r>
          </a:p>
          <a:p>
            <a:pPr marL="454025" lvl="1" indent="-112713" defTabSz="914400" eaLnBrk="1" hangingPunct="1">
              <a:lnSpc>
                <a:spcPct val="90000"/>
              </a:lnSpc>
              <a:tabLst>
                <a:tab pos="7372350" algn="r"/>
              </a:tabLst>
            </a:pPr>
            <a:r>
              <a:rPr lang="en-US" sz="1200" dirty="0"/>
              <a:t> 420 - Ft. Lauderdale ($47,287 - $42,118)</a:t>
            </a:r>
          </a:p>
          <a:p>
            <a:pPr marL="454025" lvl="1" indent="-112713" defTabSz="914400" eaLnBrk="1" hangingPunct="1">
              <a:lnSpc>
                <a:spcPct val="90000"/>
              </a:lnSpc>
              <a:tabLst>
                <a:tab pos="7372350" algn="r"/>
              </a:tabLst>
            </a:pPr>
            <a:r>
              <a:rPr lang="en-US" sz="1200" dirty="0"/>
              <a:t> 561 - DFW ($72,916 - $78,354)</a:t>
            </a:r>
          </a:p>
          <a:p>
            <a:pPr marL="454025" lvl="1" indent="-112713" defTabSz="914400" eaLnBrk="1" hangingPunct="1">
              <a:lnSpc>
                <a:spcPct val="90000"/>
              </a:lnSpc>
              <a:tabLst>
                <a:tab pos="7372350" algn="r"/>
              </a:tabLst>
            </a:pPr>
            <a:r>
              <a:rPr lang="en-US" sz="1200" dirty="0"/>
              <a:t> 491 - Singapore ($22,077 - </a:t>
            </a:r>
            <a:r>
              <a:rPr lang="en-US" sz="1200" dirty="0">
                <a:solidFill>
                  <a:srgbClr val="FF0000"/>
                </a:solidFill>
              </a:rPr>
              <a:t>$32,319</a:t>
            </a:r>
            <a:r>
              <a:rPr lang="en-US" sz="1200" dirty="0"/>
              <a:t>)</a:t>
            </a:r>
          </a:p>
          <a:p>
            <a:pPr marL="227013" indent="-227013" defTabSz="914400" eaLnBrk="1" hangingPunct="1">
              <a:lnSpc>
                <a:spcPct val="90000"/>
              </a:lnSpc>
              <a:tabLst>
                <a:tab pos="7372350" algn="r"/>
              </a:tabLst>
            </a:pPr>
            <a:r>
              <a:rPr lang="en-US" sz="1200" dirty="0"/>
              <a:t>2004</a:t>
            </a:r>
          </a:p>
          <a:p>
            <a:pPr marL="454025" lvl="1" indent="-112713" defTabSz="914400" eaLnBrk="1" hangingPunct="1">
              <a:lnSpc>
                <a:spcPct val="90000"/>
              </a:lnSpc>
              <a:tabLst>
                <a:tab pos="7372350" algn="r"/>
              </a:tabLst>
            </a:pPr>
            <a:r>
              <a:rPr lang="en-US" sz="1200" dirty="0"/>
              <a:t> 650 - Garden Grove ( $13, 250 - $82,735)</a:t>
            </a:r>
          </a:p>
          <a:p>
            <a:pPr marL="454025" lvl="1" indent="-112713" defTabSz="914400" eaLnBrk="1" hangingPunct="1">
              <a:lnSpc>
                <a:spcPct val="90000"/>
              </a:lnSpc>
              <a:tabLst>
                <a:tab pos="7372350" algn="r"/>
              </a:tabLst>
            </a:pPr>
            <a:r>
              <a:rPr lang="en-US" sz="1200" dirty="0"/>
              <a:t> 714 - Berlin (</a:t>
            </a:r>
            <a:r>
              <a:rPr lang="en-US" sz="1200" dirty="0">
                <a:solidFill>
                  <a:srgbClr val="FF0000"/>
                </a:solidFill>
              </a:rPr>
              <a:t>$25, 914</a:t>
            </a:r>
            <a:r>
              <a:rPr lang="en-US" sz="1200" dirty="0"/>
              <a:t> - $41,257)</a:t>
            </a:r>
          </a:p>
          <a:p>
            <a:pPr marL="227013" indent="-227013" defTabSz="914400" eaLnBrk="1" hangingPunct="1">
              <a:lnSpc>
                <a:spcPct val="90000"/>
              </a:lnSpc>
              <a:tabLst>
                <a:tab pos="7372350" algn="r"/>
              </a:tabLst>
            </a:pPr>
            <a:r>
              <a:rPr lang="en-US" sz="1200" dirty="0"/>
              <a:t>2005</a:t>
            </a:r>
          </a:p>
          <a:p>
            <a:pPr marL="454025" lvl="1" indent="-112713" defTabSz="914400" eaLnBrk="1" hangingPunct="1">
              <a:lnSpc>
                <a:spcPct val="90000"/>
              </a:lnSpc>
              <a:tabLst>
                <a:tab pos="7372350" algn="r"/>
              </a:tabLst>
            </a:pPr>
            <a:r>
              <a:rPr lang="en-US" sz="1200" dirty="0"/>
              <a:t> 802 - Monterey ($11,858 - $63,183)</a:t>
            </a:r>
          </a:p>
          <a:p>
            <a:pPr marL="454025" lvl="1" indent="-112713" defTabSz="914400" eaLnBrk="1" hangingPunct="1">
              <a:lnSpc>
                <a:spcPct val="90000"/>
              </a:lnSpc>
              <a:tabLst>
                <a:tab pos="7372350" algn="r"/>
              </a:tabLst>
            </a:pPr>
            <a:r>
              <a:rPr lang="en-US" sz="1200" dirty="0"/>
              <a:t> 523 - Cairns (Australia) (</a:t>
            </a:r>
            <a:r>
              <a:rPr lang="en-US" sz="1200" dirty="0">
                <a:solidFill>
                  <a:srgbClr val="FF0000"/>
                </a:solidFill>
              </a:rPr>
              <a:t>$60,750 - $51,375</a:t>
            </a:r>
            <a:r>
              <a:rPr lang="en-US" sz="1200" dirty="0"/>
              <a:t>)</a:t>
            </a:r>
          </a:p>
          <a:p>
            <a:pPr marL="454025" lvl="1" indent="-112713" defTabSz="914400" eaLnBrk="1" hangingPunct="1">
              <a:lnSpc>
                <a:spcPct val="90000"/>
              </a:lnSpc>
              <a:tabLst>
                <a:tab pos="7372350" algn="r"/>
              </a:tabLst>
            </a:pPr>
            <a:r>
              <a:rPr lang="en-US" sz="1200" dirty="0"/>
              <a:t> 759 - Garden Grove ($87,772 - $94,114)</a:t>
            </a:r>
          </a:p>
          <a:p>
            <a:pPr marL="227013" indent="-227013" defTabSz="914400" eaLnBrk="1" hangingPunct="1">
              <a:lnSpc>
                <a:spcPct val="90000"/>
              </a:lnSpc>
              <a:tabLst>
                <a:tab pos="7372350" algn="r"/>
              </a:tabLst>
            </a:pPr>
            <a:r>
              <a:rPr lang="en-US" sz="1200" dirty="0"/>
              <a:t>2006</a:t>
            </a:r>
          </a:p>
          <a:p>
            <a:pPr marL="454025" lvl="1" indent="-112713" defTabSz="914400" eaLnBrk="1" hangingPunct="1">
              <a:lnSpc>
                <a:spcPct val="90000"/>
              </a:lnSpc>
              <a:tabLst>
                <a:tab pos="7372350" algn="r"/>
              </a:tabLst>
            </a:pPr>
            <a:r>
              <a:rPr lang="en-US" sz="1200" dirty="0"/>
              <a:t> 740 - Hawaii ($32,272)</a:t>
            </a:r>
          </a:p>
          <a:p>
            <a:pPr marL="454025" lvl="1" indent="-112713" defTabSz="914400" eaLnBrk="1" hangingPunct="1">
              <a:lnSpc>
                <a:spcPct val="90000"/>
              </a:lnSpc>
              <a:tabLst>
                <a:tab pos="7372350" algn="r"/>
              </a:tabLst>
            </a:pPr>
            <a:r>
              <a:rPr lang="en-US" sz="1200" dirty="0"/>
              <a:t> 564 - Jacksonville ($55,163)</a:t>
            </a:r>
          </a:p>
          <a:p>
            <a:pPr marL="454025" lvl="1" indent="-112713" defTabSz="914400" eaLnBrk="1" hangingPunct="1">
              <a:lnSpc>
                <a:spcPct val="90000"/>
              </a:lnSpc>
              <a:tabLst>
                <a:tab pos="7372350" algn="r"/>
              </a:tabLst>
            </a:pPr>
            <a:r>
              <a:rPr lang="en-US" sz="1200" dirty="0"/>
              <a:t> 350 - Melbourne (</a:t>
            </a:r>
            <a:r>
              <a:rPr lang="en-US" sz="1200" dirty="0">
                <a:solidFill>
                  <a:srgbClr val="FF0000"/>
                </a:solidFill>
              </a:rPr>
              <a:t>$38,855 - $23,184</a:t>
            </a:r>
            <a:r>
              <a:rPr lang="en-US" sz="1200" dirty="0"/>
              <a:t>)</a:t>
            </a:r>
          </a:p>
          <a:p>
            <a:pPr marL="227013" indent="-227013" defTabSz="914400" eaLnBrk="1" hangingPunct="1">
              <a:lnSpc>
                <a:spcPct val="90000"/>
              </a:lnSpc>
              <a:tabLst>
                <a:tab pos="7372350" algn="r"/>
              </a:tabLst>
            </a:pPr>
            <a:r>
              <a:rPr lang="en-US" sz="1200" dirty="0"/>
              <a:t>2007</a:t>
            </a:r>
          </a:p>
          <a:p>
            <a:pPr marL="454025" lvl="1" indent="-112713" defTabSz="914400" eaLnBrk="1" hangingPunct="1">
              <a:lnSpc>
                <a:spcPct val="90000"/>
              </a:lnSpc>
              <a:tabLst>
                <a:tab pos="7372350" algn="r"/>
              </a:tabLst>
            </a:pPr>
            <a:r>
              <a:rPr lang="en-US" sz="1200" dirty="0"/>
              <a:t> 478 - Montreal (</a:t>
            </a:r>
            <a:r>
              <a:rPr lang="en-US" sz="1200" dirty="0">
                <a:solidFill>
                  <a:srgbClr val="FF0000"/>
                </a:solidFill>
              </a:rPr>
              <a:t>$750 </a:t>
            </a:r>
            <a:r>
              <a:rPr lang="en-US" sz="1200" dirty="0"/>
              <a:t>- $17,425)</a:t>
            </a:r>
          </a:p>
          <a:p>
            <a:pPr marL="454025" lvl="1" indent="-112713" defTabSz="914400" eaLnBrk="1" hangingPunct="1">
              <a:lnSpc>
                <a:spcPct val="90000"/>
              </a:lnSpc>
              <a:tabLst>
                <a:tab pos="7372350" algn="r"/>
              </a:tabLst>
            </a:pPr>
            <a:r>
              <a:rPr lang="en-US" sz="1200" dirty="0"/>
              <a:t> 439 - Hawaii (</a:t>
            </a:r>
            <a:r>
              <a:rPr lang="en-US" sz="1200" dirty="0">
                <a:solidFill>
                  <a:srgbClr val="FF0000"/>
                </a:solidFill>
              </a:rPr>
              <a:t>$28,200</a:t>
            </a:r>
            <a:r>
              <a:rPr lang="en-US" sz="1200" dirty="0"/>
              <a:t> - $17,720)</a:t>
            </a:r>
          </a:p>
          <a:p>
            <a:pPr marL="227013" indent="-227013" defTabSz="914400" eaLnBrk="1" hangingPunct="1">
              <a:lnSpc>
                <a:spcPct val="90000"/>
              </a:lnSpc>
              <a:tabLst>
                <a:tab pos="7372350" algn="r"/>
              </a:tabLst>
            </a:pPr>
            <a:r>
              <a:rPr lang="en-US" sz="1200" dirty="0"/>
              <a:t>2008</a:t>
            </a:r>
          </a:p>
          <a:p>
            <a:pPr marL="454025" lvl="1" indent="-112713" defTabSz="914400" eaLnBrk="1" hangingPunct="1">
              <a:lnSpc>
                <a:spcPct val="90000"/>
              </a:lnSpc>
              <a:tabLst>
                <a:tab pos="7372350" algn="r"/>
              </a:tabLst>
            </a:pPr>
            <a:r>
              <a:rPr lang="en-US" sz="1200" dirty="0"/>
              <a:t>361 - Taipei (</a:t>
            </a:r>
            <a:r>
              <a:rPr lang="en-US" sz="1200" dirty="0">
                <a:solidFill>
                  <a:srgbClr val="FF0000"/>
                </a:solidFill>
              </a:rPr>
              <a:t>$126,352 - $24,636</a:t>
            </a:r>
            <a:r>
              <a:rPr lang="en-US" sz="1200" dirty="0"/>
              <a:t>)</a:t>
            </a:r>
          </a:p>
          <a:p>
            <a:pPr marL="454025" lvl="1" indent="-112713" defTabSz="914400" eaLnBrk="1" hangingPunct="1">
              <a:lnSpc>
                <a:spcPct val="90000"/>
              </a:lnSpc>
              <a:tabLst>
                <a:tab pos="7372350" algn="r"/>
              </a:tabLst>
            </a:pPr>
            <a:r>
              <a:rPr lang="en-US" sz="1200" dirty="0"/>
              <a:t>402 - Jacksonville ($1,850 - $39,459)</a:t>
            </a:r>
          </a:p>
          <a:p>
            <a:pPr marL="454025" lvl="1" indent="-112713" defTabSz="914400" eaLnBrk="1" hangingPunct="1">
              <a:lnSpc>
                <a:spcPct val="90000"/>
              </a:lnSpc>
              <a:tabLst>
                <a:tab pos="7372350" algn="r"/>
              </a:tabLst>
            </a:pPr>
            <a:r>
              <a:rPr lang="en-US" sz="1200" dirty="0"/>
              <a:t>379 – Hawaii (</a:t>
            </a:r>
            <a:r>
              <a:rPr lang="en-US" sz="1200" dirty="0">
                <a:solidFill>
                  <a:srgbClr val="FF0000"/>
                </a:solidFill>
              </a:rPr>
              <a:t>$13,343 </a:t>
            </a:r>
            <a:r>
              <a:rPr lang="en-US" sz="1200" dirty="0"/>
              <a:t>-</a:t>
            </a:r>
            <a:r>
              <a:rPr lang="en-US" sz="1200" dirty="0">
                <a:solidFill>
                  <a:srgbClr val="FF0000"/>
                </a:solidFill>
              </a:rPr>
              <a:t> </a:t>
            </a:r>
            <a:r>
              <a:rPr lang="en-US" sz="1200" dirty="0"/>
              <a:t>$8,557)</a:t>
            </a:r>
          </a:p>
        </p:txBody>
      </p:sp>
      <p:sp>
        <p:nvSpPr>
          <p:cNvPr id="8200" name="Rectangle 4"/>
          <p:cNvSpPr>
            <a:spLocks noGrp="1" noChangeArrowheads="1"/>
          </p:cNvSpPr>
          <p:nvPr>
            <p:ph type="body" sz="half" idx="4294967295"/>
          </p:nvPr>
        </p:nvSpPr>
        <p:spPr>
          <a:xfrm>
            <a:off x="6564313" y="992187"/>
            <a:ext cx="3810000" cy="5408613"/>
          </a:xfrm>
        </p:spPr>
        <p:txBody>
          <a:bodyPr vert="horz" wrap="square" lIns="92075" tIns="46038" rIns="92075" bIns="46038" numCol="1" anchor="t" anchorCtr="0" compatLnSpc="1">
            <a:prstTxWarp prst="textNoShape">
              <a:avLst/>
            </a:prstTxWarp>
          </a:bodyPr>
          <a:lstStyle/>
          <a:p>
            <a:pPr marL="182880" indent="-227013" defTabSz="914400" eaLnBrk="1" hangingPunct="1">
              <a:spcBef>
                <a:spcPts val="0"/>
              </a:spcBef>
              <a:tabLst>
                <a:tab pos="7372350" algn="r"/>
              </a:tabLst>
            </a:pPr>
            <a:r>
              <a:rPr lang="en-US" sz="1200" dirty="0"/>
              <a:t>2009</a:t>
            </a:r>
          </a:p>
          <a:p>
            <a:pPr marL="582930" lvl="2" indent="-174625" defTabSz="914400" eaLnBrk="1" hangingPunct="1">
              <a:spcBef>
                <a:spcPts val="0"/>
              </a:spcBef>
              <a:tabLst>
                <a:tab pos="7372350" algn="r"/>
              </a:tabLst>
            </a:pPr>
            <a:r>
              <a:rPr lang="en-US" sz="1200" dirty="0"/>
              <a:t>355 – LA ($4,724 - $9,835)</a:t>
            </a:r>
          </a:p>
          <a:p>
            <a:pPr marL="582930" lvl="2" indent="-174625" defTabSz="914400" eaLnBrk="1" hangingPunct="1">
              <a:spcBef>
                <a:spcPts val="0"/>
              </a:spcBef>
              <a:tabLst>
                <a:tab pos="7372350" algn="r"/>
              </a:tabLst>
            </a:pPr>
            <a:r>
              <a:rPr lang="en-US" sz="1200" dirty="0"/>
              <a:t>344 – Montreal ($8,676 - $29,948)</a:t>
            </a:r>
          </a:p>
          <a:p>
            <a:pPr marL="582930" lvl="2" indent="-174625" defTabSz="914400" eaLnBrk="1" hangingPunct="1">
              <a:spcBef>
                <a:spcPts val="0"/>
              </a:spcBef>
              <a:tabLst>
                <a:tab pos="7372350" algn="r"/>
              </a:tabLst>
            </a:pPr>
            <a:r>
              <a:rPr lang="en-US" sz="1200" dirty="0"/>
              <a:t>500 – Hawaii ($16,793 - $17,330)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2010</a:t>
            </a:r>
          </a:p>
          <a:p>
            <a:pPr marL="582930" lvl="2" indent="-174625" defTabSz="914400" eaLnBrk="1" hangingPunct="1">
              <a:spcBef>
                <a:spcPts val="0"/>
              </a:spcBef>
              <a:tabLst>
                <a:tab pos="7372350" algn="r"/>
              </a:tabLst>
            </a:pPr>
            <a:r>
              <a:rPr lang="en-US" sz="1200" dirty="0"/>
              <a:t>428 – LA ($9,000 - $33,841)</a:t>
            </a:r>
          </a:p>
          <a:p>
            <a:pPr marL="582930" lvl="2" indent="-174625" defTabSz="914400" eaLnBrk="1" hangingPunct="1">
              <a:spcBef>
                <a:spcPts val="0"/>
              </a:spcBef>
              <a:tabLst>
                <a:tab pos="7372350" algn="r"/>
              </a:tabLst>
            </a:pPr>
            <a:r>
              <a:rPr lang="en-US" sz="1200" dirty="0"/>
              <a:t>426 - Beijing ($0)</a:t>
            </a:r>
          </a:p>
          <a:p>
            <a:pPr marL="582930" lvl="2" indent="-174625" defTabSz="914400" eaLnBrk="1" hangingPunct="1">
              <a:spcBef>
                <a:spcPts val="0"/>
              </a:spcBef>
              <a:tabLst>
                <a:tab pos="7372350" algn="r"/>
              </a:tabLst>
            </a:pPr>
            <a:r>
              <a:rPr lang="en-US" sz="1200" dirty="0"/>
              <a:t>384 – Hawaii ($1,161- $316)</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2011</a:t>
            </a:r>
          </a:p>
          <a:p>
            <a:pPr marL="582930" lvl="2" indent="-174625" defTabSz="914400" eaLnBrk="1" hangingPunct="1">
              <a:spcBef>
                <a:spcPts val="0"/>
              </a:spcBef>
              <a:tabLst>
                <a:tab pos="7372350" algn="r"/>
              </a:tabLst>
            </a:pPr>
            <a:r>
              <a:rPr lang="en-US" sz="1200" dirty="0"/>
              <a:t>410 – LA ($13,378 - $29,080)</a:t>
            </a:r>
          </a:p>
          <a:p>
            <a:pPr marL="582930" lvl="2" indent="-174625" defTabSz="914400" eaLnBrk="1" hangingPunct="1">
              <a:spcBef>
                <a:spcPts val="0"/>
              </a:spcBef>
              <a:tabLst>
                <a:tab pos="7372350" algn="r"/>
              </a:tabLst>
            </a:pPr>
            <a:r>
              <a:rPr lang="en-US" sz="1200" dirty="0"/>
              <a:t>351 – Indian Wells (</a:t>
            </a:r>
            <a:r>
              <a:rPr lang="en-US" sz="1200" dirty="0">
                <a:solidFill>
                  <a:srgbClr val="FF0000"/>
                </a:solidFill>
              </a:rPr>
              <a:t>$9,128 </a:t>
            </a:r>
            <a:r>
              <a:rPr lang="en-US" sz="1200" dirty="0"/>
              <a:t>– $20,536)</a:t>
            </a:r>
          </a:p>
          <a:p>
            <a:pPr marL="582930" lvl="2" indent="-174625" defTabSz="914400" eaLnBrk="1" hangingPunct="1">
              <a:spcBef>
                <a:spcPts val="0"/>
              </a:spcBef>
              <a:tabLst>
                <a:tab pos="7372350" algn="r"/>
              </a:tabLst>
            </a:pPr>
            <a:r>
              <a:rPr lang="en-US" sz="1200" dirty="0"/>
              <a:t>313 – Okinawa (</a:t>
            </a:r>
            <a:r>
              <a:rPr lang="en-US" sz="1200" dirty="0">
                <a:solidFill>
                  <a:srgbClr val="FF0000"/>
                </a:solidFill>
              </a:rPr>
              <a:t>$22,669 </a:t>
            </a:r>
            <a:r>
              <a:rPr lang="en-US" sz="1200" dirty="0"/>
              <a:t>– $0)</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2012</a:t>
            </a:r>
          </a:p>
          <a:p>
            <a:pPr marL="582930" lvl="2" indent="-174625" defTabSz="914400" eaLnBrk="1" hangingPunct="1">
              <a:spcBef>
                <a:spcPts val="0"/>
              </a:spcBef>
              <a:tabLst>
                <a:tab pos="7372350" algn="r"/>
              </a:tabLst>
            </a:pPr>
            <a:r>
              <a:rPr lang="en-US" sz="1200" dirty="0"/>
              <a:t>359 – Jacksonville ($16,398 - $30,931.52)</a:t>
            </a:r>
          </a:p>
          <a:p>
            <a:pPr marL="582930" lvl="2" indent="-174625" defTabSz="914400" eaLnBrk="1" hangingPunct="1">
              <a:spcBef>
                <a:spcPts val="0"/>
              </a:spcBef>
              <a:tabLst>
                <a:tab pos="7372350" algn="r"/>
              </a:tabLst>
            </a:pPr>
            <a:r>
              <a:rPr lang="en-US" sz="1200" dirty="0"/>
              <a:t>335 – Atlanta (</a:t>
            </a:r>
            <a:r>
              <a:rPr lang="en-US" sz="1200" dirty="0">
                <a:solidFill>
                  <a:srgbClr val="FF0000"/>
                </a:solidFill>
              </a:rPr>
              <a:t>$680 </a:t>
            </a:r>
            <a:r>
              <a:rPr lang="en-US" sz="1200" dirty="0"/>
              <a:t>- </a:t>
            </a:r>
            <a:r>
              <a:rPr lang="en-US" sz="1200" dirty="0">
                <a:solidFill>
                  <a:srgbClr val="FF0000"/>
                </a:solidFill>
              </a:rPr>
              <a:t> $100.35</a:t>
            </a:r>
            <a:r>
              <a:rPr lang="en-US" sz="1200" dirty="0"/>
              <a:t>)</a:t>
            </a:r>
          </a:p>
          <a:p>
            <a:pPr marL="582930" lvl="2" indent="-174625" defTabSz="914400" eaLnBrk="1" hangingPunct="1">
              <a:spcBef>
                <a:spcPts val="0"/>
              </a:spcBef>
              <a:tabLst>
                <a:tab pos="7372350" algn="r"/>
              </a:tabLst>
            </a:pPr>
            <a:r>
              <a:rPr lang="en-US" sz="1200" dirty="0"/>
              <a:t>314 – Indian Wells (</a:t>
            </a:r>
            <a:r>
              <a:rPr lang="en-US" sz="1200" dirty="0">
                <a:solidFill>
                  <a:srgbClr val="FF0000"/>
                </a:solidFill>
              </a:rPr>
              <a:t>$7,665 </a:t>
            </a:r>
            <a:r>
              <a:rPr lang="en-US" sz="1200" dirty="0"/>
              <a:t>-  $ 15,480) </a:t>
            </a:r>
          </a:p>
          <a:p>
            <a:pPr marL="582930" lvl="2" indent="-174625" defTabSz="914400" eaLnBrk="1" hangingPunct="1">
              <a:spcBef>
                <a:spcPts val="0"/>
              </a:spcBef>
              <a:tabLst>
                <a:tab pos="7372350" algn="r"/>
              </a:tabLst>
            </a:pPr>
            <a:endParaRPr lang="en-US" sz="1000" dirty="0"/>
          </a:p>
          <a:p>
            <a:pPr marL="182880" indent="-174625" defTabSz="914400" eaLnBrk="1" hangingPunct="1">
              <a:spcBef>
                <a:spcPts val="0"/>
              </a:spcBef>
              <a:tabLst>
                <a:tab pos="7372350" algn="r"/>
              </a:tabLst>
            </a:pPr>
            <a:r>
              <a:rPr lang="en-US" sz="1200" dirty="0"/>
              <a:t>2013</a:t>
            </a:r>
          </a:p>
          <a:p>
            <a:pPr marL="582930" lvl="2" indent="-174625" defTabSz="914400" eaLnBrk="1" hangingPunct="1">
              <a:spcBef>
                <a:spcPts val="0"/>
              </a:spcBef>
              <a:tabLst>
                <a:tab pos="7372350" algn="r"/>
              </a:tabLst>
            </a:pPr>
            <a:r>
              <a:rPr lang="en-US" sz="1200" dirty="0"/>
              <a:t>356 – Vancouver (</a:t>
            </a:r>
            <a:r>
              <a:rPr lang="en-US" sz="1200" dirty="0">
                <a:solidFill>
                  <a:srgbClr val="FF0000"/>
                </a:solidFill>
              </a:rPr>
              <a:t>$15,259  </a:t>
            </a:r>
            <a:r>
              <a:rPr lang="en-US" sz="1200" dirty="0"/>
              <a:t>- </a:t>
            </a:r>
            <a:r>
              <a:rPr lang="en-US" sz="1200" dirty="0">
                <a:solidFill>
                  <a:srgbClr val="FF0000"/>
                </a:solidFill>
              </a:rPr>
              <a:t>$ 5,855</a:t>
            </a:r>
            <a:r>
              <a:rPr lang="en-US" sz="1200" dirty="0"/>
              <a:t>)</a:t>
            </a:r>
          </a:p>
          <a:p>
            <a:pPr marL="582930" lvl="2" indent="-174625" defTabSz="914400" eaLnBrk="1" hangingPunct="1">
              <a:spcBef>
                <a:spcPts val="0"/>
              </a:spcBef>
              <a:tabLst>
                <a:tab pos="7372350" algn="r"/>
              </a:tabLst>
            </a:pPr>
            <a:r>
              <a:rPr lang="en-US" sz="1200" dirty="0"/>
              <a:t>337 – Hawaii      (</a:t>
            </a:r>
            <a:r>
              <a:rPr lang="en-US" sz="1200" dirty="0">
                <a:solidFill>
                  <a:srgbClr val="FF0000"/>
                </a:solidFill>
              </a:rPr>
              <a:t>$10,533 </a:t>
            </a:r>
            <a:r>
              <a:rPr lang="en-US" sz="1200" dirty="0"/>
              <a:t>- </a:t>
            </a:r>
            <a:r>
              <a:rPr lang="en-US" sz="1200" dirty="0">
                <a:solidFill>
                  <a:srgbClr val="FF0000"/>
                </a:solidFill>
              </a:rPr>
              <a:t>$12,227</a:t>
            </a:r>
            <a:r>
              <a:rPr lang="en-US" sz="1200" dirty="0"/>
              <a:t>)</a:t>
            </a:r>
          </a:p>
          <a:p>
            <a:pPr marL="582930" lvl="2" indent="-174625" defTabSz="914400" eaLnBrk="1" hangingPunct="1">
              <a:spcBef>
                <a:spcPts val="0"/>
              </a:spcBef>
              <a:tabLst>
                <a:tab pos="7372350" algn="r"/>
              </a:tabLst>
            </a:pPr>
            <a:r>
              <a:rPr lang="en-US" sz="1200" dirty="0"/>
              <a:t>279 – Nanjing     ($0- </a:t>
            </a:r>
            <a:r>
              <a:rPr lang="en-US" sz="1200" dirty="0">
                <a:solidFill>
                  <a:srgbClr val="FF0000"/>
                </a:solidFill>
              </a:rPr>
              <a:t>$7,475</a:t>
            </a:r>
            <a:r>
              <a:rPr lang="en-US" sz="1200" dirty="0"/>
              <a:t>) </a:t>
            </a:r>
          </a:p>
          <a:p>
            <a:pPr marL="582930" lvl="2" indent="-174625" defTabSz="914400" eaLnBrk="1" hangingPunct="1">
              <a:spcBef>
                <a:spcPts val="0"/>
              </a:spcBef>
              <a:tabLst>
                <a:tab pos="7372350" algn="r"/>
              </a:tabLst>
            </a:pPr>
            <a:endParaRPr lang="en-US" sz="1000" dirty="0"/>
          </a:p>
          <a:p>
            <a:pPr marL="182880" indent="-227013" defTabSz="914400" eaLnBrk="1" hangingPunct="1">
              <a:spcBef>
                <a:spcPts val="0"/>
              </a:spcBef>
              <a:tabLst>
                <a:tab pos="7372350" algn="r"/>
              </a:tabLst>
            </a:pPr>
            <a:r>
              <a:rPr lang="en-US" sz="1200" dirty="0"/>
              <a:t>2014</a:t>
            </a:r>
          </a:p>
          <a:p>
            <a:pPr marL="582930" lvl="2" indent="-112713" defTabSz="914400" eaLnBrk="1" hangingPunct="1">
              <a:spcBef>
                <a:spcPts val="0"/>
              </a:spcBef>
              <a:tabLst>
                <a:tab pos="7372350" algn="r"/>
              </a:tabLst>
            </a:pPr>
            <a:r>
              <a:rPr lang="en-US" sz="1200" dirty="0"/>
              <a:t>426 – LA (</a:t>
            </a:r>
            <a:r>
              <a:rPr lang="en-US" sz="1200" dirty="0">
                <a:solidFill>
                  <a:srgbClr val="FF0000"/>
                </a:solidFill>
              </a:rPr>
              <a:t>$</a:t>
            </a:r>
            <a:r>
              <a:rPr lang="en-US" sz="1200" dirty="0">
                <a:solidFill>
                  <a:srgbClr val="FF0000"/>
                </a:solidFill>
                <a:ea typeface="MS PGothic" pitchFamily="34" charset="-128"/>
              </a:rPr>
              <a:t>9,313 </a:t>
            </a:r>
            <a:r>
              <a:rPr lang="en-US" sz="1200" dirty="0"/>
              <a:t>-- </a:t>
            </a:r>
            <a:r>
              <a:rPr lang="en-US" sz="1200" dirty="0">
                <a:solidFill>
                  <a:srgbClr val="FF0000"/>
                </a:solidFill>
              </a:rPr>
              <a:t>$</a:t>
            </a:r>
            <a:r>
              <a:rPr lang="en-US" sz="1200" dirty="0">
                <a:solidFill>
                  <a:srgbClr val="FF0000"/>
                </a:solidFill>
                <a:ea typeface="MS PGothic" pitchFamily="34" charset="-128"/>
              </a:rPr>
              <a:t>2,082</a:t>
            </a:r>
            <a:r>
              <a:rPr lang="en-US" sz="1200" dirty="0">
                <a:solidFill>
                  <a:schemeClr val="tx1"/>
                </a:solidFill>
                <a:ea typeface="MS PGothic" pitchFamily="34" charset="-128"/>
              </a:rPr>
              <a:t>)</a:t>
            </a:r>
            <a:endParaRPr lang="en-US" sz="1200" dirty="0">
              <a:solidFill>
                <a:schemeClr val="tx1"/>
              </a:solidFill>
            </a:endParaRPr>
          </a:p>
          <a:p>
            <a:pPr marL="582930" lvl="2" indent="-112713" defTabSz="914400" eaLnBrk="1" hangingPunct="1">
              <a:spcBef>
                <a:spcPts val="0"/>
              </a:spcBef>
              <a:tabLst>
                <a:tab pos="7372350" algn="r"/>
              </a:tabLst>
            </a:pPr>
            <a:r>
              <a:rPr lang="en-US" sz="1200" dirty="0"/>
              <a:t>337 – Waikoloa (</a:t>
            </a:r>
            <a:r>
              <a:rPr lang="en-US" sz="1200" dirty="0">
                <a:solidFill>
                  <a:schemeClr val="tx1"/>
                </a:solidFill>
              </a:rPr>
              <a:t>$8,940 - </a:t>
            </a:r>
            <a:r>
              <a:rPr lang="en-US" sz="1200" dirty="0">
                <a:solidFill>
                  <a:schemeClr val="tx1"/>
                </a:solidFill>
                <a:ea typeface="MS PGothic" pitchFamily="34" charset="-128"/>
              </a:rPr>
              <a:t>$13,949</a:t>
            </a:r>
            <a:r>
              <a:rPr lang="en-US" sz="1200" dirty="0"/>
              <a:t>)</a:t>
            </a:r>
          </a:p>
          <a:p>
            <a:pPr marL="582930" lvl="2" indent="-112713" defTabSz="914400" eaLnBrk="1" hangingPunct="1">
              <a:spcBef>
                <a:spcPts val="0"/>
              </a:spcBef>
              <a:tabLst>
                <a:tab pos="7372350" algn="r"/>
              </a:tabLst>
            </a:pPr>
            <a:r>
              <a:rPr lang="en-US" sz="1200" dirty="0"/>
              <a:t>341 – Athens (</a:t>
            </a:r>
            <a:r>
              <a:rPr lang="en-US" sz="1200" dirty="0">
                <a:solidFill>
                  <a:srgbClr val="FF0000"/>
                </a:solidFill>
              </a:rPr>
              <a:t>$63,050 </a:t>
            </a:r>
            <a:r>
              <a:rPr lang="en-US" sz="1200" dirty="0"/>
              <a:t>- $1,098)</a:t>
            </a:r>
          </a:p>
          <a:p>
            <a:pPr marL="515938" lvl="1" indent="-174625" defTabSz="914400" eaLnBrk="1" hangingPunct="1">
              <a:lnSpc>
                <a:spcPct val="90000"/>
              </a:lnSpc>
              <a:tabLst>
                <a:tab pos="7372350" algn="r"/>
              </a:tabLst>
            </a:pPr>
            <a:endParaRPr lang="en-US" sz="1400" dirty="0"/>
          </a:p>
        </p:txBody>
      </p:sp>
      <p:sp>
        <p:nvSpPr>
          <p:cNvPr id="8197" name="Slide Number Placeholder 5"/>
          <p:cNvSpPr txBox="1">
            <a:spLocks noGrp="1"/>
          </p:cNvSpPr>
          <p:nvPr/>
        </p:nvSpPr>
        <p:spPr bwMode="auto">
          <a:xfrm>
            <a:off x="5917696" y="6475413"/>
            <a:ext cx="432811" cy="184666"/>
          </a:xfrm>
          <a:prstGeom prst="rect">
            <a:avLst/>
          </a:prstGeom>
          <a:noFill/>
          <a:ln w="9525">
            <a:noFill/>
            <a:miter lim="800000"/>
            <a:headEnd/>
            <a:tailEnd/>
          </a:ln>
        </p:spPr>
        <p:txBody>
          <a:bodyPr wrap="none" lIns="0" tIns="0" rIns="0" bIns="0">
            <a:spAutoFit/>
          </a:bodyPr>
          <a:lstStyle/>
          <a:p>
            <a:pPr algn="ctr" defTabSz="914400" eaLnBrk="0" hangingPunct="0"/>
            <a:r>
              <a:rPr lang="en-US" sz="1200">
                <a:solidFill>
                  <a:schemeClr val="tx1"/>
                </a:solidFill>
                <a:ea typeface="MS PGothic" pitchFamily="34" charset="-128"/>
              </a:rPr>
              <a:t>Slide </a:t>
            </a:r>
            <a:fld id="{B88F9BB2-5D92-4163-B1C0-486E6FDCA691}" type="slidenum">
              <a:rPr lang="en-US" sz="1200">
                <a:solidFill>
                  <a:schemeClr val="tx1"/>
                </a:solidFill>
                <a:ea typeface="MS PGothic" pitchFamily="34" charset="-128"/>
              </a:rPr>
              <a:pPr algn="ctr" defTabSz="914400" eaLnBrk="0" hangingPunct="0"/>
              <a:t>9</a:t>
            </a:fld>
            <a:endParaRPr lang="en-US" sz="1200">
              <a:solidFill>
                <a:schemeClr val="tx1"/>
              </a:solidFill>
              <a:ea typeface="MS PGothic" pitchFamily="34" charset="-128"/>
            </a:endParaRPr>
          </a:p>
        </p:txBody>
      </p:sp>
      <p:sp>
        <p:nvSpPr>
          <p:cNvPr id="8201" name="Rectangle 5"/>
          <p:cNvSpPr>
            <a:spLocks noChangeArrowheads="1"/>
          </p:cNvSpPr>
          <p:nvPr/>
        </p:nvSpPr>
        <p:spPr bwMode="auto">
          <a:xfrm>
            <a:off x="10374313" y="-177800"/>
            <a:ext cx="184150" cy="228600"/>
          </a:xfrm>
          <a:prstGeom prst="rect">
            <a:avLst/>
          </a:prstGeom>
          <a:noFill/>
          <a:ln w="12700">
            <a:noFill/>
            <a:miter lim="800000"/>
            <a:headEnd type="none" w="sm" len="sm"/>
            <a:tailEnd type="none" w="sm" len="sm"/>
          </a:ln>
        </p:spPr>
        <p:txBody>
          <a:bodyPr wrap="none">
            <a:spAutoFit/>
          </a:bodyPr>
          <a:lstStyle/>
          <a:p>
            <a:pPr defTabSz="914400" eaLnBrk="0" hangingPunct="0"/>
            <a:endParaRPr lang="en-US" sz="900" b="1">
              <a:solidFill>
                <a:schemeClr val="tx1"/>
              </a:solidFill>
              <a:ea typeface="MS PGothic" pitchFamily="34" charset="-128"/>
            </a:endParaRPr>
          </a:p>
        </p:txBody>
      </p:sp>
    </p:spTree>
  </p:cSld>
  <p:clrMapOvr>
    <a:masterClrMapping/>
  </p:clrMapOvr>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102506</TotalTime>
  <Words>3400</Words>
  <Application>Microsoft Office PowerPoint</Application>
  <PresentationFormat>Widescreen</PresentationFormat>
  <Paragraphs>1100</Paragraphs>
  <Slides>17</Slides>
  <Notes>14</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7" baseType="lpstr">
      <vt:lpstr>Arial Unicode MS</vt:lpstr>
      <vt:lpstr>굴림</vt:lpstr>
      <vt:lpstr>MS Gothic</vt:lpstr>
      <vt:lpstr>MS PGothic</vt:lpstr>
      <vt:lpstr>Arial</vt:lpstr>
      <vt:lpstr>Calibri</vt:lpstr>
      <vt:lpstr>Tahoma</vt:lpstr>
      <vt:lpstr>Times New Roman</vt:lpstr>
      <vt:lpstr>802-11-Submission</vt:lpstr>
      <vt:lpstr>Document</vt:lpstr>
      <vt:lpstr>Treasurer Report March 2018 - Rosemont</vt:lpstr>
      <vt:lpstr>Abstract</vt:lpstr>
      <vt:lpstr>PowerPoint Presentation</vt:lpstr>
      <vt:lpstr>PowerPoint Presentation</vt:lpstr>
      <vt:lpstr>Waikoloa,  Sept. 2017 Budget Report</vt:lpstr>
      <vt:lpstr>Irvine, CA January 2018 Budget Report</vt:lpstr>
      <vt:lpstr>Warsaw, Poland May 2018 Budget Report</vt:lpstr>
      <vt:lpstr>Retirement of 802.16 Treasury.</vt:lpstr>
      <vt:lpstr>Historical Attendance</vt:lpstr>
      <vt:lpstr>Historical Attendance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Benjamin A. Rolfe</Manager>
  <Company>BCA, CSR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Treasurer Report March 2018 - Rosemont</dc:title>
  <dc:creator>Jon Rosdahl</dc:creator>
  <cp:keywords>March 2018</cp:keywords>
  <dc:description>Ben Rolfe (BCA); Jon Rosdahl (Qualcomm)</dc:description>
  <cp:lastModifiedBy>Jon Rosdahl</cp:lastModifiedBy>
  <cp:revision>443</cp:revision>
  <cp:lastPrinted>1601-01-01T00:00:00Z</cp:lastPrinted>
  <dcterms:created xsi:type="dcterms:W3CDTF">2012-05-13T15:07:35Z</dcterms:created>
  <dcterms:modified xsi:type="dcterms:W3CDTF">2018-03-04T22:34:42Z</dcterms:modified>
</cp:coreProperties>
</file>