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74" r:id="rId4"/>
    <p:sldId id="277" r:id="rId5"/>
    <p:sldId id="275" r:id="rId6"/>
    <p:sldId id="313" r:id="rId7"/>
    <p:sldId id="327" r:id="rId8"/>
    <p:sldId id="328" r:id="rId9"/>
    <p:sldId id="329" r:id="rId10"/>
    <p:sldId id="330" r:id="rId11"/>
    <p:sldId id="339" r:id="rId12"/>
    <p:sldId id="331" r:id="rId13"/>
    <p:sldId id="332" r:id="rId14"/>
    <p:sldId id="333" r:id="rId15"/>
    <p:sldId id="334" r:id="rId16"/>
    <p:sldId id="335" r:id="rId17"/>
    <p:sldId id="336" r:id="rId18"/>
    <p:sldId id="337" r:id="rId19"/>
    <p:sldId id="338" r:id="rId20"/>
    <p:sldId id="276" r:id="rId21"/>
    <p:sldId id="284" r:id="rId22"/>
    <p:sldId id="283" r:id="rId23"/>
    <p:sldId id="264" r:id="rId2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69" autoAdjust="0"/>
    <p:restoredTop sz="86398" autoAdjust="0"/>
  </p:normalViewPr>
  <p:slideViewPr>
    <p:cSldViewPr>
      <p:cViewPr varScale="1">
        <p:scale>
          <a:sx n="56" d="100"/>
          <a:sy n="56" d="100"/>
        </p:scale>
        <p:origin x="108" y="162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802-11-18-0293r0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802-11-18-0293r0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802-11-18-0293r0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802-11-18-0293r0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802-11-18-0293r0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81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Document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802-11-18-0293r0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63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802-11-18-0293r0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January 2018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25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914402" y="304014"/>
            <a:ext cx="1710397" cy="303208"/>
          </a:xfrm>
          <a:ln/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8760296" y="6475416"/>
            <a:ext cx="2701498" cy="27699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Jon Rosdahl (Qualcomm)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5793320" y="6475416"/>
            <a:ext cx="878744" cy="382584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0554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January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81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January 2018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9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5234"/>
            <a:r>
              <a:rPr lang="en-US"/>
              <a:t>January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3" y="6475416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2431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January 2018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789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January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15ECB0D5-842F-47F7-9F0C-DE88E9DC97C4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221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January 2018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441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2" y="685803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3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January 2018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94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2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2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9" y="303217"/>
            <a:ext cx="1710397" cy="303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 defTabSz="445234"/>
            <a:r>
              <a:rPr lang="en-US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8688288" y="6475416"/>
            <a:ext cx="2701498" cy="276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8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663952" y="6475416"/>
            <a:ext cx="83421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8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6" y="6475413"/>
            <a:ext cx="628377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8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1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IEEE</a:t>
            </a:r>
            <a:r>
              <a:rPr lang="en-GB" sz="20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 802.</a:t>
            </a:r>
            <a:r>
              <a:rPr lang="en-US" sz="2000" b="1" dirty="0">
                <a:solidFill>
                  <a:schemeClr val="tx1"/>
                </a:solidFill>
                <a:effectLst/>
              </a:rPr>
              <a:t>11-18-0293r0</a:t>
            </a:r>
            <a:endParaRPr lang="en-GB" sz="20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43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1/files/public/docs2018/P60802-draft-CSD-0118-v01.pdf" TargetMode="External"/><Relationship Id="rId2" Type="http://schemas.openxmlformats.org/officeDocument/2006/relationships/hyperlink" Target="http://ieee802.org/1/files/public/docs2018/P60802-draft-PAR-0118-v01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8/ec-18-0014-01-00EC-ieee-p802-3cg-draft-csd-modifications.pdf" TargetMode="External"/><Relationship Id="rId2" Type="http://schemas.openxmlformats.org/officeDocument/2006/relationships/hyperlink" Target="https://mentor.ieee.org/802-ec/dcn/18/ec-18-0013-01-00EC-ieee-p802-3cg-draft-par-modification-request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8/ec-18-0016-01-00EC-ieee-p802-3ck-draft-csd.pdf" TargetMode="External"/><Relationship Id="rId2" Type="http://schemas.openxmlformats.org/officeDocument/2006/relationships/hyperlink" Target="https://mentor.ieee.org/802-ec/dcn/18/ec-18-0015-01-00EC-ieee-p802-3ck-draft-par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8/ec-18-0018-01-00EC-ieee-p802-3cm-draft-csd.pdf" TargetMode="External"/><Relationship Id="rId2" Type="http://schemas.openxmlformats.org/officeDocument/2006/relationships/hyperlink" Target="https://mentor.ieee.org/802-ec/dcn/18/ec-18-0017-01-00EC-ieee-p802-3cm-draft-par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603-07-00lc-a-csd-proposal-for-light-communications.docx" TargetMode="External"/><Relationship Id="rId2" Type="http://schemas.openxmlformats.org/officeDocument/2006/relationships/hyperlink" Target="https://mentor.ieee.org/802.11/dcn/17/11-17-1604-08-00lc-a-par-proposal-for-light-communications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18/15-18-0053-02-lpwa-csd-for-802-15-4w-lpwan-phy.docx" TargetMode="External"/><Relationship Id="rId2" Type="http://schemas.openxmlformats.org/officeDocument/2006/relationships/hyperlink" Target="https://mentor.ieee.org/802.15/dcn/18/15-18-0050-03-0000-802-15-4w-par-draft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17/15-17-0622-03-fane-proposed-fane-csd.docx" TargetMode="External"/><Relationship Id="rId2" Type="http://schemas.openxmlformats.org/officeDocument/2006/relationships/hyperlink" Target="https://mentor.ieee.org/802.15/dcn/17/15-17-0624-04-fane-fane-proposed-par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18/15-18-0040-04-secn-draft-csd-for-4y.docx" TargetMode="External"/><Relationship Id="rId2" Type="http://schemas.openxmlformats.org/officeDocument/2006/relationships/hyperlink" Target="https://mentor.ieee.org/802.15/dcn/18/15-18-0037-03-secn-draft-par-for-4y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18/15-18-0036-01-0000-draft-csd-154z-elr.docx" TargetMode="External"/><Relationship Id="rId2" Type="http://schemas.openxmlformats.org/officeDocument/2006/relationships/hyperlink" Target="https://mentor.ieee.org/802.15/dcn/18/15-18-0059-01-0elr-802-15-4z-elr-par-draft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2/dcn/14/22-14-0061-07-0003-802-22-spectrum-characterization-and-occupancy-sensing-csd.docx" TargetMode="External"/><Relationship Id="rId2" Type="http://schemas.openxmlformats.org/officeDocument/2006/relationships/hyperlink" Target="https://mentor.ieee.org/802.22/dcn/18/22-18-0005-00-0003-802-22-3-par-modification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ieee802.org/1/files/public/docs2018/db-draft-CSD-0118-v01.pdf" TargetMode="External"/><Relationship Id="rId13" Type="http://schemas.openxmlformats.org/officeDocument/2006/relationships/hyperlink" Target="https://mentor.ieee.org/802-ec/dcn/18/ec-18-0013-01-00EC-ieee-p802-3cg-draft-par-modification-request.pdf" TargetMode="External"/><Relationship Id="rId18" Type="http://schemas.openxmlformats.org/officeDocument/2006/relationships/hyperlink" Target="https://mentor.ieee.org/802-ec/dcn/18/ec-18-0018-01-00EC-ieee-p802-3cm-draft-csd.pdf" TargetMode="External"/><Relationship Id="rId26" Type="http://schemas.openxmlformats.org/officeDocument/2006/relationships/hyperlink" Target="https://mentor.ieee.org/802.15/dcn/18/15-18-0040-04-secn-draft-csd-for-4y.docx" TargetMode="External"/><Relationship Id="rId3" Type="http://schemas.openxmlformats.org/officeDocument/2006/relationships/hyperlink" Target="http://www.ieee802.org/1/files/public/docs2017/cv-draft-PAR-1017-v03.pdf" TargetMode="External"/><Relationship Id="rId21" Type="http://schemas.openxmlformats.org/officeDocument/2006/relationships/hyperlink" Target="https://mentor.ieee.org/802.15/dcn/18/15-18-0050-03-0000-802-15-4w-par-draft.pdf" TargetMode="External"/><Relationship Id="rId7" Type="http://schemas.openxmlformats.org/officeDocument/2006/relationships/hyperlink" Target="http://ieee802.org/1/files/public/docs2018/db-draft-PAR-0118-v02.pdf" TargetMode="External"/><Relationship Id="rId12" Type="http://schemas.openxmlformats.org/officeDocument/2006/relationships/hyperlink" Target="http://ieee802.org/1/files/public/docs2018/P60802-draft-CSD-0118-v01.pdf" TargetMode="External"/><Relationship Id="rId17" Type="http://schemas.openxmlformats.org/officeDocument/2006/relationships/hyperlink" Target="https://mentor.ieee.org/802-ec/dcn/18/ec-18-0017-01-00EC-ieee-p802-3cm-draft-par.pdf" TargetMode="External"/><Relationship Id="rId25" Type="http://schemas.openxmlformats.org/officeDocument/2006/relationships/hyperlink" Target="https://mentor.ieee.org/802.15/dcn/18/15-18-0037-03-secn-draft-par-for-4y.pdf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s://mentor.ieee.org/802-ec/dcn/18/ec-18-0016-01-00EC-ieee-p802-3ck-draft-csd.pdf" TargetMode="External"/><Relationship Id="rId20" Type="http://schemas.openxmlformats.org/officeDocument/2006/relationships/hyperlink" Target="https://mentor.ieee.org/802.11/dcn/17/11-17-1603-07-00lc-a-csd-proposal-for-light-communications.docx" TargetMode="External"/><Relationship Id="rId29" Type="http://schemas.openxmlformats.org/officeDocument/2006/relationships/hyperlink" Target="https://mentor.ieee.org/802.22/dcn/18/22-18-0005-00-0003-802-22-3-par-modif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eee802.org/1/files/public/docs2018/dc-draft-CSD-0118-v02.pdf" TargetMode="External"/><Relationship Id="rId11" Type="http://schemas.openxmlformats.org/officeDocument/2006/relationships/hyperlink" Target="http://ieee802.org/1/files/public/docs2018/P60802-draft-PAR-0118-v01.pdf" TargetMode="External"/><Relationship Id="rId24" Type="http://schemas.openxmlformats.org/officeDocument/2006/relationships/hyperlink" Target="https://mentor.ieee.org/802.15/dcn/17/15-17-0622-03-fane-proposed-fane-csd.docx" TargetMode="External"/><Relationship Id="rId5" Type="http://schemas.openxmlformats.org/officeDocument/2006/relationships/hyperlink" Target="http://ieee802.org/1/files/public/docs2018/dc-draft-PAR-0118-v03.pdf" TargetMode="External"/><Relationship Id="rId15" Type="http://schemas.openxmlformats.org/officeDocument/2006/relationships/hyperlink" Target="https://mentor.ieee.org/802-ec/dcn/18/ec-18-0015-01-00EC-ieee-p802-3ck-draft-par.pdf" TargetMode="External"/><Relationship Id="rId23" Type="http://schemas.openxmlformats.org/officeDocument/2006/relationships/hyperlink" Target="https://mentor.ieee.org/802.15/dcn/17/15-17-0624-04-fane-fane-proposed-par.pdf" TargetMode="External"/><Relationship Id="rId28" Type="http://schemas.openxmlformats.org/officeDocument/2006/relationships/hyperlink" Target="https://mentor.ieee.org/802.15/dcn/18/15-18-0036-01-0000-draft-csd-154z-elr.docx" TargetMode="External"/><Relationship Id="rId10" Type="http://schemas.openxmlformats.org/officeDocument/2006/relationships/hyperlink" Target="http://www.ieee802.org/1/files/public/docs2018/new-dcb-congdon-draft-congestion-isolation-CSD-0118-v02.pdf" TargetMode="External"/><Relationship Id="rId19" Type="http://schemas.openxmlformats.org/officeDocument/2006/relationships/hyperlink" Target="https://mentor.ieee.org/802.11/dcn/17/11-17-1604-08-00lc-a-par-proposal-for-light-communications.docx" TargetMode="External"/><Relationship Id="rId4" Type="http://schemas.openxmlformats.org/officeDocument/2006/relationships/hyperlink" Target="http://www.ieee802.org/1/files/public/docs2017/cv-draft-CSD-0917-v01.pdf" TargetMode="External"/><Relationship Id="rId9" Type="http://schemas.openxmlformats.org/officeDocument/2006/relationships/hyperlink" Target="http://www.ieee802.org/1/files/public/docs2018/new-dcb-congdon-draft-congestion-isolation-PAR-0118-v04.pdf" TargetMode="External"/><Relationship Id="rId14" Type="http://schemas.openxmlformats.org/officeDocument/2006/relationships/hyperlink" Target="https://mentor.ieee.org/802-ec/dcn/18/ec-18-0014-01-00EC-ieee-p802-3cg-draft-csd-modifications.pdf" TargetMode="External"/><Relationship Id="rId22" Type="http://schemas.openxmlformats.org/officeDocument/2006/relationships/hyperlink" Target="https://mentor.ieee.org/802.15/dcn/18/15-18-0053-02-lpwa-csd-for-802-15-4w-lpwan-phy.docx" TargetMode="External"/><Relationship Id="rId27" Type="http://schemas.openxmlformats.org/officeDocument/2006/relationships/hyperlink" Target="https://mentor.ieee.org/802.15/dcn/18/15-18-0059-01-0elr-802-15-4z-elr-par-draft.pdf" TargetMode="External"/><Relationship Id="rId30" Type="http://schemas.openxmlformats.org/officeDocument/2006/relationships/hyperlink" Target="https://mentor.ieee.org/802.22/dcn/14/22-14-0061-07-0003-802-22-spectrum-characterization-and-occupancy-sensing-csd.docx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.s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1715-00-0PAR-minutes-november-2017-session.doc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1715-00-0PAR-minutes-november-2017-session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7/cv-draft-CSD-0917-v01.pdf" TargetMode="External"/><Relationship Id="rId2" Type="http://schemas.openxmlformats.org/officeDocument/2006/relationships/hyperlink" Target="http://www.ieee802.org/1/files/public/docs2017/cv-draft-PAR-1017-v03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1/files/public/docs2018/dc-draft-CSD-0118-v02.pdf" TargetMode="External"/><Relationship Id="rId2" Type="http://schemas.openxmlformats.org/officeDocument/2006/relationships/hyperlink" Target="http://ieee802.org/1/files/public/docs2018/dc-draft-PAR-0118-v03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1/files/public/docs2018/db-draft-CSD-0118-v01.pdf" TargetMode="External"/><Relationship Id="rId2" Type="http://schemas.openxmlformats.org/officeDocument/2006/relationships/hyperlink" Target="http://ieee802.org/1/files/public/docs2018/db-draft-PAR-0118-v02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8/new-dcb-congdon-draft-congestion-isolation-CSD-0118-v02.pdf" TargetMode="External"/><Relationship Id="rId2" Type="http://schemas.openxmlformats.org/officeDocument/2006/relationships/hyperlink" Target="http://www.ieee802.org/1/files/public/docs2018/new-dcb-congdon-draft-congestion-isolation-PAR-0118-v04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PAR Review - Meeting Agenda and Comment slides   - Jan 2018 - Rosemont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2018-03-05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25170"/>
              </p:ext>
            </p:extLst>
          </p:nvPr>
        </p:nvGraphicFramePr>
        <p:xfrm>
          <a:off x="2057400" y="2590805"/>
          <a:ext cx="8001000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5" name="Document" r:id="rId4" imgW="8289564" imgH="2521714" progId="Word.Document.8">
                  <p:embed/>
                </p:oleObj>
              </mc:Choice>
              <mc:Fallback>
                <p:oleObj name="Document" r:id="rId4" imgW="8289564" imgH="252171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590805"/>
                        <a:ext cx="8001000" cy="242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121694" y="22464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D8D04-1196-461C-AC1D-96C61F1F2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2" y="607222"/>
            <a:ext cx="10294166" cy="1021578"/>
          </a:xfrm>
        </p:spPr>
        <p:txBody>
          <a:bodyPr/>
          <a:lstStyle/>
          <a:p>
            <a:r>
              <a:rPr lang="en-US" sz="3200" b="1" dirty="0">
                <a:solidFill>
                  <a:srgbClr val="000000"/>
                </a:solidFill>
                <a:effectLst/>
                <a:latin typeface="+mj-lt"/>
                <a:ea typeface="+mj-ea"/>
                <a:cs typeface="MS Gothic"/>
              </a:rPr>
              <a:t>P60802 - Standard:  Time-Sensitive Networking Profile for Industrial Automation, </a:t>
            </a:r>
            <a:r>
              <a:rPr lang="en-US" dirty="0">
                <a:hlinkClick r:id="rId2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D6075-9D5B-44FB-AE4A-70132E6D4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2" y="1932008"/>
            <a:ext cx="10547392" cy="416240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DBE4CF-8CA6-45C9-9584-2B46118509F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8312C7-43CA-40F8-8DB9-E51DEE8DB42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0F073-0C8A-4C71-B386-CA70EBCC93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60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8D74A-CF70-4CDF-B8E9-48A8D1A02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2" y="685802"/>
            <a:ext cx="10361084" cy="1519062"/>
          </a:xfrm>
        </p:spPr>
        <p:txBody>
          <a:bodyPr/>
          <a:lstStyle/>
          <a:p>
            <a:r>
              <a:rPr lang="en-US" sz="3200" b="1" dirty="0">
                <a:solidFill>
                  <a:srgbClr val="000000"/>
                </a:solidFill>
                <a:effectLst/>
                <a:latin typeface="+mj-lt"/>
                <a:ea typeface="+mj-ea"/>
                <a:cs typeface="MS Gothic"/>
              </a:rPr>
              <a:t>802.3cg, Amendment: 10 Mb/s Operation over Single Balanced Twisted-pair Cabling and Associated Power Delivery, </a:t>
            </a:r>
            <a:r>
              <a:rPr lang="en-US" dirty="0">
                <a:hlinkClick r:id="rId2"/>
              </a:rPr>
              <a:t>PAR Modification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CSD Modification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DEF82-C2A7-49E5-A672-271A0D009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2" y="2420888"/>
            <a:ext cx="10361084" cy="36735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485F73-0985-4AB8-9AB6-5403C0138FC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7D0CF-F90A-4067-92B1-54372B69877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C8399-3F85-4E17-A0CC-E4E2BB1CD8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6313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0F5FD-C4A8-4EEF-A565-0F41F8AE4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0000"/>
                </a:solidFill>
                <a:effectLst/>
                <a:latin typeface="+mj-lt"/>
                <a:ea typeface="+mj-ea"/>
                <a:cs typeface="MS Gothic"/>
              </a:rPr>
              <a:t>802.3ck - Amendment: 100 Gb/s Signaling, </a:t>
            </a:r>
            <a:r>
              <a:rPr lang="en-US" dirty="0">
                <a:hlinkClick r:id="rId2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757E4-F01A-4B87-852C-2856427DB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BCAB6-97EF-4B92-BD65-FCEF1E32568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991A17-A729-4116-9D41-B09E902C40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8D9B1F-66BE-427B-AA9C-2B12568120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4158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83476-79E6-46A9-BA1C-0EE723A1B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0000"/>
                </a:solidFill>
                <a:effectLst/>
                <a:latin typeface="+mj-lt"/>
                <a:ea typeface="+mj-ea"/>
                <a:cs typeface="MS Gothic"/>
              </a:rPr>
              <a:t>802.3cm - Amendment: 400Gb/s over MMF, </a:t>
            </a:r>
            <a:r>
              <a:rPr lang="en-US" dirty="0">
                <a:hlinkClick r:id="rId2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8D35C-3583-4A4F-B6B4-490F21E92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4B276-B50D-450B-8FF4-829BEB0AC50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12EAB-7B5E-4509-AD99-91F96A3246B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3B6B1B-2018-410E-8B55-89A2927D5B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2797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97C64-D839-49EE-8586-F6A2EA029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0000"/>
                </a:solidFill>
                <a:effectLst/>
                <a:latin typeface="+mj-lt"/>
                <a:ea typeface="+mj-ea"/>
                <a:cs typeface="MS Gothic"/>
              </a:rPr>
              <a:t>802.11bb - Amendment:  Light Communications (LC), </a:t>
            </a:r>
            <a:r>
              <a:rPr lang="en-US" dirty="0">
                <a:hlinkClick r:id="rId2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CDB1F-8AE8-474E-99CA-626F399D6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11953-4C36-48EE-B825-59A1115B416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AF7A6F-E88E-45B6-8C75-6029EA7125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F031D-311D-4161-8650-CA65891E8C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0934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7176B-DC51-48C5-8AB0-C3CF1CE5F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0000"/>
                </a:solidFill>
                <a:effectLst/>
                <a:latin typeface="+mj-lt"/>
                <a:ea typeface="+mj-ea"/>
                <a:cs typeface="MS Gothic"/>
              </a:rPr>
              <a:t>802.15.4w - Amendment: LPWA (Low Power  Wide Area), </a:t>
            </a:r>
            <a:r>
              <a:rPr lang="en-US" dirty="0">
                <a:hlinkClick r:id="rId2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ED7B3-D799-4202-A1D0-531A1B53E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F0C87-0AB0-42D1-B18B-9665C423C66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D6AB8-D2B1-4C7F-B1AA-B35DFD01285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E9452-D446-441A-A708-8F61591903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5769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81762-D3C7-4EA9-B896-E7790A849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0000"/>
                </a:solidFill>
                <a:effectLst/>
                <a:latin typeface="+mj-lt"/>
                <a:ea typeface="+mj-ea"/>
                <a:cs typeface="MS Gothic"/>
              </a:rPr>
              <a:t>802.15.4x - Amendment: FANE (Field Area Network Enhancements), </a:t>
            </a:r>
            <a:r>
              <a:rPr lang="en-US" dirty="0">
                <a:hlinkClick r:id="rId2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D1008-39D6-40BC-B738-7B0D54962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9D9F1C-F5CD-4653-B507-3F666C2177C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69848-D656-422B-8203-98F88A5D01E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5FBB0-55DE-4A91-8D1C-8E4BE0CA5E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6775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8F739-0F46-4B73-87FA-CCEB2002F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0000"/>
                </a:solidFill>
                <a:effectLst/>
                <a:latin typeface="+mj-lt"/>
                <a:ea typeface="+mj-ea"/>
                <a:cs typeface="MS Gothic"/>
              </a:rPr>
              <a:t>802.15.4y - Amendment: SECN (Security Next Generation), </a:t>
            </a:r>
            <a:r>
              <a:rPr lang="en-US" dirty="0">
                <a:hlinkClick r:id="rId2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FFECB-0162-41AC-B4FB-A3CBEA203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4E1B88-D9B8-4533-AC6A-662820CE8C5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148740-A8EE-4E06-87E6-DAA31AAF5C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995F9D-E935-48A7-814F-1BC596B345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10022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68900-57BF-45F5-B924-C854B6C44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0000"/>
                </a:solidFill>
                <a:effectLst/>
                <a:latin typeface="+mj-lt"/>
                <a:ea typeface="+mj-ea"/>
                <a:cs typeface="MS Gothic"/>
              </a:rPr>
              <a:t>802.15.4z - Amendment: EIR (Enhanced IR-UWB Ranging), </a:t>
            </a:r>
            <a:r>
              <a:rPr lang="en-US" dirty="0">
                <a:hlinkClick r:id="rId2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E6609-C9AF-4A66-A516-811D9E7B9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E6F877-3D4B-4D24-960A-CB98AF9A447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237ED-BCB8-4AB4-A211-7E2D4AE6737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E5863-7B47-410D-A655-BC8B28DB8A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46003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F6D31-67A6-4AC5-9976-EDF527224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0000"/>
                </a:solidFill>
                <a:effectLst/>
                <a:latin typeface="+mj-lt"/>
                <a:ea typeface="+mj-ea"/>
                <a:cs typeface="MS Gothic"/>
              </a:rPr>
              <a:t>802.22.3 - Standard: Spectrum Characterization and Occupancy Sensing , </a:t>
            </a:r>
            <a:r>
              <a:rPr lang="fr-FR" dirty="0">
                <a:hlinkClick r:id="rId2"/>
              </a:rPr>
              <a:t>PAR Modification</a:t>
            </a:r>
            <a:r>
              <a:rPr lang="fr-FR" dirty="0"/>
              <a:t>, and </a:t>
            </a:r>
            <a:r>
              <a:rPr lang="fr-FR" dirty="0">
                <a:hlinkClick r:id="rId3"/>
              </a:rPr>
              <a:t>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AF5AE-5AB1-45B3-A9E3-50FA3AB97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B0521-D866-4A19-9C5B-7FFBDE125F1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517C8-E8A9-4033-9CBE-BE3217A7A4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ED025-695A-4C84-ADF8-C19A81ABBF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454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2" y="626497"/>
            <a:ext cx="10361084" cy="438941"/>
          </a:xfrm>
          <a:ln/>
        </p:spPr>
        <p:txBody>
          <a:bodyPr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Abstract-PAR Review SC PARs under consideration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262296" y="980728"/>
            <a:ext cx="11594344" cy="5475412"/>
          </a:xfrm>
          <a:ln/>
        </p:spPr>
        <p:txBody>
          <a:bodyPr>
            <a:noAutofit/>
          </a:bodyPr>
          <a:lstStyle/>
          <a:p>
            <a:r>
              <a:rPr lang="fr-FR" sz="2000" dirty="0"/>
              <a:t>Mar 4-9, 2018, Rosemont, Illinois , USA 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P802.1CBcv - Amendment: Information Model, YANG Data Model and Management Information Base Module, </a:t>
            </a:r>
            <a:r>
              <a:rPr lang="en-US" sz="1600" dirty="0">
                <a:hlinkClick r:id="rId3"/>
              </a:rPr>
              <a:t>PAR</a:t>
            </a:r>
            <a:r>
              <a:rPr lang="en-US" sz="1600" dirty="0"/>
              <a:t> and </a:t>
            </a:r>
            <a:r>
              <a:rPr lang="en-US" sz="1600" dirty="0">
                <a:hlinkClick r:id="rId4"/>
              </a:rPr>
              <a:t>CSD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/>
              <a:t>802.1DC - Standard for Quality of Service Provision by Network Systems </a:t>
            </a:r>
            <a:r>
              <a:rPr lang="en-US" sz="1600" dirty="0">
                <a:hlinkClick r:id="rId5"/>
              </a:rPr>
              <a:t>PAR</a:t>
            </a:r>
            <a:r>
              <a:rPr lang="en-US" sz="1600" dirty="0"/>
              <a:t> and </a:t>
            </a:r>
            <a:r>
              <a:rPr lang="en-US" sz="1600" dirty="0">
                <a:hlinkClick r:id="rId6"/>
              </a:rPr>
              <a:t>CSD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/>
              <a:t>802.1CBdb -  Amendment: Extended Stream Identification Functions, </a:t>
            </a:r>
            <a:r>
              <a:rPr lang="en-US" sz="1600" dirty="0">
                <a:hlinkClick r:id="rId7"/>
              </a:rPr>
              <a:t>PAR</a:t>
            </a:r>
            <a:r>
              <a:rPr lang="en-US" sz="1600" dirty="0"/>
              <a:t> and </a:t>
            </a:r>
            <a:r>
              <a:rPr lang="en-US" sz="1600" dirty="0">
                <a:hlinkClick r:id="rId8"/>
              </a:rPr>
              <a:t>CSD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/>
              <a:t>802.1Qcz - Amendment: Congestion Isolation, </a:t>
            </a:r>
            <a:r>
              <a:rPr lang="en-US" sz="1600" dirty="0">
                <a:hlinkClick r:id="rId9"/>
              </a:rPr>
              <a:t>PAR</a:t>
            </a:r>
            <a:r>
              <a:rPr lang="en-US" sz="1600" dirty="0"/>
              <a:t> and </a:t>
            </a:r>
            <a:r>
              <a:rPr lang="en-US" sz="1600" dirty="0">
                <a:hlinkClick r:id="rId10"/>
              </a:rPr>
              <a:t>CSD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/>
              <a:t>P60802 - Standard:  Time-Sensitive Networking Profile for Industrial Automation, </a:t>
            </a:r>
            <a:r>
              <a:rPr lang="en-US" sz="1600" dirty="0">
                <a:hlinkClick r:id="rId11"/>
              </a:rPr>
              <a:t>PAR</a:t>
            </a:r>
            <a:r>
              <a:rPr lang="en-US" sz="1600" dirty="0"/>
              <a:t> and </a:t>
            </a:r>
            <a:r>
              <a:rPr lang="en-US" sz="1600" dirty="0">
                <a:hlinkClick r:id="rId12"/>
              </a:rPr>
              <a:t>CSD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/>
              <a:t>802.3cg, Amendment: 10 Mb/s Operation over Single Balanced Twisted-pair Cabling and Associated Power Delivery, </a:t>
            </a:r>
            <a:r>
              <a:rPr lang="en-US" sz="1600" dirty="0">
                <a:hlinkClick r:id="rId13"/>
              </a:rPr>
              <a:t>PAR Modification</a:t>
            </a:r>
            <a:r>
              <a:rPr lang="en-US" sz="1600" dirty="0"/>
              <a:t> and </a:t>
            </a:r>
            <a:r>
              <a:rPr lang="en-US" sz="1600" dirty="0">
                <a:hlinkClick r:id="rId14"/>
              </a:rPr>
              <a:t>CSD Modification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/>
              <a:t>802.3ck - Amendment: 100 Gb/s Signaling, </a:t>
            </a:r>
            <a:r>
              <a:rPr lang="en-US" sz="1600" dirty="0">
                <a:hlinkClick r:id="rId15"/>
              </a:rPr>
              <a:t>PAR</a:t>
            </a:r>
            <a:r>
              <a:rPr lang="en-US" sz="1600" dirty="0"/>
              <a:t> and </a:t>
            </a:r>
            <a:r>
              <a:rPr lang="en-US" sz="1600" dirty="0">
                <a:hlinkClick r:id="rId16"/>
              </a:rPr>
              <a:t>CSD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/>
              <a:t>802.3cm - Amendment: 400Gb/s over MMF, </a:t>
            </a:r>
            <a:r>
              <a:rPr lang="en-US" sz="1600" dirty="0">
                <a:hlinkClick r:id="rId17"/>
              </a:rPr>
              <a:t>PAR</a:t>
            </a:r>
            <a:r>
              <a:rPr lang="en-US" sz="1600" dirty="0"/>
              <a:t> and </a:t>
            </a:r>
            <a:r>
              <a:rPr lang="en-US" sz="1600" dirty="0">
                <a:hlinkClick r:id="rId18"/>
              </a:rPr>
              <a:t>CSD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/>
              <a:t>802.11bb - Amendment:  Light Communications (LC), </a:t>
            </a:r>
            <a:r>
              <a:rPr lang="en-US" sz="1600" dirty="0">
                <a:hlinkClick r:id="rId19"/>
              </a:rPr>
              <a:t>PAR</a:t>
            </a:r>
            <a:r>
              <a:rPr lang="en-US" sz="1600" dirty="0"/>
              <a:t> and </a:t>
            </a:r>
            <a:r>
              <a:rPr lang="en-US" sz="1600" dirty="0">
                <a:hlinkClick r:id="rId20"/>
              </a:rPr>
              <a:t>CSD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/>
              <a:t>802.15.4w - Amendment: LPWA (Low Power  Wide Area), </a:t>
            </a:r>
            <a:r>
              <a:rPr lang="en-US" sz="1600" dirty="0">
                <a:hlinkClick r:id="rId21"/>
              </a:rPr>
              <a:t>PAR</a:t>
            </a:r>
            <a:r>
              <a:rPr lang="en-US" sz="1600" dirty="0"/>
              <a:t> and </a:t>
            </a:r>
            <a:r>
              <a:rPr lang="en-US" sz="1600" dirty="0">
                <a:hlinkClick r:id="rId22"/>
              </a:rPr>
              <a:t>CSD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/>
              <a:t>802.15.4x - Amendment: FANE (Field Area Network Enhancements), </a:t>
            </a:r>
            <a:r>
              <a:rPr lang="en-US" sz="1600" dirty="0">
                <a:hlinkClick r:id="rId23"/>
              </a:rPr>
              <a:t>PAR</a:t>
            </a:r>
            <a:r>
              <a:rPr lang="en-US" sz="1600" dirty="0"/>
              <a:t> and </a:t>
            </a:r>
            <a:r>
              <a:rPr lang="en-US" sz="1600" dirty="0">
                <a:hlinkClick r:id="rId24"/>
              </a:rPr>
              <a:t>CSD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/>
              <a:t>802.15.4y - Amendment: SECN (Security Next Generation), </a:t>
            </a:r>
            <a:r>
              <a:rPr lang="en-US" sz="1600" dirty="0">
                <a:hlinkClick r:id="rId25"/>
              </a:rPr>
              <a:t>PAR</a:t>
            </a:r>
            <a:r>
              <a:rPr lang="en-US" sz="1600" dirty="0"/>
              <a:t> and </a:t>
            </a:r>
            <a:r>
              <a:rPr lang="en-US" sz="1600" dirty="0">
                <a:hlinkClick r:id="rId26"/>
              </a:rPr>
              <a:t>CSD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/>
              <a:t>802.15.4z - Amendment: EIR (Enhanced IR-UWB Ranging), </a:t>
            </a:r>
            <a:r>
              <a:rPr lang="en-US" sz="1600" dirty="0">
                <a:hlinkClick r:id="rId27"/>
              </a:rPr>
              <a:t>PAR</a:t>
            </a:r>
            <a:r>
              <a:rPr lang="en-US" sz="1600" dirty="0"/>
              <a:t> and </a:t>
            </a:r>
            <a:r>
              <a:rPr lang="en-US" sz="1600" dirty="0">
                <a:hlinkClick r:id="rId28"/>
              </a:rPr>
              <a:t>CSD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/>
              <a:t>802.22.3 - Standard: Spectrum Characterization and Occupancy Sensing , </a:t>
            </a:r>
            <a:r>
              <a:rPr lang="en-US" sz="1600" dirty="0">
                <a:hlinkClick r:id="rId29"/>
              </a:rPr>
              <a:t>PAR Modification</a:t>
            </a:r>
            <a:r>
              <a:rPr lang="en-US" sz="1600" dirty="0"/>
              <a:t>,, and </a:t>
            </a:r>
            <a:r>
              <a:rPr lang="en-US" sz="1600" dirty="0">
                <a:hlinkClick r:id="rId30"/>
              </a:rPr>
              <a:t>CSD</a:t>
            </a:r>
            <a:endParaRPr lang="en-US" dirty="0"/>
          </a:p>
          <a:p>
            <a:pPr marL="285750" indent="-285750"/>
            <a:r>
              <a:rPr lang="en-US" altLang="en-US" sz="2000" dirty="0"/>
              <a:t>Meeting times: Monday PM2, Tuesday AM2, Thursday AM2</a:t>
            </a:r>
            <a:endParaRPr lang="en-US" alt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8A2A340-4BEF-42B1-AE26-6A55D6A26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Responses From 802 WGs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20" y="6475416"/>
            <a:ext cx="878744" cy="382584"/>
          </a:xfrm>
        </p:spPr>
        <p:txBody>
          <a:bodyPr/>
          <a:lstStyle/>
          <a:p>
            <a:r>
              <a:rPr lang="en-GB" dirty="0"/>
              <a:t>Slide </a:t>
            </a:r>
            <a:fld id="{3ABCC52B-A3F7-440B-BBF2-55191E6E7773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34837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Report to 802.11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3705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11-18/0293r2 as the report from PAR Review SC for the March 2018 plenary.</a:t>
            </a:r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</a:t>
            </a:r>
          </a:p>
          <a:p>
            <a:r>
              <a:rPr lang="en-US" dirty="0"/>
              <a:t>Results: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5748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2" y="685803"/>
            <a:ext cx="10361084" cy="510949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References: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914402" y="1556793"/>
            <a:ext cx="10361084" cy="4537622"/>
          </a:xfrm>
          <a:ln/>
        </p:spPr>
        <p:txBody>
          <a:bodyPr/>
          <a:lstStyle/>
          <a:p>
            <a:r>
              <a:rPr lang="en-US" dirty="0"/>
              <a:t>IEEE 802 PARs Under consideration Webpage:</a:t>
            </a:r>
          </a:p>
          <a:p>
            <a:pPr lvl="1"/>
            <a:r>
              <a:rPr lang="en-US" dirty="0"/>
              <a:t>	</a:t>
            </a:r>
            <a:r>
              <a:rPr lang="en-US" dirty="0">
                <a:solidFill>
                  <a:schemeClr val="accent6"/>
                </a:solidFill>
                <a:hlinkClick r:id="rId3"/>
              </a:rPr>
              <a:t>http://grouper.ieee.org/groups/802/PARs.shtml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r>
              <a:rPr lang="en-US" dirty="0"/>
              <a:t>Minutes: </a:t>
            </a:r>
          </a:p>
          <a:p>
            <a:r>
              <a:rPr lang="en-US" dirty="0"/>
              <a:t>	Previous Plenary:  11-17/1715r0:</a:t>
            </a:r>
          </a:p>
          <a:p>
            <a:pPr lvl="1"/>
            <a:r>
              <a:rPr lang="en-US" dirty="0"/>
              <a:t>&lt; </a:t>
            </a:r>
            <a:r>
              <a:rPr lang="en-US" dirty="0">
                <a:hlinkClick r:id="rId4"/>
              </a:rPr>
              <a:t>https://mentor.ieee.org/802.11/dcn/17/11-17-1715-00-0PAR-minutes-november-2017-session.docx</a:t>
            </a:r>
            <a:r>
              <a:rPr lang="en-US" dirty="0"/>
              <a:t> &gt;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Current Meeting: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23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2800" dirty="0"/>
              <a:t>PAR Review SC –  March 2018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2" y="1744827"/>
            <a:ext cx="10361084" cy="4492485"/>
          </a:xfrm>
        </p:spPr>
        <p:txBody>
          <a:bodyPr>
            <a:normAutofit/>
          </a:bodyPr>
          <a:lstStyle/>
          <a:p>
            <a:pPr marL="0" indent="0"/>
            <a:r>
              <a:rPr lang="en-US" dirty="0"/>
              <a:t>Monday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Welcome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Approve Previous Minutes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Determine order of review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PARs/CSD posted for review this week.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Recess</a:t>
            </a:r>
          </a:p>
          <a:p>
            <a:pPr marL="0" indent="0"/>
            <a:r>
              <a:rPr lang="en-US" dirty="0"/>
              <a:t>Thursday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Response to Comments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Prepare Report for 802.11 WG closing plenary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Adjourn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279576" y="1283162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Draft Agenda:</a:t>
            </a:r>
          </a:p>
        </p:txBody>
      </p:sp>
    </p:spTree>
    <p:extLst>
      <p:ext uri="{BB962C8B-B14F-4D97-AF65-F5344CB8AC3E}">
        <p14:creationId xmlns:p14="http://schemas.microsoft.com/office/powerpoint/2010/main" val="3439635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Previous Minutes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doc 11-17/1715r0 &lt;</a:t>
            </a:r>
            <a:r>
              <a:rPr lang="en-US" dirty="0">
                <a:hlinkClick r:id="rId2"/>
              </a:rPr>
              <a:t>https://mentor.ieee.org/802.11/dcn/17/11-17-1715-00-0PAR-minutes-november-2017-session.docx</a:t>
            </a:r>
            <a:r>
              <a:rPr lang="en-US" dirty="0"/>
              <a:t>&gt;  as the minutes for PAR Review SC from November 2017 Plenary in Orlando.</a:t>
            </a:r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</a:t>
            </a:r>
          </a:p>
          <a:p>
            <a:r>
              <a:rPr lang="en-US" dirty="0"/>
              <a:t>Results: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712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 </a:t>
            </a:r>
            <a:r>
              <a:rPr lang="en-US" cap="none" dirty="0"/>
              <a:t>Review Comments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297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31E05-FA84-449F-B74B-DF36D08A8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2" y="685803"/>
            <a:ext cx="10361084" cy="1519061"/>
          </a:xfrm>
        </p:spPr>
        <p:txBody>
          <a:bodyPr/>
          <a:lstStyle/>
          <a:p>
            <a:r>
              <a:rPr lang="en-US" sz="3200" b="1" dirty="0">
                <a:solidFill>
                  <a:srgbClr val="000000"/>
                </a:solidFill>
                <a:effectLst/>
                <a:latin typeface="+mj-lt"/>
                <a:ea typeface="+mj-ea"/>
                <a:cs typeface="MS Gothic"/>
              </a:rPr>
              <a:t>P802.1CBcv - Amendment: Information Model, YANG Data Model and Management Information Base Module, </a:t>
            </a:r>
            <a:r>
              <a:rPr lang="en-US" dirty="0">
                <a:hlinkClick r:id="rId2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CSD</a:t>
            </a:r>
            <a:endParaRPr lang="en-US" sz="20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71F7389-6A05-4A03-B099-1762E3C27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2" y="2204864"/>
            <a:ext cx="10361084" cy="38895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5A97E-2290-4E0C-9B31-6D0C7218032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January 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6EBB1A-C22D-4427-BFFD-FE0A15EA00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63052-0341-4099-A74D-A710818217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268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19852-83C2-4EE7-9334-24247A59F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0000"/>
                </a:solidFill>
                <a:effectLst/>
                <a:latin typeface="+mj-lt"/>
                <a:ea typeface="+mj-ea"/>
                <a:cs typeface="MS Gothic"/>
              </a:rPr>
              <a:t>802.1DC - Standard for Quality of Service Provision by Network Systems </a:t>
            </a:r>
            <a:r>
              <a:rPr lang="en-US" dirty="0">
                <a:hlinkClick r:id="rId2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71E8B-F1AA-414D-AE32-3DCCB6F82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967AA-0FF4-46ED-92F7-81E44722425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CAD97-238E-4DF6-901F-9110FE6ED87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D03D6-D383-4AF9-8567-5CEAAC9210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3656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94C6C-4D61-43AE-858D-F1364A5F3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0000"/>
                </a:solidFill>
                <a:effectLst/>
                <a:latin typeface="+mj-lt"/>
                <a:ea typeface="+mj-ea"/>
                <a:cs typeface="MS Gothic"/>
              </a:rPr>
              <a:t>802.1CBdb -  Amendment: Extended Stream Identification Functions, </a:t>
            </a:r>
            <a:r>
              <a:rPr lang="en-US" dirty="0">
                <a:hlinkClick r:id="rId2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A77B8-A3B2-46FB-AF97-24D582F21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6C0CF-F5D2-4BDA-B5A2-CFFF2019F6D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14E29-5AC3-4C88-AA86-02416550125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111CD-CDF4-41D5-A821-C0AAF3D8D6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413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FD446-B8E9-482F-BA88-62269888F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0000"/>
                </a:solidFill>
                <a:effectLst/>
                <a:latin typeface="+mj-lt"/>
                <a:ea typeface="+mj-ea"/>
                <a:cs typeface="MS Gothic"/>
              </a:rPr>
              <a:t>802.1Qcz - Amendment: Congestion Isolation, </a:t>
            </a:r>
            <a:r>
              <a:rPr lang="en-US" dirty="0">
                <a:hlinkClick r:id="rId2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ED3D4-FA8B-4AA3-81EF-534A1C728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004E75-81A5-445F-AFF7-A1701D6D68C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8F318C-ABB2-4D33-9C4B-4233CD1C02A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A55B6C-B5EC-4727-B9A1-9F08C85E7F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90081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16165C"/>
      </a:accent6>
      <a:hlink>
        <a:srgbClr val="2D2DB9"/>
      </a:hlink>
      <a:folHlink>
        <a:srgbClr val="7777D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33770</TotalTime>
  <Words>649</Words>
  <Application>Microsoft Office PowerPoint</Application>
  <PresentationFormat>Widescreen</PresentationFormat>
  <Paragraphs>161</Paragraphs>
  <Slides>23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 Unicode MS</vt:lpstr>
      <vt:lpstr>MS Gothic</vt:lpstr>
      <vt:lpstr>Arial</vt:lpstr>
      <vt:lpstr>Times New Roman</vt:lpstr>
      <vt:lpstr>802-11 Theme</vt:lpstr>
      <vt:lpstr>Document</vt:lpstr>
      <vt:lpstr>PAR Review - Meeting Agenda and Comment slides   - Jan 2018 - Rosemont</vt:lpstr>
      <vt:lpstr>Abstract-PAR Review SC PARs under consideration</vt:lpstr>
      <vt:lpstr>PAR Review SC –  March 2018 Chair: Jon Rosdahl</vt:lpstr>
      <vt:lpstr>Motion to Approve Previous Minutes</vt:lpstr>
      <vt:lpstr>Par Review Comments</vt:lpstr>
      <vt:lpstr>P802.1CBcv - Amendment: Information Model, YANG Data Model and Management Information Base Module, PAR and CSD</vt:lpstr>
      <vt:lpstr>802.1DC - Standard for Quality of Service Provision by Network Systems PAR and CSD</vt:lpstr>
      <vt:lpstr>802.1CBdb -  Amendment: Extended Stream Identification Functions, PAR and CSD</vt:lpstr>
      <vt:lpstr>802.1Qcz - Amendment: Congestion Isolation, PAR and CSD</vt:lpstr>
      <vt:lpstr>P60802 - Standard:  Time-Sensitive Networking Profile for Industrial Automation, PAR and CSD</vt:lpstr>
      <vt:lpstr>802.3cg, Amendment: 10 Mb/s Operation over Single Balanced Twisted-pair Cabling and Associated Power Delivery, PAR Modification and CSD Modification</vt:lpstr>
      <vt:lpstr>802.3ck - Amendment: 100 Gb/s Signaling, PAR and CSD</vt:lpstr>
      <vt:lpstr>802.3cm - Amendment: 400Gb/s over MMF, PAR and CSD</vt:lpstr>
      <vt:lpstr>802.11bb - Amendment:  Light Communications (LC), PAR and CSD</vt:lpstr>
      <vt:lpstr>802.15.4w - Amendment: LPWA (Low Power  Wide Area), PAR and CSD</vt:lpstr>
      <vt:lpstr>802.15.4x - Amendment: FANE (Field Area Network Enhancements), PAR and CSD</vt:lpstr>
      <vt:lpstr>802.15.4y - Amendment: SECN (Security Next Generation), PAR and CSD</vt:lpstr>
      <vt:lpstr>802.15.4z - Amendment: EIR (Enhanced IR-UWB Ranging), PAR and CSD</vt:lpstr>
      <vt:lpstr>802.22.3 - Standard: Spectrum Characterization and Occupancy Sensing , PAR Modification, and CSD</vt:lpstr>
      <vt:lpstr>Responses From 802 WGs</vt:lpstr>
      <vt:lpstr>Final Report to 802.11</vt:lpstr>
      <vt:lpstr>Motion To Approve Report</vt:lpstr>
      <vt:lpstr>References: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 Review - Meeting Agenda and Comment slides - Nov 2018 - Rosemont</dc:title>
  <dc:subject>January 2018</dc:subject>
  <dc:creator>Jon Rosdahl</dc:creator>
  <cp:keywords>Agenda and Meeting Slides</cp:keywords>
  <dc:description>Jon Rosdahl (Qualcomm)</dc:description>
  <cp:lastModifiedBy>Jon Rosdahl</cp:lastModifiedBy>
  <cp:revision>191</cp:revision>
  <cp:lastPrinted>1601-01-01T00:00:00Z</cp:lastPrinted>
  <dcterms:created xsi:type="dcterms:W3CDTF">2014-04-14T10:59:07Z</dcterms:created>
  <dcterms:modified xsi:type="dcterms:W3CDTF">2018-02-08T23:33:03Z</dcterms:modified>
  <cp:category>Agenda, Report</cp:category>
</cp:coreProperties>
</file>