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82" r:id="rId14"/>
    <p:sldId id="272" r:id="rId15"/>
    <p:sldId id="283" r:id="rId16"/>
    <p:sldId id="284" r:id="rId17"/>
    <p:sldId id="285" r:id="rId18"/>
    <p:sldId id="286" r:id="rId19"/>
    <p:sldId id="287" r:id="rId20"/>
    <p:sldId id="288" r:id="rId21"/>
    <p:sldId id="289" r:id="rId22"/>
    <p:sldId id="277" r:id="rId23"/>
    <p:sldId id="290" r:id="rId24"/>
    <p:sldId id="291" r:id="rId25"/>
    <p:sldId id="292" r:id="rId26"/>
    <p:sldId id="293" r:id="rId27"/>
    <p:sldId id="278" r:id="rId28"/>
    <p:sldId id="302" r:id="rId29"/>
    <p:sldId id="294" r:id="rId30"/>
    <p:sldId id="295" r:id="rId31"/>
    <p:sldId id="296" r:id="rId32"/>
    <p:sldId id="297" r:id="rId33"/>
    <p:sldId id="298" r:id="rId34"/>
    <p:sldId id="299" r:id="rId35"/>
    <p:sldId id="300" r:id="rId36"/>
    <p:sldId id="301" r:id="rId37"/>
    <p:sldId id="303" r:id="rId38"/>
    <p:sldId id="304" r:id="rId39"/>
    <p:sldId id="305" r:id="rId40"/>
    <p:sldId id="306" r:id="rId41"/>
    <p:sldId id="307" r:id="rId42"/>
    <p:sldId id="308" r:id="rId43"/>
    <p:sldId id="309" r:id="rId44"/>
    <p:sldId id="310" r:id="rId45"/>
    <p:sldId id="311" r:id="rId46"/>
    <p:sldId id="312" r:id="rId47"/>
    <p:sldId id="313" r:id="rId48"/>
    <p:sldId id="314"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3524"/>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802.11-18/0287r4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package" Target="../embeddings/Microsoft_Excel_Worksheet1.xls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73"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Peter </a:t>
            </a:r>
            <a:r>
              <a:rPr lang="en-US" dirty="0"/>
              <a:t>Ecclesine</a:t>
            </a:r>
            <a:r>
              <a:rPr lang="en-US" altLang="en-US" dirty="0" smtClean="0"/>
              <a:t> and Cisco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February 28,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February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10:00 – 10:05		Call the meeting to order and IPR slides</a:t>
            </a:r>
          </a:p>
          <a:p>
            <a:r>
              <a:rPr lang="en-US" dirty="0" smtClean="0"/>
              <a:t>10:05 – 12:00		Comment Resolution Submissions</a:t>
            </a:r>
          </a:p>
          <a:p>
            <a:r>
              <a:rPr lang="en-US" dirty="0" smtClean="0"/>
              <a:t>12:00 – 1:00		Lunch</a:t>
            </a:r>
          </a:p>
          <a:p>
            <a:r>
              <a:rPr lang="en-US" dirty="0" smtClean="0"/>
              <a:t>1:00 – 3:15		Comment Resolution Submissions</a:t>
            </a:r>
          </a:p>
          <a:p>
            <a:r>
              <a:rPr lang="en-US" dirty="0" smtClean="0"/>
              <a:t>3:15 – 3:45		Afternoon Break</a:t>
            </a:r>
          </a:p>
          <a:p>
            <a:r>
              <a:rPr lang="en-US" dirty="0" smtClean="0"/>
              <a:t>3:45 – 6:00 		Comment Resolution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97498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21032720"/>
              </p:ext>
            </p:extLst>
          </p:nvPr>
        </p:nvGraphicFramePr>
        <p:xfrm>
          <a:off x="4114800" y="3043238"/>
          <a:ext cx="3437466" cy="2900362"/>
        </p:xfrm>
        <a:graphic>
          <a:graphicData uri="http://schemas.openxmlformats.org/presentationml/2006/ole">
            <mc:AlternateContent xmlns:mc="http://schemas.openxmlformats.org/markup-compatibility/2006">
              <mc:Choice xmlns:v="urn:schemas-microsoft-com:vml" Requires="v">
                <p:oleObj spid="_x0000_s4155"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800" y="3043238"/>
                        <a:ext cx="3437466" cy="29003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11-18/0353</a:t>
            </a:r>
            <a:endParaRPr lang="en-US" dirty="0"/>
          </a:p>
        </p:txBody>
      </p:sp>
      <p:sp>
        <p:nvSpPr>
          <p:cNvPr id="3" name="Content Placeholder 2"/>
          <p:cNvSpPr>
            <a:spLocks noGrp="1"/>
          </p:cNvSpPr>
          <p:nvPr>
            <p:ph idx="1"/>
          </p:nvPr>
        </p:nvSpPr>
        <p:spPr/>
        <p:txBody>
          <a:bodyPr/>
          <a:lstStyle/>
          <a:p>
            <a:r>
              <a:rPr lang="en-US" dirty="0" smtClean="0"/>
              <a:t>D you agree to resolutions to CIDs, </a:t>
            </a:r>
            <a:r>
              <a:rPr lang="en-GB" dirty="0"/>
              <a:t>11073, 11475, 11489, 11793, 11797, 12088, </a:t>
            </a:r>
            <a:r>
              <a:rPr lang="en-GB" dirty="0">
                <a:solidFill>
                  <a:srgbClr val="FF0000"/>
                </a:solidFill>
              </a:rPr>
              <a:t>12177</a:t>
            </a:r>
            <a:r>
              <a:rPr lang="en-GB" dirty="0"/>
              <a:t>, 12572, 13007, 14102, 14103, 14104, 14236, </a:t>
            </a:r>
            <a:r>
              <a:rPr lang="en-GB" dirty="0">
                <a:solidFill>
                  <a:srgbClr val="FF0000"/>
                </a:solidFill>
              </a:rPr>
              <a:t>14262</a:t>
            </a:r>
            <a:r>
              <a:rPr lang="en-GB" dirty="0"/>
              <a:t>, 13300, 13059, 13058, 11075, </a:t>
            </a:r>
            <a:r>
              <a:rPr lang="en-GB" dirty="0">
                <a:solidFill>
                  <a:srgbClr val="FF0000"/>
                </a:solidFill>
              </a:rPr>
              <a:t>14328</a:t>
            </a:r>
            <a:r>
              <a:rPr lang="en-GB" dirty="0"/>
              <a:t>, </a:t>
            </a:r>
            <a:r>
              <a:rPr lang="en-GB" dirty="0">
                <a:solidFill>
                  <a:srgbClr val="FF0000"/>
                </a:solidFill>
              </a:rPr>
              <a:t>11503, 11516, </a:t>
            </a:r>
            <a:r>
              <a:rPr lang="en-GB" dirty="0" smtClean="0">
                <a:solidFill>
                  <a:srgbClr val="FF0000"/>
                </a:solidFill>
              </a:rPr>
              <a:t>13035 </a:t>
            </a:r>
            <a:r>
              <a:rPr lang="en-GB" dirty="0" smtClean="0"/>
              <a:t>in doc 11-18/0353r1?</a:t>
            </a:r>
          </a:p>
          <a:p>
            <a:endParaRPr lang="en-GB" dirty="0"/>
          </a:p>
          <a:p>
            <a:r>
              <a:rPr lang="en-GB" dirty="0" smtClean="0"/>
              <a:t>Po-Kai Huang</a:t>
            </a:r>
          </a:p>
          <a:p>
            <a:r>
              <a:rPr lang="en-GB" dirty="0" smtClean="0"/>
              <a:t>No objection to resolutions to CIDs in black</a:t>
            </a:r>
          </a:p>
          <a:p>
            <a:r>
              <a:rPr lang="en-GB" dirty="0" smtClean="0"/>
              <a:t>Red CIDs are deferred</a:t>
            </a:r>
          </a:p>
          <a:p>
            <a:r>
              <a:rPr lang="en-GB" dirty="0" smtClean="0"/>
              <a:t>CID 14262 is in another document</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863207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11-18/0343</a:t>
            </a:r>
            <a:endParaRPr lang="en-US" dirty="0"/>
          </a:p>
        </p:txBody>
      </p:sp>
      <p:sp>
        <p:nvSpPr>
          <p:cNvPr id="3" name="Content Placeholder 2"/>
          <p:cNvSpPr>
            <a:spLocks noGrp="1"/>
          </p:cNvSpPr>
          <p:nvPr>
            <p:ph idx="1"/>
          </p:nvPr>
        </p:nvSpPr>
        <p:spPr/>
        <p:txBody>
          <a:bodyPr/>
          <a:lstStyle/>
          <a:p>
            <a:r>
              <a:rPr lang="en-US" dirty="0" smtClean="0"/>
              <a:t>Do you agree to resolution to CID 13744 in doc 11-18/0343r0?</a:t>
            </a:r>
          </a:p>
          <a:p>
            <a:endParaRPr lang="en-US" dirty="0"/>
          </a:p>
          <a:p>
            <a:r>
              <a:rPr lang="en-US" dirty="0" smtClean="0"/>
              <a:t>Alfred Asterjadhi</a:t>
            </a:r>
          </a:p>
          <a:p>
            <a:r>
              <a:rPr lang="en-US" dirty="0" smtClean="0"/>
              <a:t>Resolution approved during January meeting.</a:t>
            </a:r>
          </a:p>
          <a:p>
            <a:r>
              <a:rPr lang="en-US" dirty="0" smtClean="0"/>
              <a:t>This is a new resolution</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487683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11-18/0378 (Alfred Asterjadhi)</a:t>
            </a:r>
            <a:endParaRPr lang="en-US" dirty="0"/>
          </a:p>
        </p:txBody>
      </p:sp>
      <p:sp>
        <p:nvSpPr>
          <p:cNvPr id="3" name="Content Placeholder 2"/>
          <p:cNvSpPr>
            <a:spLocks noGrp="1"/>
          </p:cNvSpPr>
          <p:nvPr>
            <p:ph idx="1"/>
          </p:nvPr>
        </p:nvSpPr>
        <p:spPr/>
        <p:txBody>
          <a:bodyPr/>
          <a:lstStyle/>
          <a:p>
            <a:r>
              <a:rPr lang="en-US" dirty="0" smtClean="0"/>
              <a:t>Do you agree to resolutions to CIDs; 11950, 11951. 11952, 11953, and 12767 in doc 11-18/0378r1?</a:t>
            </a:r>
          </a:p>
          <a:p>
            <a:endParaRPr lang="en-US" dirty="0"/>
          </a:p>
          <a:p>
            <a:r>
              <a:rPr lang="en-US" dirty="0" smtClean="0"/>
              <a:t>CIDs resolutions are ok (no objection)</a:t>
            </a:r>
          </a:p>
          <a:p>
            <a:r>
              <a:rPr lang="en-US" dirty="0" smtClean="0"/>
              <a:t>Wait for PHY input on the bug fix (not related to any CID)</a:t>
            </a:r>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693983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11-18/0312 (Alfred Asterjadhi)</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11432, 11433, </a:t>
            </a:r>
            <a:r>
              <a:rPr lang="en-GB" dirty="0">
                <a:solidFill>
                  <a:srgbClr val="FF0000"/>
                </a:solidFill>
              </a:rPr>
              <a:t>11766</a:t>
            </a:r>
            <a:r>
              <a:rPr lang="en-GB" dirty="0"/>
              <a:t>, 11767, 11768, </a:t>
            </a:r>
            <a:r>
              <a:rPr lang="en-GB" dirty="0">
                <a:solidFill>
                  <a:srgbClr val="FF0000"/>
                </a:solidFill>
              </a:rPr>
              <a:t>12513</a:t>
            </a:r>
            <a:r>
              <a:rPr lang="en-GB" dirty="0"/>
              <a:t>, 12515, 12516, 12697, 12698, </a:t>
            </a:r>
            <a:r>
              <a:rPr lang="en-GB" dirty="0" smtClean="0">
                <a:solidFill>
                  <a:srgbClr val="FF0000"/>
                </a:solidFill>
              </a:rPr>
              <a:t>12699</a:t>
            </a:r>
            <a:r>
              <a:rPr lang="en-GB" dirty="0"/>
              <a:t>, 12779, 13218, 13219, </a:t>
            </a:r>
            <a:r>
              <a:rPr lang="en-GB" dirty="0">
                <a:solidFill>
                  <a:srgbClr val="FF0000"/>
                </a:solidFill>
              </a:rPr>
              <a:t>13220</a:t>
            </a:r>
            <a:r>
              <a:rPr lang="en-GB" dirty="0"/>
              <a:t>, </a:t>
            </a:r>
            <a:r>
              <a:rPr lang="en-GB" dirty="0">
                <a:solidFill>
                  <a:srgbClr val="FF0000"/>
                </a:solidFill>
              </a:rPr>
              <a:t>13222</a:t>
            </a:r>
            <a:r>
              <a:rPr lang="en-GB" dirty="0"/>
              <a:t>, 13223, 13224, 13225, 13226, </a:t>
            </a:r>
            <a:r>
              <a:rPr lang="en-GB" dirty="0" smtClean="0"/>
              <a:t>13227</a:t>
            </a:r>
            <a:r>
              <a:rPr lang="en-GB" dirty="0"/>
              <a:t>, 13228, 13287, 13288, 13289, 13290, 13291, 13550, 13553, </a:t>
            </a:r>
            <a:r>
              <a:rPr lang="en-GB" dirty="0" smtClean="0"/>
              <a:t>13556, 13712</a:t>
            </a:r>
            <a:r>
              <a:rPr lang="en-GB" dirty="0"/>
              <a:t>, 13776, 14274 (33 CIDs</a:t>
            </a:r>
            <a:r>
              <a:rPr lang="en-GB" dirty="0" smtClean="0"/>
              <a:t>) in doc 11-18/0312r1?</a:t>
            </a:r>
          </a:p>
          <a:p>
            <a:pPr lvl="0"/>
            <a:endParaRPr lang="en-GB" dirty="0"/>
          </a:p>
          <a:p>
            <a:pPr lvl="0"/>
            <a:r>
              <a:rPr lang="en-GB" dirty="0" smtClean="0"/>
              <a:t>Will be rescheduled to accept resolutions</a:t>
            </a:r>
          </a:p>
          <a:p>
            <a:pPr lvl="0"/>
            <a:r>
              <a:rPr lang="en-GB" dirty="0" smtClean="0"/>
              <a:t>3 CIDs are assigned to Zhou (13220, 12699, and 11766)</a:t>
            </a:r>
          </a:p>
          <a:p>
            <a:pPr lvl="0"/>
            <a:endParaRPr lang="en-GB" dirty="0" smtClean="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710135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11-18/0443 (Chao-Chun Wang)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12568, 13848, 11922, 12208, 12566, 12567, 11253, 11254, 11025, 11026, 13183, 13184, 11515 (13 CIDs) </a:t>
            </a:r>
            <a:r>
              <a:rPr lang="en-GB" dirty="0" smtClean="0"/>
              <a:t>in doc 11-18/0443r1?</a:t>
            </a:r>
          </a:p>
          <a:p>
            <a:endParaRPr lang="en-GB" dirty="0"/>
          </a:p>
          <a:p>
            <a:r>
              <a:rPr lang="en-GB" dirty="0" smtClean="0"/>
              <a:t>Not completed</a:t>
            </a:r>
          </a:p>
          <a:p>
            <a:r>
              <a:rPr lang="en-GB" dirty="0" smtClean="0"/>
              <a:t>Reconsidered during Thursday AM.</a:t>
            </a:r>
          </a:p>
          <a:p>
            <a:r>
              <a:rPr lang="en-GB" dirty="0" smtClean="0"/>
              <a:t>No objection to approved resolutions</a:t>
            </a:r>
          </a:p>
          <a:p>
            <a:r>
              <a:rPr lang="en-GB" dirty="0" smtClean="0"/>
              <a:t>R1 is to be uploaded.</a:t>
            </a:r>
          </a:p>
          <a:p>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861090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Feb. 28 – </a:t>
            </a:r>
            <a:r>
              <a:rPr lang="en-US" altLang="en-US" sz="4000" smtClean="0">
                <a:latin typeface="Arial" panose="020B0604020202020204" pitchFamily="34" charset="0"/>
              </a:rPr>
              <a:t>March , </a:t>
            </a:r>
            <a:r>
              <a:rPr lang="en-US" altLang="en-US" sz="4000" dirty="0" smtClean="0">
                <a:latin typeface="Arial" panose="020B0604020202020204" pitchFamily="34" charset="0"/>
              </a:rPr>
              <a:t>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February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11-18/0431 (Jason Yuchen Guo)</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solidFill>
                  <a:srgbClr val="FF0000"/>
                </a:solidFill>
              </a:rPr>
              <a:t>13082, 13083</a:t>
            </a:r>
            <a:r>
              <a:rPr lang="en-GB" dirty="0"/>
              <a:t>, 14141</a:t>
            </a:r>
            <a:endParaRPr lang="en-US" dirty="0"/>
          </a:p>
          <a:p>
            <a:r>
              <a:rPr lang="en-US" dirty="0" smtClean="0"/>
              <a:t>In doc 11-18/0431r0? </a:t>
            </a:r>
          </a:p>
          <a:p>
            <a:endParaRPr lang="en-US" dirty="0"/>
          </a:p>
          <a:p>
            <a:r>
              <a:rPr lang="en-US" dirty="0" smtClean="0"/>
              <a:t>More discussion is needed.</a:t>
            </a:r>
          </a:p>
          <a:p>
            <a:r>
              <a:rPr lang="en-US" dirty="0" smtClean="0"/>
              <a:t>Resolution to CID 14141 is ok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89396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11-18/0363 (Abhishek Patil)</a:t>
            </a:r>
            <a:endParaRPr lang="en-US" dirty="0"/>
          </a:p>
        </p:txBody>
      </p:sp>
      <p:sp>
        <p:nvSpPr>
          <p:cNvPr id="3" name="Content Placeholder 2"/>
          <p:cNvSpPr>
            <a:spLocks noGrp="1"/>
          </p:cNvSpPr>
          <p:nvPr>
            <p:ph idx="1"/>
          </p:nvPr>
        </p:nvSpPr>
        <p:spPr/>
        <p:txBody>
          <a:bodyPr/>
          <a:lstStyle/>
          <a:p>
            <a:r>
              <a:rPr lang="en-US" dirty="0" smtClean="0"/>
              <a:t>Do you accept the resolution to CID 13136 in doc 11-18/0363r0?</a:t>
            </a:r>
          </a:p>
          <a:p>
            <a:endParaRPr lang="en-US" dirty="0"/>
          </a:p>
          <a:p>
            <a:r>
              <a:rPr lang="en-US" dirty="0" smtClean="0"/>
              <a:t>More discussion </a:t>
            </a:r>
            <a:r>
              <a:rPr lang="en-US" smtClean="0"/>
              <a:t>is needed</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039202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a:t>
            </a:r>
            <a:r>
              <a:rPr lang="en-US" altLang="en-US" dirty="0"/>
              <a:t>0</a:t>
            </a:r>
            <a:r>
              <a:rPr lang="en-US" altLang="en-US" dirty="0" smtClean="0"/>
              <a:t>1, 2018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9:00 – 9:05		Call meeting to order</a:t>
            </a:r>
          </a:p>
          <a:p>
            <a:r>
              <a:rPr lang="en-US" dirty="0" smtClean="0"/>
              <a:t>9:05 – 10:30		Submissions and Comment Resolutions</a:t>
            </a:r>
          </a:p>
          <a:p>
            <a:r>
              <a:rPr lang="en-US" dirty="0" smtClean="0"/>
              <a:t>10:30 – 10:45		Break</a:t>
            </a:r>
          </a:p>
          <a:p>
            <a:r>
              <a:rPr lang="en-US" dirty="0" smtClean="0"/>
              <a:t>10:45 – 12:00		Submissions and Comment Resolution</a:t>
            </a:r>
          </a:p>
          <a:p>
            <a:r>
              <a:rPr lang="en-US" dirty="0" smtClean="0"/>
              <a:t>12:00 – 1:00		Lunch</a:t>
            </a:r>
          </a:p>
          <a:p>
            <a:r>
              <a:rPr lang="en-US" dirty="0" smtClean="0"/>
              <a:t>1:00 – 3:15		Submissions and Comment Resolution</a:t>
            </a:r>
          </a:p>
          <a:p>
            <a:r>
              <a:rPr lang="en-US" dirty="0" smtClean="0"/>
              <a:t>3:15 – 3:45		Break</a:t>
            </a:r>
          </a:p>
          <a:p>
            <a:r>
              <a:rPr lang="en-US" dirty="0" smtClean="0"/>
              <a:t>3:45 – 6:00		Submissions and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485983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11-18/0365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12426, 11547, 12427, 13010, 11867, 12552, </a:t>
            </a:r>
            <a:r>
              <a:rPr lang="en-US" dirty="0" smtClean="0"/>
              <a:t>12548 in doc 11-18/0365r1?</a:t>
            </a:r>
          </a:p>
          <a:p>
            <a:endParaRPr lang="en-US" dirty="0"/>
          </a:p>
          <a:p>
            <a:r>
              <a:rPr lang="en-US" dirty="0" smtClean="0"/>
              <a:t>No objection</a:t>
            </a:r>
          </a:p>
          <a:p>
            <a:endParaRPr lang="en-US" dirty="0"/>
          </a:p>
          <a:p>
            <a:endParaRPr lang="en-US" dirty="0" smtClean="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70253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11-18/0362 (Abhishek Patil)</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13042 and </a:t>
            </a:r>
            <a:r>
              <a:rPr lang="en-US" dirty="0" smtClean="0"/>
              <a:t>13073 in doc 11-18/0362r0?</a:t>
            </a:r>
          </a:p>
          <a:p>
            <a:endParaRPr lang="en-US" dirty="0"/>
          </a:p>
          <a:p>
            <a:r>
              <a:rPr lang="en-US" dirty="0" smtClean="0"/>
              <a:t>No objection to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265016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11-18/0366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11514, 14349, 11924, 11372, 11538, 13539, 12720, </a:t>
            </a:r>
            <a:r>
              <a:rPr lang="en-US" strike="sngStrike" dirty="0"/>
              <a:t>13329</a:t>
            </a:r>
            <a:r>
              <a:rPr lang="en-US" dirty="0"/>
              <a:t>, 11539, 12806, 11541, 12873, 13332, 13085, 11915, 12376, 11981, 11738, 13846, </a:t>
            </a:r>
            <a:r>
              <a:rPr lang="en-US" dirty="0" smtClean="0"/>
              <a:t>11982</a:t>
            </a:r>
            <a:r>
              <a:rPr lang="en-US" dirty="0"/>
              <a:t>, </a:t>
            </a:r>
            <a:r>
              <a:rPr lang="en-US" dirty="0">
                <a:solidFill>
                  <a:schemeClr val="tx1"/>
                </a:solidFill>
              </a:rPr>
              <a:t>12377,</a:t>
            </a:r>
            <a:r>
              <a:rPr lang="en-US" dirty="0"/>
              <a:t> </a:t>
            </a:r>
            <a:r>
              <a:rPr lang="en-US" dirty="0">
                <a:solidFill>
                  <a:schemeClr val="tx1"/>
                </a:solidFill>
              </a:rPr>
              <a:t>12355</a:t>
            </a:r>
            <a:r>
              <a:rPr lang="en-US" dirty="0"/>
              <a:t>, 13334, </a:t>
            </a:r>
            <a:r>
              <a:rPr lang="en-US" dirty="0" smtClean="0"/>
              <a:t>12378 in doc 11-18/0366r2?</a:t>
            </a:r>
          </a:p>
          <a:p>
            <a:endParaRPr lang="en-US" dirty="0"/>
          </a:p>
          <a:p>
            <a:r>
              <a:rPr lang="en-US" dirty="0" smtClean="0"/>
              <a:t>CID 13329 is removed from this document</a:t>
            </a:r>
          </a:p>
          <a:p>
            <a:r>
              <a:rPr lang="en-US" dirty="0" smtClean="0"/>
              <a:t>No objection to resolutions of the rest of the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745148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a:t>
            </a:r>
            <a:r>
              <a:rPr lang="en-US" altLang="en-US" dirty="0"/>
              <a:t>0</a:t>
            </a:r>
            <a:r>
              <a:rPr lang="en-US" altLang="en-US" dirty="0" smtClean="0"/>
              <a:t>2, 2018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9:00 – 9:05		Call the meeting to order</a:t>
            </a:r>
          </a:p>
          <a:p>
            <a:r>
              <a:rPr lang="en-US" dirty="0" smtClean="0"/>
              <a:t>9:05 – 10:30		Comment Resolution</a:t>
            </a:r>
          </a:p>
          <a:p>
            <a:r>
              <a:rPr lang="en-US" dirty="0" smtClean="0"/>
              <a:t>10:30 – 10:40		Break</a:t>
            </a:r>
          </a:p>
          <a:p>
            <a:r>
              <a:rPr lang="en-US" dirty="0" smtClean="0"/>
              <a:t>10:40 – 12:00		Comment Resolution</a:t>
            </a:r>
          </a:p>
          <a:p>
            <a:r>
              <a:rPr lang="en-US" dirty="0" smtClean="0"/>
              <a:t>12:00  - 1:00 		Lunch</a:t>
            </a:r>
          </a:p>
          <a:p>
            <a:r>
              <a:rPr lang="en-US" dirty="0" smtClean="0"/>
              <a:t>1:00 – 3:00		Comment Resolution</a:t>
            </a:r>
          </a:p>
          <a:p>
            <a:r>
              <a:rPr lang="en-US" dirty="0" smtClean="0"/>
              <a:t>3:00 – 3:15		Break</a:t>
            </a:r>
          </a:p>
          <a:p>
            <a:r>
              <a:rPr lang="en-US" dirty="0" smtClean="0"/>
              <a:t>3:15 – 5:00		Comment Resolution</a:t>
            </a:r>
          </a:p>
          <a:p>
            <a:r>
              <a:rPr lang="en-US" dirty="0" smtClean="0"/>
              <a:t>5:00				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798971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11-18/0446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the resolutions to CIDs; </a:t>
            </a:r>
            <a:r>
              <a:rPr lang="en-GB" dirty="0"/>
              <a:t>12699, </a:t>
            </a:r>
            <a:r>
              <a:rPr lang="en-GB" dirty="0" smtClean="0"/>
              <a:t>13220</a:t>
            </a:r>
            <a:r>
              <a:rPr lang="en-US" dirty="0" smtClean="0"/>
              <a:t> in doc 11-18/0446r0?</a:t>
            </a:r>
          </a:p>
          <a:p>
            <a:endParaRPr lang="en-US" dirty="0"/>
          </a:p>
          <a:p>
            <a:r>
              <a:rPr lang="en-US" dirty="0" smtClean="0"/>
              <a:t>Need to be discussed jointly with the PHY.</a:t>
            </a:r>
          </a:p>
          <a:p>
            <a:r>
              <a:rPr lang="en-US" dirty="0" smtClean="0"/>
              <a:t>To be rescheduled during one of the TG time slots.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260028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11-18/0444 (Chao-Chun Wang)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12101, 11380, 11870, 12212 , 11161, 11361 ,11871, 12042 ,13528 , 13529 (10 CIDs</a:t>
            </a:r>
            <a:r>
              <a:rPr lang="en-GB" dirty="0" smtClean="0"/>
              <a:t>) in doc 11-18/0444r0?</a:t>
            </a:r>
          </a:p>
          <a:p>
            <a:endParaRPr lang="en-GB" dirty="0"/>
          </a:p>
          <a:p>
            <a:r>
              <a:rPr lang="en-GB"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594697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11-18/0367 (Abhishek Patil)</a:t>
            </a:r>
            <a:endParaRPr lang="en-US" dirty="0"/>
          </a:p>
        </p:txBody>
      </p:sp>
      <p:sp>
        <p:nvSpPr>
          <p:cNvPr id="3" name="Content Placeholder 2"/>
          <p:cNvSpPr>
            <a:spLocks noGrp="1"/>
          </p:cNvSpPr>
          <p:nvPr>
            <p:ph idx="1"/>
          </p:nvPr>
        </p:nvSpPr>
        <p:spPr/>
        <p:txBody>
          <a:bodyPr/>
          <a:lstStyle/>
          <a:p>
            <a:r>
              <a:rPr lang="en-US" dirty="0" smtClean="0"/>
              <a:t>Do you accept resolution to CIDs </a:t>
            </a:r>
            <a:r>
              <a:rPr lang="en-US" dirty="0"/>
              <a:t>11317, 11318, 11319, 11730, </a:t>
            </a:r>
            <a:r>
              <a:rPr lang="en-US" dirty="0">
                <a:solidFill>
                  <a:schemeClr val="tx1"/>
                </a:solidFill>
              </a:rPr>
              <a:t>13144</a:t>
            </a:r>
            <a:r>
              <a:rPr lang="en-US" dirty="0"/>
              <a:t>, </a:t>
            </a:r>
            <a:r>
              <a:rPr lang="en-US" dirty="0" smtClean="0"/>
              <a:t>12507 in doc 11-18/0367r1? </a:t>
            </a:r>
          </a:p>
          <a:p>
            <a:endParaRPr lang="en-US" dirty="0"/>
          </a:p>
          <a:p>
            <a:r>
              <a:rPr lang="en-US" dirty="0" smtClean="0"/>
              <a:t>No objection to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102871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11-16/0369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smtClean="0">
                <a:solidFill>
                  <a:srgbClr val="FF0000"/>
                </a:solidFill>
              </a:rPr>
              <a:t>13975</a:t>
            </a:r>
            <a:r>
              <a:rPr lang="en-US" dirty="0" smtClean="0"/>
              <a:t>, 11175</a:t>
            </a:r>
            <a:r>
              <a:rPr lang="en-US" dirty="0"/>
              <a:t>, 12859, </a:t>
            </a:r>
            <a:r>
              <a:rPr lang="en-US" dirty="0">
                <a:solidFill>
                  <a:srgbClr val="FF0000"/>
                </a:solidFill>
              </a:rPr>
              <a:t>12860</a:t>
            </a:r>
            <a:r>
              <a:rPr lang="en-US" dirty="0"/>
              <a:t>, 11009, 11010, 11373, 11012, 11017, </a:t>
            </a:r>
            <a:r>
              <a:rPr lang="en-US" dirty="0">
                <a:solidFill>
                  <a:schemeClr val="tx1"/>
                </a:solidFill>
              </a:rPr>
              <a:t>11018</a:t>
            </a:r>
            <a:r>
              <a:rPr lang="en-US" dirty="0"/>
              <a:t>, </a:t>
            </a:r>
            <a:r>
              <a:rPr lang="en-US" dirty="0">
                <a:solidFill>
                  <a:srgbClr val="FF0000"/>
                </a:solidFill>
              </a:rPr>
              <a:t>11019</a:t>
            </a:r>
            <a:r>
              <a:rPr lang="en-US" dirty="0"/>
              <a:t>, 11024, 11970, 13755, </a:t>
            </a:r>
            <a:r>
              <a:rPr lang="en-US" dirty="0" smtClean="0"/>
              <a:t>12987 in doc 11-18/0369r4?</a:t>
            </a:r>
          </a:p>
          <a:p>
            <a:endParaRPr lang="en-US" dirty="0"/>
          </a:p>
          <a:p>
            <a:r>
              <a:rPr lang="en-US" dirty="0" smtClean="0"/>
              <a:t>Will be rescheduled to address CID written in red</a:t>
            </a:r>
          </a:p>
          <a:p>
            <a:r>
              <a:rPr lang="en-US" dirty="0" smtClean="0"/>
              <a:t>Resolutions to CIDs written in black are approved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58157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11-18/0360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13651, 11034, 13097, </a:t>
            </a:r>
            <a:r>
              <a:rPr lang="en-US" dirty="0" smtClean="0"/>
              <a:t>13197 in doc 11-18/0360r2?</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289792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11-17/1859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11742, </a:t>
            </a:r>
            <a:r>
              <a:rPr lang="en-GB" dirty="0"/>
              <a:t>11023, 11876, </a:t>
            </a:r>
            <a:r>
              <a:rPr lang="en-GB" dirty="0" smtClean="0"/>
              <a:t>13141</a:t>
            </a:r>
            <a:r>
              <a:rPr lang="en-US" dirty="0" smtClean="0"/>
              <a:t> in doc 11-17/1859r4?</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9387616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11-18/0433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13889 13888 13892 </a:t>
            </a:r>
            <a:r>
              <a:rPr lang="en-GB" dirty="0">
                <a:solidFill>
                  <a:schemeClr val="tx1"/>
                </a:solidFill>
              </a:rPr>
              <a:t>13893</a:t>
            </a:r>
            <a:r>
              <a:rPr lang="en-GB" dirty="0"/>
              <a:t> 13166 13167 13169 13113 12466 12468 </a:t>
            </a:r>
            <a:r>
              <a:rPr lang="en-GB" dirty="0">
                <a:solidFill>
                  <a:schemeClr val="tx1"/>
                </a:solidFill>
              </a:rPr>
              <a:t>13894</a:t>
            </a:r>
            <a:r>
              <a:rPr lang="en-GB" dirty="0"/>
              <a:t> 12009 12469 13168 13114 12470 </a:t>
            </a:r>
            <a:r>
              <a:rPr lang="en-GB" dirty="0">
                <a:solidFill>
                  <a:schemeClr val="tx1"/>
                </a:solidFill>
              </a:rPr>
              <a:t>13895</a:t>
            </a:r>
            <a:r>
              <a:rPr lang="en-GB" dirty="0"/>
              <a:t> 12471 13896 11673 11674 12011 12472 13898 13897 12473 (26 CIDs</a:t>
            </a:r>
            <a:r>
              <a:rPr lang="en-GB" dirty="0" smtClean="0"/>
              <a:t>)</a:t>
            </a:r>
            <a:r>
              <a:rPr lang="en-US" dirty="0"/>
              <a:t> </a:t>
            </a:r>
            <a:r>
              <a:rPr lang="en-US" dirty="0" smtClean="0"/>
              <a:t>in doc 11-18/0433r0?</a:t>
            </a:r>
          </a:p>
          <a:p>
            <a:pPr lvl="0"/>
            <a:endParaRPr lang="en-US" dirty="0"/>
          </a:p>
          <a:p>
            <a:pPr lvl="0"/>
            <a:r>
              <a:rPr lang="en-US" dirty="0" smtClean="0"/>
              <a:t>CIDs in red are for further discussion</a:t>
            </a:r>
          </a:p>
          <a:p>
            <a:pPr lvl="0"/>
            <a:r>
              <a:rPr lang="en-US" dirty="0" smtClean="0"/>
              <a:t>No objection to resolutions of CIDs written in black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1117186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11-18/0432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13051 12393 13816 </a:t>
            </a:r>
            <a:r>
              <a:rPr lang="en-GB" dirty="0">
                <a:solidFill>
                  <a:schemeClr val="tx1"/>
                </a:solidFill>
              </a:rPr>
              <a:t>12386</a:t>
            </a:r>
            <a:r>
              <a:rPr lang="en-GB" dirty="0"/>
              <a:t> 13050 12414 12415 12416 12166 12167 12231 12233 13100 11173 11857 12759 12168 12235 12777 </a:t>
            </a:r>
            <a:r>
              <a:rPr lang="en-GB" dirty="0">
                <a:solidFill>
                  <a:schemeClr val="tx1"/>
                </a:solidFill>
              </a:rPr>
              <a:t>12130 12257 12131 12260</a:t>
            </a:r>
            <a:r>
              <a:rPr lang="en-GB" dirty="0">
                <a:solidFill>
                  <a:srgbClr val="FF0000"/>
                </a:solidFill>
              </a:rPr>
              <a:t> </a:t>
            </a:r>
            <a:r>
              <a:rPr lang="en-GB" dirty="0"/>
              <a:t>(23 CIDs</a:t>
            </a:r>
            <a:r>
              <a:rPr lang="en-GB" dirty="0" smtClean="0"/>
              <a:t>)</a:t>
            </a:r>
            <a:r>
              <a:rPr lang="en-US" dirty="0" smtClean="0"/>
              <a:t> in doc 11-18/0432r1?</a:t>
            </a:r>
          </a:p>
          <a:p>
            <a:endParaRPr lang="en-US" dirty="0"/>
          </a:p>
          <a:p>
            <a:r>
              <a:rPr lang="en-US" dirty="0" smtClean="0"/>
              <a:t>Stopped at CID 13050. to be continued on Friday AM.</a:t>
            </a:r>
          </a:p>
          <a:p>
            <a:r>
              <a:rPr lang="en-US" dirty="0" smtClean="0"/>
              <a:t>Continued on Friday AM.</a:t>
            </a:r>
          </a:p>
          <a:p>
            <a:r>
              <a:rPr lang="en-US" dirty="0" smtClean="0"/>
              <a:t>No objection to resolutions of all the comments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5505057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11-18/0218 (Matthew Fischer)</a:t>
            </a:r>
            <a:endParaRPr lang="en-US" dirty="0"/>
          </a:p>
        </p:txBody>
      </p:sp>
      <p:sp>
        <p:nvSpPr>
          <p:cNvPr id="3" name="Content Placeholder 2"/>
          <p:cNvSpPr>
            <a:spLocks noGrp="1"/>
          </p:cNvSpPr>
          <p:nvPr>
            <p:ph idx="1"/>
          </p:nvPr>
        </p:nvSpPr>
        <p:spPr/>
        <p:txBody>
          <a:bodyPr/>
          <a:lstStyle/>
          <a:p>
            <a:r>
              <a:rPr lang="en-US" dirty="0" smtClean="0"/>
              <a:t>Presented. Decided to defer any SP or motion till next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48233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11-18/0337 (Alfred Asterjadhi)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11027, 11061, 11375, 11376, 11988, 12452, 12453, 12098 (8 </a:t>
            </a:r>
            <a:r>
              <a:rPr lang="en-GB" dirty="0" smtClean="0"/>
              <a:t>CIDs) in doc 11-18/0337r1?</a:t>
            </a:r>
          </a:p>
          <a:p>
            <a:endParaRPr lang="en-GB" dirty="0"/>
          </a:p>
          <a:p>
            <a:r>
              <a:rPr lang="en-GB" dirty="0" smtClean="0"/>
              <a:t>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381472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11-18/0338 (Alfred Asterjadhi)</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smtClean="0"/>
              <a:t>12581</a:t>
            </a:r>
            <a:r>
              <a:rPr lang="en-GB" dirty="0"/>
              <a:t>, </a:t>
            </a:r>
            <a:r>
              <a:rPr lang="en-GB" dirty="0">
                <a:solidFill>
                  <a:srgbClr val="FF0000"/>
                </a:solidFill>
              </a:rPr>
              <a:t>13836</a:t>
            </a:r>
            <a:r>
              <a:rPr lang="en-GB" dirty="0"/>
              <a:t> ( 2 CIDs</a:t>
            </a:r>
            <a:r>
              <a:rPr lang="en-GB" dirty="0" smtClean="0"/>
              <a:t>) in doc 11-18/0338r1?</a:t>
            </a:r>
          </a:p>
          <a:p>
            <a:endParaRPr lang="en-GB" dirty="0"/>
          </a:p>
          <a:p>
            <a:r>
              <a:rPr lang="en-GB" dirty="0" smtClean="0"/>
              <a:t>No objection to resolution of CID 12581</a:t>
            </a:r>
          </a:p>
          <a:p>
            <a:r>
              <a:rPr lang="en-GB" dirty="0" smtClean="0"/>
              <a:t>CID 13836 is for further discussion</a:t>
            </a:r>
          </a:p>
          <a:p>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269861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11-18/0370 (Alfred Asterjadhi)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11353</a:t>
            </a:r>
            <a:r>
              <a:rPr lang="en-GB" dirty="0"/>
              <a:t>, 11854, 12539, 13793, 13926, 13927 (7 CIDs</a:t>
            </a:r>
            <a:r>
              <a:rPr lang="en-GB" dirty="0" smtClean="0"/>
              <a:t>) in doc 11-18/0370r1?</a:t>
            </a:r>
          </a:p>
          <a:p>
            <a:endParaRPr lang="en-GB" dirty="0"/>
          </a:p>
          <a:p>
            <a:r>
              <a:rPr lang="en-US" dirty="0" smtClean="0"/>
              <a:t>Resolutions FOR CIDs in black are accepted</a:t>
            </a:r>
          </a:p>
          <a:p>
            <a:r>
              <a:rPr lang="en-US" dirty="0" smtClean="0"/>
              <a:t>The red CID is for further discussion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3404943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11-18/0371 (Alfred Asterjadhi)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 </a:t>
            </a:r>
            <a:endParaRPr lang="en-US" dirty="0"/>
          </a:p>
          <a:p>
            <a:pPr lvl="0"/>
            <a:r>
              <a:rPr lang="en-GB" dirty="0"/>
              <a:t>12228, 12531, 11041, 11350, 11351, 11352, 11853, 12538, 13792 (9 CIDs</a:t>
            </a:r>
            <a:r>
              <a:rPr lang="en-GB" dirty="0" smtClean="0"/>
              <a:t>)</a:t>
            </a:r>
            <a:r>
              <a:rPr lang="en-US" dirty="0" smtClean="0"/>
              <a:t> in doc 11-18/0371r1?</a:t>
            </a:r>
          </a:p>
          <a:p>
            <a:pPr lvl="0"/>
            <a:endParaRPr lang="en-US" dirty="0"/>
          </a:p>
          <a:p>
            <a:pPr lvl="0"/>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0553996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11-18/0372 (Alfred Asterjadhi)</a:t>
            </a:r>
            <a:endParaRPr lang="en-US" dirty="0"/>
          </a:p>
        </p:txBody>
      </p:sp>
      <p:sp>
        <p:nvSpPr>
          <p:cNvPr id="3" name="Content Placeholder 2"/>
          <p:cNvSpPr>
            <a:spLocks noGrp="1"/>
          </p:cNvSpPr>
          <p:nvPr>
            <p:ph idx="1"/>
          </p:nvPr>
        </p:nvSpPr>
        <p:spPr/>
        <p:txBody>
          <a:bodyPr/>
          <a:lstStyle/>
          <a:p>
            <a:r>
              <a:rPr lang="en-US" dirty="0" smtClean="0"/>
              <a:t>DO you agree to resolution of the CID 11835 in doc 11-18/0372r1?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8394281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11-18/0373 (Albert Asterjadhi)</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11849, 11850, 11852, 12095, 12305, 12528, 12529, 12530, 12246, 12531, </a:t>
            </a:r>
            <a:r>
              <a:rPr lang="en-GB" dirty="0" smtClean="0"/>
              <a:t>13040, 13791 </a:t>
            </a:r>
            <a:r>
              <a:rPr lang="en-GB" dirty="0"/>
              <a:t>(11 CIDs</a:t>
            </a:r>
            <a:r>
              <a:rPr lang="en-GB" dirty="0" smtClean="0"/>
              <a:t>) in doc 11-18/0373r0?</a:t>
            </a:r>
          </a:p>
          <a:p>
            <a:pPr lvl="0"/>
            <a:endParaRPr lang="en-GB" dirty="0"/>
          </a:p>
          <a:p>
            <a:pPr lvl="0"/>
            <a:r>
              <a:rPr lang="en-US"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9625311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11-18/0379 (Alfred Asterjadhi)</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11918, 12381, 12382, </a:t>
            </a:r>
            <a:r>
              <a:rPr lang="en-GB" dirty="0">
                <a:solidFill>
                  <a:srgbClr val="FF0000"/>
                </a:solidFill>
              </a:rPr>
              <a:t>12383</a:t>
            </a:r>
            <a:r>
              <a:rPr lang="en-GB" dirty="0"/>
              <a:t>, 12384, 12385, 12431 (7 CIDs</a:t>
            </a:r>
            <a:r>
              <a:rPr lang="en-GB" dirty="0" smtClean="0"/>
              <a:t>)</a:t>
            </a:r>
            <a:r>
              <a:rPr lang="en-US" dirty="0"/>
              <a:t> </a:t>
            </a:r>
            <a:r>
              <a:rPr lang="en-US" dirty="0" smtClean="0"/>
              <a:t>in doc 11-18/0379r1?</a:t>
            </a:r>
          </a:p>
          <a:p>
            <a:pPr lvl="0"/>
            <a:endParaRPr lang="en-US" dirty="0"/>
          </a:p>
          <a:p>
            <a:pPr lvl="0"/>
            <a:r>
              <a:rPr lang="en-US" dirty="0" smtClean="0"/>
              <a:t>No objection to resolutions for CIDs written in black.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0108353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11-18/0496 (Matt Fischer)</a:t>
            </a:r>
            <a:endParaRPr lang="en-US" dirty="0"/>
          </a:p>
        </p:txBody>
      </p:sp>
      <p:sp>
        <p:nvSpPr>
          <p:cNvPr id="3" name="Content Placeholder 2"/>
          <p:cNvSpPr>
            <a:spLocks noGrp="1"/>
          </p:cNvSpPr>
          <p:nvPr>
            <p:ph idx="1"/>
          </p:nvPr>
        </p:nvSpPr>
        <p:spPr/>
        <p:txBody>
          <a:bodyPr/>
          <a:lstStyle/>
          <a:p>
            <a:r>
              <a:rPr lang="en-US" dirty="0" smtClean="0"/>
              <a:t>Do you accept resolution to CID 14334 in doc 11-18/0496?</a:t>
            </a:r>
          </a:p>
          <a:p>
            <a:endParaRPr lang="en-US" dirty="0"/>
          </a:p>
          <a:p>
            <a:r>
              <a:rPr lang="en-US" dirty="0" smtClean="0"/>
              <a:t>Introduces a new concept. Need to the PHY support. It may be considered next week.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0432656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11-18/0467 (Laurent Cariou)</a:t>
            </a:r>
            <a:endParaRPr lang="en-US" dirty="0"/>
          </a:p>
        </p:txBody>
      </p:sp>
      <p:sp>
        <p:nvSpPr>
          <p:cNvPr id="3" name="Content Placeholder 2"/>
          <p:cNvSpPr>
            <a:spLocks noGrp="1"/>
          </p:cNvSpPr>
          <p:nvPr>
            <p:ph idx="1"/>
          </p:nvPr>
        </p:nvSpPr>
        <p:spPr/>
        <p:txBody>
          <a:bodyPr/>
          <a:lstStyle/>
          <a:p>
            <a:r>
              <a:rPr lang="en-US" dirty="0" smtClean="0"/>
              <a:t>Do you agree to resolutions to CIDs 12429 and 11736 in doc 11-18/04657r1?</a:t>
            </a:r>
          </a:p>
          <a:p>
            <a:endParaRPr lang="en-US" dirty="0"/>
          </a:p>
          <a:p>
            <a:r>
              <a:rPr lang="en-US" dirty="0" smtClean="0"/>
              <a:t>Resolutions to the two CIDs were approved in January.</a:t>
            </a:r>
          </a:p>
          <a:p>
            <a:r>
              <a:rPr lang="en-US" dirty="0" smtClean="0"/>
              <a:t>This submission provides a new resolutions to the two CIDs.</a:t>
            </a:r>
          </a:p>
          <a:p>
            <a:r>
              <a:rPr lang="en-US" dirty="0" smtClean="0"/>
              <a:t>No objection to accept the new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2676180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11-18/0396 (Laurent Cariou)</a:t>
            </a:r>
            <a:endParaRPr lang="en-US" dirty="0"/>
          </a:p>
        </p:txBody>
      </p:sp>
      <p:sp>
        <p:nvSpPr>
          <p:cNvPr id="3" name="Content Placeholder 2"/>
          <p:cNvSpPr>
            <a:spLocks noGrp="1"/>
          </p:cNvSpPr>
          <p:nvPr>
            <p:ph idx="1"/>
          </p:nvPr>
        </p:nvSpPr>
        <p:spPr/>
        <p:txBody>
          <a:bodyPr/>
          <a:lstStyle/>
          <a:p>
            <a:r>
              <a:rPr lang="en-US" dirty="0" smtClean="0"/>
              <a:t>Do you agree to accept resolutions to CIDs </a:t>
            </a:r>
            <a:r>
              <a:rPr lang="en-GB" dirty="0"/>
              <a:t>13416, 14269, </a:t>
            </a:r>
            <a:r>
              <a:rPr lang="en-GB" dirty="0" smtClean="0"/>
              <a:t>12299 in doc 11-18/0396r0?</a:t>
            </a:r>
          </a:p>
          <a:p>
            <a:endParaRPr lang="en-GB" dirty="0"/>
          </a:p>
          <a:p>
            <a:r>
              <a:rPr lang="en-US" dirty="0" smtClean="0"/>
              <a:t>Wait to check the spec.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5712508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11-18/0149 (Laurent Cariou)</a:t>
            </a:r>
            <a:endParaRPr lang="en-US" dirty="0"/>
          </a:p>
        </p:txBody>
      </p:sp>
      <p:sp>
        <p:nvSpPr>
          <p:cNvPr id="3" name="Content Placeholder 2"/>
          <p:cNvSpPr>
            <a:spLocks noGrp="1"/>
          </p:cNvSpPr>
          <p:nvPr>
            <p:ph idx="1"/>
          </p:nvPr>
        </p:nvSpPr>
        <p:spPr/>
        <p:txBody>
          <a:bodyPr/>
          <a:lstStyle/>
          <a:p>
            <a:r>
              <a:rPr lang="en-GB" dirty="0" smtClean="0"/>
              <a:t>Do you agree to resolutions to CIDs </a:t>
            </a:r>
            <a:r>
              <a:rPr lang="en-GB" dirty="0" smtClean="0">
                <a:solidFill>
                  <a:schemeClr val="tx1"/>
                </a:solidFill>
              </a:rPr>
              <a:t>11894</a:t>
            </a:r>
            <a:r>
              <a:rPr lang="en-GB" dirty="0">
                <a:solidFill>
                  <a:schemeClr val="tx1"/>
                </a:solidFill>
              </a:rPr>
              <a:t>, 12388, 13863, 12380, 13540, 11542</a:t>
            </a:r>
            <a:r>
              <a:rPr lang="en-GB" dirty="0"/>
              <a:t>, </a:t>
            </a:r>
            <a:r>
              <a:rPr lang="en-GB" dirty="0">
                <a:solidFill>
                  <a:srgbClr val="FF0000"/>
                </a:solidFill>
              </a:rPr>
              <a:t>13415</a:t>
            </a:r>
            <a:r>
              <a:rPr lang="en-GB" dirty="0"/>
              <a:t>, </a:t>
            </a:r>
            <a:r>
              <a:rPr lang="en-GB" dirty="0">
                <a:solidFill>
                  <a:schemeClr val="tx1"/>
                </a:solidFill>
              </a:rPr>
              <a:t>14197</a:t>
            </a:r>
            <a:r>
              <a:rPr lang="en-GB" dirty="0"/>
              <a:t>, 13646, </a:t>
            </a:r>
            <a:r>
              <a:rPr lang="en-GB" dirty="0">
                <a:solidFill>
                  <a:schemeClr val="tx1"/>
                </a:solidFill>
              </a:rPr>
              <a:t>11886, 11471, </a:t>
            </a:r>
            <a:r>
              <a:rPr lang="en-GB" dirty="0" smtClean="0">
                <a:solidFill>
                  <a:schemeClr val="tx1"/>
                </a:solidFill>
              </a:rPr>
              <a:t>14268, </a:t>
            </a:r>
            <a:r>
              <a:rPr lang="en-GB" dirty="0" smtClean="0">
                <a:solidFill>
                  <a:srgbClr val="FF0000"/>
                </a:solidFill>
              </a:rPr>
              <a:t>12300</a:t>
            </a:r>
            <a:r>
              <a:rPr lang="en-GB" dirty="0"/>
              <a:t>, 13199, 14130, </a:t>
            </a:r>
            <a:r>
              <a:rPr lang="en-GB" dirty="0">
                <a:solidFill>
                  <a:srgbClr val="FF0000"/>
                </a:solidFill>
              </a:rPr>
              <a:t>12301</a:t>
            </a:r>
            <a:r>
              <a:rPr lang="en-GB" dirty="0"/>
              <a:t>, 12298, 13412, 13547, 14198, 12297, 13768, 12296, 11552, 12063, 11553, 14270, 11554, 11555, </a:t>
            </a:r>
            <a:r>
              <a:rPr lang="en-GB" dirty="0" smtClean="0"/>
              <a:t>14132 in doc 11-18/0149r0?</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535695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2071</TotalTime>
  <Words>2445</Words>
  <Application>Microsoft Office PowerPoint</Application>
  <PresentationFormat>On-screen Show (4:3)</PresentationFormat>
  <Paragraphs>428</Paragraphs>
  <Slides>48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9"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TGax March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February 28, 2018</vt:lpstr>
      <vt:lpstr>PowerPoint Presentation</vt:lpstr>
      <vt:lpstr>Submissions</vt:lpstr>
      <vt:lpstr>11-18/0353</vt:lpstr>
      <vt:lpstr>11-18/0343</vt:lpstr>
      <vt:lpstr>11-18/0378 (Alfred Asterjadhi)</vt:lpstr>
      <vt:lpstr>11-18/0312 (Alfred Asterjadhi)</vt:lpstr>
      <vt:lpstr>11-18/0443 (Chao-Chun Wang)</vt:lpstr>
      <vt:lpstr>11-18/0431 (Jason Yuchen Guo)</vt:lpstr>
      <vt:lpstr>11-18/0363 (Abhishek Patil)</vt:lpstr>
      <vt:lpstr>Agenda for Thursday March 01, 2018 </vt:lpstr>
      <vt:lpstr>PowerPoint Presentation</vt:lpstr>
      <vt:lpstr>11-18/0365 (Abhishek Patil)</vt:lpstr>
      <vt:lpstr>11-18/0362 (Abhishek Patil)</vt:lpstr>
      <vt:lpstr>11-18/0366 Abhishek Patil</vt:lpstr>
      <vt:lpstr>Agenda for Friday March 02, 2018 </vt:lpstr>
      <vt:lpstr>PowerPoint Presentation</vt:lpstr>
      <vt:lpstr>11-18/0446 (Zhou Lan)</vt:lpstr>
      <vt:lpstr>11-18/0444 (Chao-Chun Wang)</vt:lpstr>
      <vt:lpstr>11-18/0367 (Abhishek Patil)</vt:lpstr>
      <vt:lpstr>11-16/0369 (Abhishek Patil)</vt:lpstr>
      <vt:lpstr>11-18/0360 (Abhishek Patil)</vt:lpstr>
      <vt:lpstr>11-17/1859 Abhishek Patil</vt:lpstr>
      <vt:lpstr>11-18/0433 (Ming Gan)</vt:lpstr>
      <vt:lpstr>11-18/0432 (Ming Gan)</vt:lpstr>
      <vt:lpstr>11-18/0218 (Matthew Fischer)</vt:lpstr>
      <vt:lpstr>11-18/0337 (Alfred Asterjadhi)</vt:lpstr>
      <vt:lpstr>11-18/0338 (Alfred Asterjadhi)</vt:lpstr>
      <vt:lpstr>11-18/0370 (Alfred Asterjadhi)</vt:lpstr>
      <vt:lpstr>11-18/0371 (Alfred Asterjadhi)</vt:lpstr>
      <vt:lpstr>11-18/0372 (Alfred Asterjadhi)</vt:lpstr>
      <vt:lpstr>11-18/0373 (Albert Asterjadhi)</vt:lpstr>
      <vt:lpstr>11-18/0379 (Alfred Asterjadhi)</vt:lpstr>
      <vt:lpstr>11-18/0496 (Matt Fischer)</vt:lpstr>
      <vt:lpstr>11-18/0467 (Laurent Cariou)</vt:lpstr>
      <vt:lpstr>11-18/0396 (Laurent Cariou)</vt:lpstr>
      <vt:lpstr>11-18/0149 (Laurent Cariou)</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132</cp:revision>
  <cp:lastPrinted>1601-01-01T00:00:00Z</cp:lastPrinted>
  <dcterms:created xsi:type="dcterms:W3CDTF">2017-01-26T15:28:16Z</dcterms:created>
  <dcterms:modified xsi:type="dcterms:W3CDTF">2018-03-03T20:38:19Z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1519152940</vt:lpwstr>
  </property>
</Properties>
</file>