
<file path=[Content_Types].xml><?xml version="1.0" encoding="utf-8"?>
<Types xmlns="http://schemas.openxmlformats.org/package/2006/content-types">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handoutMasterIdLst>
    <p:handoutMasterId r:id="rId38"/>
  </p:handoutMasterIdLst>
  <p:sldIdLst>
    <p:sldId id="256" r:id="rId2"/>
    <p:sldId id="257" r:id="rId3"/>
    <p:sldId id="258" r:id="rId4"/>
    <p:sldId id="261" r:id="rId5"/>
    <p:sldId id="263" r:id="rId6"/>
    <p:sldId id="281" r:id="rId7"/>
    <p:sldId id="266" r:id="rId8"/>
    <p:sldId id="264" r:id="rId9"/>
    <p:sldId id="270" r:id="rId10"/>
    <p:sldId id="280" r:id="rId11"/>
    <p:sldId id="279" r:id="rId12"/>
    <p:sldId id="271" r:id="rId13"/>
    <p:sldId id="282" r:id="rId14"/>
    <p:sldId id="272" r:id="rId15"/>
    <p:sldId id="283" r:id="rId16"/>
    <p:sldId id="284" r:id="rId17"/>
    <p:sldId id="285" r:id="rId18"/>
    <p:sldId id="286" r:id="rId19"/>
    <p:sldId id="287" r:id="rId20"/>
    <p:sldId id="288" r:id="rId21"/>
    <p:sldId id="289" r:id="rId22"/>
    <p:sldId id="277" r:id="rId23"/>
    <p:sldId id="290" r:id="rId24"/>
    <p:sldId id="291" r:id="rId25"/>
    <p:sldId id="292" r:id="rId26"/>
    <p:sldId id="293" r:id="rId27"/>
    <p:sldId id="294" r:id="rId28"/>
    <p:sldId id="295" r:id="rId29"/>
    <p:sldId id="296" r:id="rId30"/>
    <p:sldId id="297" r:id="rId31"/>
    <p:sldId id="298" r:id="rId32"/>
    <p:sldId id="299" r:id="rId33"/>
    <p:sldId id="300" r:id="rId34"/>
    <p:sldId id="301" r:id="rId35"/>
    <p:sldId id="278" r:id="rId3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71" d="100"/>
          <a:sy n="71" d="100"/>
        </p:scale>
        <p:origin x="1218" y="6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2528782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February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February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February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February 2018</a:t>
            </a:r>
            <a:endParaRPr lang="en-GB"/>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February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February 2018</a:t>
            </a:r>
            <a:endParaRPr lang="en-GB"/>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February 2018</a:t>
            </a:r>
            <a:endParaRPr lang="en-GB"/>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February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February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February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802.11-18/0287r3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February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March 2018 Ad Hoc </a:t>
            </a:r>
            <a:r>
              <a:rPr lang="en-US" altLang="en-US" dirty="0"/>
              <a:t>Meeting </a:t>
            </a:r>
            <a:r>
              <a:rPr lang="en-US" altLang="en-US" dirty="0" smtClean="0"/>
              <a:t>Agenda</a:t>
            </a:r>
            <a:r>
              <a:rPr lang="en-US" altLang="en-US" dirty="0"/>
              <a:t> </a:t>
            </a:r>
            <a:r>
              <a:rPr lang="en-US" altLang="en-US" dirty="0" smtClean="0"/>
              <a:t>(MAC-MU-SR)</a:t>
            </a:r>
            <a:endParaRPr lang="en-GB" dirty="0"/>
          </a:p>
        </p:txBody>
      </p:sp>
      <p:sp>
        <p:nvSpPr>
          <p:cNvPr id="3074" name="Rectangle 2"/>
          <p:cNvSpPr>
            <a:spLocks noGrp="1" noChangeArrowheads="1"/>
          </p:cNvSpPr>
          <p:nvPr>
            <p:ph type="body" idx="1"/>
          </p:nvPr>
        </p:nvSpPr>
        <p:spPr>
          <a:xfrm>
            <a:off x="685800" y="18542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2018-01-02</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42013535"/>
              </p:ext>
            </p:extLst>
          </p:nvPr>
        </p:nvGraphicFramePr>
        <p:xfrm>
          <a:off x="520700" y="2868613"/>
          <a:ext cx="8148638" cy="2519362"/>
        </p:xfrm>
        <a:graphic>
          <a:graphicData uri="http://schemas.openxmlformats.org/presentationml/2006/ole">
            <mc:AlternateContent xmlns:mc="http://schemas.openxmlformats.org/markup-compatibility/2006">
              <mc:Choice xmlns:v="urn:schemas-microsoft-com:vml" Requires="v">
                <p:oleObj spid="_x0000_s3154" name="Document" r:id="rId4" imgW="8258040" imgH="2553693" progId="Word.Document.8">
                  <p:embed/>
                </p:oleObj>
              </mc:Choice>
              <mc:Fallback>
                <p:oleObj name="Document" r:id="rId4" imgW="8258040" imgH="2553693" progId="Word.Document.8">
                  <p:embed/>
                  <p:pic>
                    <p:nvPicPr>
                      <p:cNvPr id="0" name="Picture 3"/>
                      <p:cNvPicPr>
                        <a:picLocks noChangeAspect="1" noChangeArrowheads="1"/>
                      </p:cNvPicPr>
                      <p:nvPr/>
                    </p:nvPicPr>
                    <p:blipFill>
                      <a:blip r:embed="rId5"/>
                      <a:srcRect/>
                      <a:stretch>
                        <a:fillRect/>
                      </a:stretch>
                    </p:blipFill>
                    <p:spPr bwMode="auto">
                      <a:xfrm>
                        <a:off x="520700" y="2868613"/>
                        <a:ext cx="8148638" cy="2519362"/>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Host Information</a:t>
            </a:r>
            <a:endParaRPr lang="en-US" dirty="0"/>
          </a:p>
        </p:txBody>
      </p:sp>
      <p:sp>
        <p:nvSpPr>
          <p:cNvPr id="3" name="Content Placeholder 2"/>
          <p:cNvSpPr>
            <a:spLocks noGrp="1"/>
          </p:cNvSpPr>
          <p:nvPr>
            <p:ph idx="1"/>
          </p:nvPr>
        </p:nvSpPr>
        <p:spPr/>
        <p:txBody>
          <a:bodyPr/>
          <a:lstStyle/>
          <a:p>
            <a:r>
              <a:rPr lang="en-US" altLang="en-US" dirty="0"/>
              <a:t>Thanks to </a:t>
            </a:r>
            <a:r>
              <a:rPr lang="en-US" altLang="en-US" dirty="0" smtClean="0"/>
              <a:t>Peter </a:t>
            </a:r>
            <a:r>
              <a:rPr lang="en-US" dirty="0"/>
              <a:t>Ecclesine</a:t>
            </a:r>
            <a:r>
              <a:rPr lang="en-US" altLang="en-US" dirty="0" smtClean="0"/>
              <a:t> and Cisco </a:t>
            </a:r>
            <a:r>
              <a:rPr lang="en-US" altLang="en-US" dirty="0"/>
              <a:t>for hosting the meeting</a:t>
            </a:r>
          </a:p>
          <a:p>
            <a:r>
              <a:rPr lang="en-US" altLang="en-US" dirty="0"/>
              <a:t>Host announcements, if any.</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30928246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Flow of the Meeting</a:t>
            </a:r>
            <a:endParaRPr lang="en-US" dirty="0"/>
          </a:p>
        </p:txBody>
      </p:sp>
      <p:sp>
        <p:nvSpPr>
          <p:cNvPr id="3" name="Content Placeholder 2"/>
          <p:cNvSpPr>
            <a:spLocks noGrp="1"/>
          </p:cNvSpPr>
          <p:nvPr>
            <p:ph idx="1"/>
          </p:nvPr>
        </p:nvSpPr>
        <p:spPr/>
        <p:txBody>
          <a:bodyPr/>
          <a:lstStyle/>
          <a:p>
            <a:r>
              <a:rPr lang="en-US" altLang="en-US" sz="2000" dirty="0"/>
              <a:t>Wednesday </a:t>
            </a:r>
            <a:r>
              <a:rPr lang="en-US" altLang="en-US" sz="2000" dirty="0" smtClean="0"/>
              <a:t>(10:00 </a:t>
            </a:r>
            <a:r>
              <a:rPr lang="en-US" altLang="en-US" sz="2000" dirty="0"/>
              <a:t>am – </a:t>
            </a:r>
            <a:r>
              <a:rPr lang="en-US" altLang="en-US" sz="2000" dirty="0" smtClean="0"/>
              <a:t>6:00 </a:t>
            </a:r>
            <a:r>
              <a:rPr lang="en-US" altLang="en-US" sz="2000" dirty="0"/>
              <a:t>pm</a:t>
            </a:r>
            <a:r>
              <a:rPr lang="en-US" altLang="en-US" sz="2000" dirty="0" smtClean="0"/>
              <a:t>)</a:t>
            </a:r>
            <a:endParaRPr lang="en-US" altLang="en-US" sz="1800" dirty="0"/>
          </a:p>
          <a:p>
            <a:pPr lvl="1"/>
            <a:r>
              <a:rPr lang="en-US" altLang="en-US" sz="1800" dirty="0"/>
              <a:t>Comment Resolution</a:t>
            </a:r>
          </a:p>
          <a:p>
            <a:pPr lvl="1"/>
            <a:r>
              <a:rPr lang="en-US" altLang="en-US" sz="1800" dirty="0"/>
              <a:t>Recess</a:t>
            </a:r>
          </a:p>
          <a:p>
            <a:r>
              <a:rPr lang="en-US" altLang="en-US" sz="2000" dirty="0"/>
              <a:t>Thursday (9:00 am – </a:t>
            </a:r>
            <a:r>
              <a:rPr lang="en-US" altLang="en-US" sz="2000" dirty="0" smtClean="0"/>
              <a:t>6:00 </a:t>
            </a:r>
            <a:r>
              <a:rPr lang="en-US" altLang="en-US" sz="2000" dirty="0"/>
              <a:t>pm)</a:t>
            </a:r>
          </a:p>
          <a:p>
            <a:pPr lvl="1"/>
            <a:r>
              <a:rPr lang="en-US" altLang="en-US" sz="1800" dirty="0"/>
              <a:t>Comment Resolution</a:t>
            </a:r>
          </a:p>
          <a:p>
            <a:pPr lvl="1"/>
            <a:r>
              <a:rPr lang="en-US" altLang="en-US" sz="1800" dirty="0"/>
              <a:t>Recess</a:t>
            </a:r>
          </a:p>
          <a:p>
            <a:r>
              <a:rPr lang="en-US" altLang="en-US" sz="2000" dirty="0"/>
              <a:t>Friday (9:00 am – 5</a:t>
            </a:r>
            <a:r>
              <a:rPr lang="en-US" altLang="en-US" sz="2000" dirty="0" smtClean="0"/>
              <a:t>:00 </a:t>
            </a:r>
            <a:r>
              <a:rPr lang="en-US" altLang="en-US" sz="2000" dirty="0"/>
              <a:t>pm)</a:t>
            </a:r>
          </a:p>
          <a:p>
            <a:pPr lvl="1"/>
            <a:r>
              <a:rPr lang="en-US" altLang="en-US" sz="1800" dirty="0"/>
              <a:t>Comment </a:t>
            </a:r>
            <a:r>
              <a:rPr lang="en-US" altLang="en-US" sz="1800" dirty="0" smtClean="0"/>
              <a:t>Resolution</a:t>
            </a:r>
            <a:endParaRPr lang="en-US" altLang="en-US" sz="1800" dirty="0"/>
          </a:p>
          <a:p>
            <a:pPr lvl="1"/>
            <a:r>
              <a:rPr lang="en-US" altLang="en-US" sz="1800" dirty="0"/>
              <a:t>Adjourn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25661227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a:t>
            </a:r>
            <a:r>
              <a:rPr lang="en-US" altLang="en-US" dirty="0" smtClean="0"/>
              <a:t>Wednesday February 28, 2018</a:t>
            </a:r>
            <a:endParaRPr lang="en-US" dirty="0"/>
          </a:p>
        </p:txBody>
      </p:sp>
      <p:sp>
        <p:nvSpPr>
          <p:cNvPr id="7" name="Content Placeholder 6"/>
          <p:cNvSpPr>
            <a:spLocks noGrp="1"/>
          </p:cNvSpPr>
          <p:nvPr>
            <p:ph idx="1"/>
          </p:nvPr>
        </p:nvSpPr>
        <p:spPr/>
        <p:txBody>
          <a:bodyPr/>
          <a:lstStyle/>
          <a:p>
            <a:pPr>
              <a:lnSpc>
                <a:spcPct val="80000"/>
              </a:lnSpc>
              <a:buFont typeface="Arial" panose="020B0604020202020204" pitchFamily="34" charset="0"/>
              <a:buChar char="•"/>
            </a:pPr>
            <a:r>
              <a:rPr lang="en-US" altLang="en-US" sz="2000" dirty="0"/>
              <a:t>Call meeting to order </a:t>
            </a:r>
          </a:p>
          <a:p>
            <a:pPr>
              <a:lnSpc>
                <a:spcPct val="80000"/>
              </a:lnSpc>
              <a:buFont typeface="Arial" panose="020B0604020202020204" pitchFamily="34" charset="0"/>
              <a:buChar char="•"/>
            </a:pPr>
            <a:r>
              <a:rPr lang="en-US" altLang="en-US" sz="2000" dirty="0"/>
              <a:t>Patent policy, etc</a:t>
            </a:r>
            <a:r>
              <a:rPr lang="en-US" altLang="en-US" sz="2000" dirty="0" smtClean="0"/>
              <a:t>.</a:t>
            </a:r>
          </a:p>
          <a:p>
            <a:pPr>
              <a:lnSpc>
                <a:spcPct val="80000"/>
              </a:lnSpc>
              <a:buFont typeface="Arial" panose="020B0604020202020204" pitchFamily="34" charset="0"/>
              <a:buChar char="•"/>
            </a:pPr>
            <a:r>
              <a:rPr lang="en-US" altLang="en-US" sz="2000" dirty="0" smtClean="0"/>
              <a:t>Announcements</a:t>
            </a:r>
            <a:endParaRPr lang="en-US" altLang="en-US" sz="2000" dirty="0"/>
          </a:p>
          <a:p>
            <a:pPr>
              <a:lnSpc>
                <a:spcPct val="80000"/>
              </a:lnSpc>
              <a:buFont typeface="Arial" panose="020B0604020202020204" pitchFamily="34" charset="0"/>
              <a:buChar char="•"/>
            </a:pPr>
            <a:r>
              <a:rPr lang="en-US" altLang="en-US" sz="2000" dirty="0"/>
              <a:t>Call for submissions</a:t>
            </a:r>
          </a:p>
          <a:p>
            <a:pPr>
              <a:lnSpc>
                <a:spcPct val="80000"/>
              </a:lnSpc>
              <a:buFont typeface="Arial" panose="020B0604020202020204" pitchFamily="34" charset="0"/>
              <a:buChar char="•"/>
            </a:pPr>
            <a:r>
              <a:rPr lang="en-US" altLang="en-US" sz="2000" dirty="0" smtClean="0"/>
              <a:t>Set agenda</a:t>
            </a:r>
            <a:endParaRPr lang="en-US" altLang="en-US" sz="2000" dirty="0"/>
          </a:p>
          <a:p>
            <a:pPr>
              <a:lnSpc>
                <a:spcPct val="80000"/>
              </a:lnSpc>
              <a:buFont typeface="Arial" panose="020B0604020202020204" pitchFamily="34" charset="0"/>
              <a:buChar char="•"/>
            </a:pPr>
            <a:r>
              <a:rPr lang="en-US" altLang="en-US" sz="2000" dirty="0"/>
              <a:t>Presentations and Comment Resolution</a:t>
            </a:r>
          </a:p>
          <a:p>
            <a:pPr>
              <a:lnSpc>
                <a:spcPct val="80000"/>
              </a:lnSpc>
              <a:buFont typeface="Arial" panose="020B0604020202020204" pitchFamily="34" charset="0"/>
              <a:buChar char="•"/>
            </a:pPr>
            <a:r>
              <a:rPr lang="en-US" altLang="en-US" sz="2000" dirty="0"/>
              <a:t>Recess</a:t>
            </a:r>
          </a:p>
          <a:p>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12</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February 2018</a:t>
            </a:r>
            <a:endParaRPr lang="en-GB"/>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10:00 – 10:05		Call the meeting to order and IPR slides</a:t>
            </a:r>
          </a:p>
          <a:p>
            <a:r>
              <a:rPr lang="en-US" dirty="0" smtClean="0"/>
              <a:t>10:05 – 12:00		Comment Resolution Submissions</a:t>
            </a:r>
          </a:p>
          <a:p>
            <a:r>
              <a:rPr lang="en-US" dirty="0" smtClean="0"/>
              <a:t>12:00 – 1:00		Lunch</a:t>
            </a:r>
          </a:p>
          <a:p>
            <a:r>
              <a:rPr lang="en-US" dirty="0" smtClean="0"/>
              <a:t>1:00 – 3:15		Comment Resolution Submissions</a:t>
            </a:r>
          </a:p>
          <a:p>
            <a:r>
              <a:rPr lang="en-US" dirty="0" smtClean="0"/>
              <a:t>3:15 – 3:45		Afternoon Break</a:t>
            </a:r>
          </a:p>
          <a:p>
            <a:r>
              <a:rPr lang="en-US" dirty="0" smtClean="0"/>
              <a:t>3:45 – 6:00 		Comment Resolution Submissions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24974985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See embedded spreadsheet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graphicFrame>
        <p:nvGraphicFramePr>
          <p:cNvPr id="7" name="Object 6"/>
          <p:cNvGraphicFramePr>
            <a:graphicFrameLocks noChangeAspect="1"/>
          </p:cNvGraphicFramePr>
          <p:nvPr>
            <p:extLst>
              <p:ext uri="{D42A27DB-BD31-4B8C-83A1-F6EECF244321}">
                <p14:modId xmlns:p14="http://schemas.microsoft.com/office/powerpoint/2010/main" val="221032720"/>
              </p:ext>
            </p:extLst>
          </p:nvPr>
        </p:nvGraphicFramePr>
        <p:xfrm>
          <a:off x="4114800" y="3043238"/>
          <a:ext cx="3437466" cy="2900362"/>
        </p:xfrm>
        <a:graphic>
          <a:graphicData uri="http://schemas.openxmlformats.org/presentationml/2006/ole">
            <mc:AlternateContent xmlns:mc="http://schemas.openxmlformats.org/markup-compatibility/2006">
              <mc:Choice xmlns:v="urn:schemas-microsoft-com:vml" Requires="v">
                <p:oleObj spid="_x0000_s4136" name="Worksheet" showAsIcon="1" r:id="rId3" imgW="914400" imgH="771480" progId="Excel.Sheet.12">
                  <p:embed/>
                </p:oleObj>
              </mc:Choice>
              <mc:Fallback>
                <p:oleObj name="Worksheet" showAsIcon="1" r:id="rId3" imgW="914400" imgH="771480" progId="Excel.Sheet.12">
                  <p:embed/>
                  <p:pic>
                    <p:nvPicPr>
                      <p:cNvPr id="0" name=""/>
                      <p:cNvPicPr/>
                      <p:nvPr/>
                    </p:nvPicPr>
                    <p:blipFill>
                      <a:blip r:embed="rId4"/>
                      <a:stretch>
                        <a:fillRect/>
                      </a:stretch>
                    </p:blipFill>
                    <p:spPr>
                      <a:xfrm>
                        <a:off x="4114800" y="3043238"/>
                        <a:ext cx="3437466" cy="2900362"/>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11-18/0353</a:t>
            </a:r>
            <a:endParaRPr lang="en-US" dirty="0"/>
          </a:p>
        </p:txBody>
      </p:sp>
      <p:sp>
        <p:nvSpPr>
          <p:cNvPr id="3" name="Content Placeholder 2"/>
          <p:cNvSpPr>
            <a:spLocks noGrp="1"/>
          </p:cNvSpPr>
          <p:nvPr>
            <p:ph idx="1"/>
          </p:nvPr>
        </p:nvSpPr>
        <p:spPr/>
        <p:txBody>
          <a:bodyPr/>
          <a:lstStyle/>
          <a:p>
            <a:r>
              <a:rPr lang="en-US" dirty="0" smtClean="0"/>
              <a:t>D you agree to resolutions to CIDs, </a:t>
            </a:r>
            <a:r>
              <a:rPr lang="en-GB" dirty="0"/>
              <a:t>11073, 11475, 11489, 11793, 11797, 12088, </a:t>
            </a:r>
            <a:r>
              <a:rPr lang="en-GB" dirty="0">
                <a:solidFill>
                  <a:srgbClr val="FF0000"/>
                </a:solidFill>
              </a:rPr>
              <a:t>12177</a:t>
            </a:r>
            <a:r>
              <a:rPr lang="en-GB" dirty="0"/>
              <a:t>, 12572, 13007, 14102, 14103, 14104, 14236, </a:t>
            </a:r>
            <a:r>
              <a:rPr lang="en-GB" dirty="0">
                <a:solidFill>
                  <a:srgbClr val="FF0000"/>
                </a:solidFill>
              </a:rPr>
              <a:t>14262</a:t>
            </a:r>
            <a:r>
              <a:rPr lang="en-GB" dirty="0"/>
              <a:t>, 13300, 13059, 13058, 11075, </a:t>
            </a:r>
            <a:r>
              <a:rPr lang="en-GB" dirty="0">
                <a:solidFill>
                  <a:srgbClr val="FF0000"/>
                </a:solidFill>
              </a:rPr>
              <a:t>14328</a:t>
            </a:r>
            <a:r>
              <a:rPr lang="en-GB" dirty="0"/>
              <a:t>, </a:t>
            </a:r>
            <a:r>
              <a:rPr lang="en-GB" dirty="0">
                <a:solidFill>
                  <a:srgbClr val="FF0000"/>
                </a:solidFill>
              </a:rPr>
              <a:t>11503, 11516, </a:t>
            </a:r>
            <a:r>
              <a:rPr lang="en-GB" dirty="0" smtClean="0">
                <a:solidFill>
                  <a:srgbClr val="FF0000"/>
                </a:solidFill>
              </a:rPr>
              <a:t>13035 </a:t>
            </a:r>
            <a:r>
              <a:rPr lang="en-GB" dirty="0" smtClean="0"/>
              <a:t>in doc 11-18/0353r1?</a:t>
            </a:r>
          </a:p>
          <a:p>
            <a:endParaRPr lang="en-GB" dirty="0"/>
          </a:p>
          <a:p>
            <a:r>
              <a:rPr lang="en-GB" dirty="0" smtClean="0"/>
              <a:t>Po-Kai Huang</a:t>
            </a:r>
          </a:p>
          <a:p>
            <a:r>
              <a:rPr lang="en-GB" dirty="0" smtClean="0"/>
              <a:t>No objection to resolutions to CIDs in black</a:t>
            </a:r>
          </a:p>
          <a:p>
            <a:r>
              <a:rPr lang="en-GB" dirty="0" smtClean="0"/>
              <a:t>Red CIDs are deferred</a:t>
            </a:r>
          </a:p>
          <a:p>
            <a:r>
              <a:rPr lang="en-GB" dirty="0" smtClean="0"/>
              <a:t>CID 14262 is in another document</a:t>
            </a:r>
            <a:endParaRPr lang="en-US" dirty="0"/>
          </a:p>
          <a:p>
            <a:r>
              <a:rPr lang="en-GB" dirty="0"/>
              <a:t> </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38632078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11-18/0343</a:t>
            </a:r>
            <a:endParaRPr lang="en-US" dirty="0"/>
          </a:p>
        </p:txBody>
      </p:sp>
      <p:sp>
        <p:nvSpPr>
          <p:cNvPr id="3" name="Content Placeholder 2"/>
          <p:cNvSpPr>
            <a:spLocks noGrp="1"/>
          </p:cNvSpPr>
          <p:nvPr>
            <p:ph idx="1"/>
          </p:nvPr>
        </p:nvSpPr>
        <p:spPr/>
        <p:txBody>
          <a:bodyPr/>
          <a:lstStyle/>
          <a:p>
            <a:r>
              <a:rPr lang="en-US" dirty="0" smtClean="0"/>
              <a:t>Do you agree to resolution to CID 13744 in doc 11-18/0343r0?</a:t>
            </a:r>
          </a:p>
          <a:p>
            <a:endParaRPr lang="en-US" dirty="0"/>
          </a:p>
          <a:p>
            <a:r>
              <a:rPr lang="en-US" dirty="0" smtClean="0"/>
              <a:t>Alfred Asterjadhi</a:t>
            </a:r>
          </a:p>
          <a:p>
            <a:r>
              <a:rPr lang="en-US" dirty="0" smtClean="0"/>
              <a:t>Resolution approved during January meeting.</a:t>
            </a:r>
          </a:p>
          <a:p>
            <a:r>
              <a:rPr lang="en-US" dirty="0" smtClean="0"/>
              <a:t>This is a new resolution</a:t>
            </a:r>
          </a:p>
          <a:p>
            <a:endParaRPr lang="en-US" dirty="0"/>
          </a:p>
          <a:p>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34876839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11-18/0378 (Alfred Asterjadhi)</a:t>
            </a:r>
            <a:endParaRPr lang="en-US" dirty="0"/>
          </a:p>
        </p:txBody>
      </p:sp>
      <p:sp>
        <p:nvSpPr>
          <p:cNvPr id="3" name="Content Placeholder 2"/>
          <p:cNvSpPr>
            <a:spLocks noGrp="1"/>
          </p:cNvSpPr>
          <p:nvPr>
            <p:ph idx="1"/>
          </p:nvPr>
        </p:nvSpPr>
        <p:spPr/>
        <p:txBody>
          <a:bodyPr/>
          <a:lstStyle/>
          <a:p>
            <a:r>
              <a:rPr lang="en-US" dirty="0" smtClean="0"/>
              <a:t>Do you agree to resolutions to CIDs; 11950, 11951. 11952, 11953, and 12767 in doc 11-18/0378r1?</a:t>
            </a:r>
          </a:p>
          <a:p>
            <a:endParaRPr lang="en-US" dirty="0"/>
          </a:p>
          <a:p>
            <a:r>
              <a:rPr lang="en-US" dirty="0" smtClean="0"/>
              <a:t>CIDs resolutions are ok (no objection)</a:t>
            </a:r>
          </a:p>
          <a:p>
            <a:r>
              <a:rPr lang="en-US" dirty="0" smtClean="0"/>
              <a:t>Wait for PHY input on the bug fix (not related to any CID)</a:t>
            </a:r>
          </a:p>
          <a:p>
            <a:endParaRPr lang="en-US" dirty="0"/>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36939837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11-18/0312 (Alfred Asterjadhi)</a:t>
            </a:r>
            <a:endParaRPr lang="en-US" dirty="0"/>
          </a:p>
        </p:txBody>
      </p:sp>
      <p:sp>
        <p:nvSpPr>
          <p:cNvPr id="3" name="Content Placeholder 2"/>
          <p:cNvSpPr>
            <a:spLocks noGrp="1"/>
          </p:cNvSpPr>
          <p:nvPr>
            <p:ph idx="1"/>
          </p:nvPr>
        </p:nvSpPr>
        <p:spPr/>
        <p:txBody>
          <a:bodyPr/>
          <a:lstStyle/>
          <a:p>
            <a:pPr lvl="0"/>
            <a:r>
              <a:rPr lang="en-US" dirty="0" smtClean="0"/>
              <a:t>Do you agree to resolutions to CIDs; </a:t>
            </a:r>
            <a:r>
              <a:rPr lang="en-GB" dirty="0"/>
              <a:t>11432, 11433, </a:t>
            </a:r>
            <a:r>
              <a:rPr lang="en-GB" dirty="0">
                <a:solidFill>
                  <a:srgbClr val="FF0000"/>
                </a:solidFill>
              </a:rPr>
              <a:t>11766</a:t>
            </a:r>
            <a:r>
              <a:rPr lang="en-GB" dirty="0"/>
              <a:t>, 11767, 11768, </a:t>
            </a:r>
            <a:r>
              <a:rPr lang="en-GB" dirty="0">
                <a:solidFill>
                  <a:srgbClr val="FF0000"/>
                </a:solidFill>
              </a:rPr>
              <a:t>12513</a:t>
            </a:r>
            <a:r>
              <a:rPr lang="en-GB" dirty="0"/>
              <a:t>, 12515, 12516, 12697, 12698, </a:t>
            </a:r>
            <a:r>
              <a:rPr lang="en-GB" dirty="0" smtClean="0">
                <a:solidFill>
                  <a:srgbClr val="FF0000"/>
                </a:solidFill>
              </a:rPr>
              <a:t>12699</a:t>
            </a:r>
            <a:r>
              <a:rPr lang="en-GB" dirty="0"/>
              <a:t>, 12779, 13218, 13219, </a:t>
            </a:r>
            <a:r>
              <a:rPr lang="en-GB" dirty="0">
                <a:solidFill>
                  <a:srgbClr val="FF0000"/>
                </a:solidFill>
              </a:rPr>
              <a:t>13220</a:t>
            </a:r>
            <a:r>
              <a:rPr lang="en-GB" dirty="0"/>
              <a:t>, </a:t>
            </a:r>
            <a:r>
              <a:rPr lang="en-GB" dirty="0">
                <a:solidFill>
                  <a:srgbClr val="FF0000"/>
                </a:solidFill>
              </a:rPr>
              <a:t>13222</a:t>
            </a:r>
            <a:r>
              <a:rPr lang="en-GB" dirty="0"/>
              <a:t>, 13223, 13224, 13225, 13226, </a:t>
            </a:r>
            <a:r>
              <a:rPr lang="en-GB" dirty="0" smtClean="0"/>
              <a:t>13227</a:t>
            </a:r>
            <a:r>
              <a:rPr lang="en-GB" dirty="0"/>
              <a:t>, 13228, 13287, 13288, 13289, 13290, 13291, 13550, 13553, </a:t>
            </a:r>
            <a:r>
              <a:rPr lang="en-GB" dirty="0" smtClean="0"/>
              <a:t>13556, 13712</a:t>
            </a:r>
            <a:r>
              <a:rPr lang="en-GB" dirty="0"/>
              <a:t>, 13776, 14274 (33 CIDs</a:t>
            </a:r>
            <a:r>
              <a:rPr lang="en-GB" dirty="0" smtClean="0"/>
              <a:t>) in doc 11-18/0312r1?</a:t>
            </a:r>
          </a:p>
          <a:p>
            <a:pPr lvl="0"/>
            <a:endParaRPr lang="en-GB" dirty="0"/>
          </a:p>
          <a:p>
            <a:pPr lvl="0"/>
            <a:r>
              <a:rPr lang="en-GB" dirty="0" smtClean="0"/>
              <a:t>Will be rescheduled to accept resolutions</a:t>
            </a:r>
          </a:p>
          <a:p>
            <a:pPr lvl="0"/>
            <a:r>
              <a:rPr lang="en-GB" dirty="0" smtClean="0"/>
              <a:t>3 CIDs are assigned to </a:t>
            </a:r>
            <a:r>
              <a:rPr lang="en-GB" dirty="0" smtClean="0"/>
              <a:t>Zhou (13220, 12699, and 11766)</a:t>
            </a:r>
            <a:endParaRPr lang="en-GB" dirty="0" smtClean="0"/>
          </a:p>
          <a:p>
            <a:pPr lvl="0"/>
            <a:endParaRPr lang="en-GB" dirty="0" smtClean="0"/>
          </a:p>
          <a:p>
            <a:pPr lvl="0"/>
            <a:endParaRPr lang="en-GB" dirty="0"/>
          </a:p>
          <a:p>
            <a:pPr lvl="0"/>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27101357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11-18/0443 (Chao-Chun Wang)</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t>12568, 13848, 11922, 12208, 12566, 12567, 11253, 11254, 11025, 11026, 13183, 13184, 11515 (13 CIDs) </a:t>
            </a:r>
            <a:r>
              <a:rPr lang="en-GB" dirty="0" smtClean="0"/>
              <a:t>in doc 11-18/0443r1?</a:t>
            </a:r>
          </a:p>
          <a:p>
            <a:endParaRPr lang="en-GB" dirty="0"/>
          </a:p>
          <a:p>
            <a:r>
              <a:rPr lang="en-GB" dirty="0" smtClean="0"/>
              <a:t>Not </a:t>
            </a:r>
            <a:r>
              <a:rPr lang="en-GB" dirty="0" smtClean="0"/>
              <a:t>completed</a:t>
            </a:r>
          </a:p>
          <a:p>
            <a:r>
              <a:rPr lang="en-GB" dirty="0" smtClean="0"/>
              <a:t>Reconsidered during Thursday AM.</a:t>
            </a:r>
          </a:p>
          <a:p>
            <a:r>
              <a:rPr lang="en-GB" dirty="0" smtClean="0"/>
              <a:t>No objection to approved resolutions</a:t>
            </a:r>
          </a:p>
          <a:p>
            <a:r>
              <a:rPr lang="en-GB" dirty="0" smtClean="0"/>
              <a:t>R1 is to be uploaded.</a:t>
            </a:r>
            <a:endParaRPr lang="en-GB" dirty="0" smtClean="0"/>
          </a:p>
          <a:p>
            <a:endParaRPr lang="en-GB"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861090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San Jose</a:t>
            </a:r>
            <a:r>
              <a:rPr lang="en-US" altLang="en-US" sz="4000" dirty="0" smtClean="0">
                <a:latin typeface="Arial" panose="020B0604020202020204" pitchFamily="34" charset="0"/>
              </a:rPr>
              <a:t>, California</a:t>
            </a:r>
            <a:endParaRPr lang="en-US" altLang="en-US" sz="4000" dirty="0">
              <a:latin typeface="Arial" panose="020B0604020202020204" pitchFamily="34" charset="0"/>
            </a:endParaRPr>
          </a:p>
          <a:p>
            <a:pPr algn="ctr">
              <a:lnSpc>
                <a:spcPct val="90000"/>
              </a:lnSpc>
              <a:buFontTx/>
              <a:buNone/>
            </a:pPr>
            <a:r>
              <a:rPr lang="en-US" altLang="en-US" sz="4000" dirty="0" smtClean="0">
                <a:latin typeface="Arial" panose="020B0604020202020204" pitchFamily="34" charset="0"/>
              </a:rPr>
              <a:t>Feb. 28 – </a:t>
            </a:r>
            <a:r>
              <a:rPr lang="en-US" altLang="en-US" sz="4000" smtClean="0">
                <a:latin typeface="Arial" panose="020B0604020202020204" pitchFamily="34" charset="0"/>
              </a:rPr>
              <a:t>March , </a:t>
            </a:r>
            <a:r>
              <a:rPr lang="en-US" altLang="en-US" sz="4000" dirty="0" smtClean="0">
                <a:latin typeface="Arial" panose="020B0604020202020204" pitchFamily="34" charset="0"/>
              </a:rPr>
              <a:t>2018</a:t>
            </a:r>
            <a:endParaRPr lang="en-US" altLang="en-US" sz="4000" dirty="0">
              <a:latin typeface="Arial" panose="020B0604020202020204" pitchFamily="34" charset="0"/>
            </a:endParaRP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Simone Merlin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February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11-18/0431 (Jason Yuchen Guo)</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solidFill>
                  <a:srgbClr val="FF0000"/>
                </a:solidFill>
              </a:rPr>
              <a:t>13082, 13083</a:t>
            </a:r>
            <a:r>
              <a:rPr lang="en-GB" dirty="0"/>
              <a:t>, 14141</a:t>
            </a:r>
            <a:endParaRPr lang="en-US" dirty="0"/>
          </a:p>
          <a:p>
            <a:r>
              <a:rPr lang="en-US" dirty="0" smtClean="0"/>
              <a:t>In doc 11-18/0431r0? </a:t>
            </a:r>
          </a:p>
          <a:p>
            <a:endParaRPr lang="en-US" dirty="0"/>
          </a:p>
          <a:p>
            <a:r>
              <a:rPr lang="en-US" dirty="0" smtClean="0"/>
              <a:t>More discussion is needed.</a:t>
            </a:r>
          </a:p>
          <a:p>
            <a:r>
              <a:rPr lang="en-US" dirty="0" smtClean="0"/>
              <a:t>Resolution to CID 14141 is ok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23893968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11-18/0363 (Abhishek Patil)</a:t>
            </a:r>
            <a:endParaRPr lang="en-US" dirty="0"/>
          </a:p>
        </p:txBody>
      </p:sp>
      <p:sp>
        <p:nvSpPr>
          <p:cNvPr id="3" name="Content Placeholder 2"/>
          <p:cNvSpPr>
            <a:spLocks noGrp="1"/>
          </p:cNvSpPr>
          <p:nvPr>
            <p:ph idx="1"/>
          </p:nvPr>
        </p:nvSpPr>
        <p:spPr/>
        <p:txBody>
          <a:bodyPr/>
          <a:lstStyle/>
          <a:p>
            <a:r>
              <a:rPr lang="en-US" dirty="0" smtClean="0"/>
              <a:t>Do you accept the resolution to CID 13136 in doc 11-18/0363r0?</a:t>
            </a:r>
          </a:p>
          <a:p>
            <a:endParaRPr lang="en-US" dirty="0"/>
          </a:p>
          <a:p>
            <a:r>
              <a:rPr lang="en-US" dirty="0" smtClean="0"/>
              <a:t>More discussion </a:t>
            </a:r>
            <a:r>
              <a:rPr lang="en-US" smtClean="0"/>
              <a:t>is needed</a:t>
            </a:r>
            <a:endParaRPr lang="en-US" dirty="0" smtClean="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10392025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077200" cy="1065213"/>
          </a:xfrm>
        </p:spPr>
        <p:txBody>
          <a:bodyPr/>
          <a:lstStyle/>
          <a:p>
            <a:r>
              <a:rPr lang="en-US" altLang="en-US" dirty="0"/>
              <a:t>Agenda for </a:t>
            </a:r>
            <a:r>
              <a:rPr lang="en-US" altLang="en-US" dirty="0" smtClean="0"/>
              <a:t>Thursday March </a:t>
            </a:r>
            <a:r>
              <a:rPr lang="en-US" altLang="en-US" dirty="0"/>
              <a:t>0</a:t>
            </a:r>
            <a:r>
              <a:rPr lang="en-US" altLang="en-US" dirty="0" smtClean="0"/>
              <a:t>1, 2018</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lnSpc>
                <a:spcPct val="80000"/>
              </a:lnSpc>
              <a:buFont typeface="Arial" panose="020B0604020202020204" pitchFamily="34" charset="0"/>
              <a:buChar char="•"/>
            </a:pPr>
            <a:r>
              <a:rPr lang="en-US" altLang="en-US" dirty="0"/>
              <a:t>Patent policy, etc.</a:t>
            </a:r>
          </a:p>
          <a:p>
            <a:pPr>
              <a:lnSpc>
                <a:spcPct val="80000"/>
              </a:lnSpc>
              <a:buFont typeface="Arial" panose="020B0604020202020204" pitchFamily="34" charset="0"/>
              <a:buChar char="•"/>
            </a:pPr>
            <a:r>
              <a:rPr lang="en-US" altLang="en-US" dirty="0"/>
              <a:t>Announcements</a:t>
            </a:r>
          </a:p>
          <a:p>
            <a:pPr>
              <a:lnSpc>
                <a:spcPct val="80000"/>
              </a:lnSpc>
              <a:buFont typeface="Arial" panose="020B0604020202020204" pitchFamily="34" charset="0"/>
              <a:buChar char="•"/>
            </a:pPr>
            <a:r>
              <a:rPr lang="en-US" altLang="en-US" dirty="0"/>
              <a:t>Call for submissions</a:t>
            </a:r>
          </a:p>
          <a:p>
            <a:pPr>
              <a:lnSpc>
                <a:spcPct val="80000"/>
              </a:lnSpc>
              <a:buFont typeface="Arial" panose="020B0604020202020204" pitchFamily="34" charset="0"/>
              <a:buChar char="•"/>
            </a:pPr>
            <a:r>
              <a:rPr lang="en-US" altLang="en-US" dirty="0"/>
              <a:t>Set agenda</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3795832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9:00 – 9:05		Call meeting to order</a:t>
            </a:r>
          </a:p>
          <a:p>
            <a:r>
              <a:rPr lang="en-US" dirty="0" smtClean="0"/>
              <a:t>9:05 – 10:30		Submissions and Comment Resolutions</a:t>
            </a:r>
          </a:p>
          <a:p>
            <a:r>
              <a:rPr lang="en-US" dirty="0" smtClean="0"/>
              <a:t>10:30 – 10:45		Break</a:t>
            </a:r>
          </a:p>
          <a:p>
            <a:r>
              <a:rPr lang="en-US" dirty="0" smtClean="0"/>
              <a:t>10:45 – 12:00		Submissions and Comment Resolution</a:t>
            </a:r>
          </a:p>
          <a:p>
            <a:r>
              <a:rPr lang="en-US" dirty="0" smtClean="0"/>
              <a:t>12:00 – 1:00		Lunch</a:t>
            </a:r>
          </a:p>
          <a:p>
            <a:r>
              <a:rPr lang="en-US" dirty="0" smtClean="0"/>
              <a:t>1:00 – 3:15		Submissions and Comment Resolution</a:t>
            </a:r>
          </a:p>
          <a:p>
            <a:r>
              <a:rPr lang="en-US" dirty="0" smtClean="0"/>
              <a:t>3:15 – 3:45		Break</a:t>
            </a:r>
          </a:p>
          <a:p>
            <a:r>
              <a:rPr lang="en-US" dirty="0" smtClean="0"/>
              <a:t>3:45 – 6:00		Submissions and Comment Resolution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14859835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11-18/0365 (Abhishek Patil)</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US" dirty="0"/>
              <a:t>12426, 11547, 12427, 13010, 11867, 12552, </a:t>
            </a:r>
            <a:r>
              <a:rPr lang="en-US" dirty="0" smtClean="0"/>
              <a:t>12548 in doc 11-18/0365r1?</a:t>
            </a:r>
          </a:p>
          <a:p>
            <a:endParaRPr lang="en-US" dirty="0"/>
          </a:p>
          <a:p>
            <a:r>
              <a:rPr lang="en-US" dirty="0" smtClean="0"/>
              <a:t>No objection</a:t>
            </a:r>
          </a:p>
          <a:p>
            <a:endParaRPr lang="en-US" dirty="0"/>
          </a:p>
          <a:p>
            <a:endParaRPr lang="en-US" dirty="0" smtClean="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23702538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11-18/0362 (Abhishek Patil)</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US" dirty="0"/>
              <a:t>13042 and </a:t>
            </a:r>
            <a:r>
              <a:rPr lang="en-US" dirty="0" smtClean="0"/>
              <a:t>13073 in doc 11-18/0362r0?</a:t>
            </a:r>
          </a:p>
          <a:p>
            <a:endParaRPr lang="en-US" dirty="0"/>
          </a:p>
          <a:p>
            <a:r>
              <a:rPr lang="en-US" dirty="0" smtClean="0"/>
              <a:t>No objection to resolutions.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12650165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11-18/0366 Abhishek Patil</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US" dirty="0"/>
              <a:t>11514, 14349, 11924, 11372, 11538, 13539, 12720, 13329, 11539, 12806, 11541, 12873, 13332, 13085, 11915, 12376, 11981, 11738, 13846, </a:t>
            </a:r>
            <a:r>
              <a:rPr lang="en-US" dirty="0" smtClean="0"/>
              <a:t>11982</a:t>
            </a:r>
            <a:r>
              <a:rPr lang="en-US" dirty="0"/>
              <a:t>, </a:t>
            </a:r>
            <a:r>
              <a:rPr lang="en-US" dirty="0">
                <a:solidFill>
                  <a:srgbClr val="FF0000"/>
                </a:solidFill>
              </a:rPr>
              <a:t>12377</a:t>
            </a:r>
            <a:r>
              <a:rPr lang="en-US" dirty="0"/>
              <a:t>, </a:t>
            </a:r>
            <a:r>
              <a:rPr lang="en-US" dirty="0">
                <a:solidFill>
                  <a:srgbClr val="FF0000"/>
                </a:solidFill>
              </a:rPr>
              <a:t>12355</a:t>
            </a:r>
            <a:r>
              <a:rPr lang="en-US" dirty="0"/>
              <a:t>, 13334, </a:t>
            </a:r>
            <a:r>
              <a:rPr lang="en-US" dirty="0" smtClean="0"/>
              <a:t>12378 in doc 11-18/0366r0?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17451484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11-18/0446 (Zhou </a:t>
            </a:r>
            <a:r>
              <a:rPr lang="en-US" dirty="0" err="1" smtClean="0"/>
              <a:t>Lan</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agree to the resolutions to CIDs; </a:t>
            </a:r>
            <a:r>
              <a:rPr lang="en-GB" dirty="0"/>
              <a:t>12699, </a:t>
            </a:r>
            <a:r>
              <a:rPr lang="en-GB" dirty="0" smtClean="0"/>
              <a:t>13220</a:t>
            </a:r>
            <a:r>
              <a:rPr lang="en-US" dirty="0" smtClean="0"/>
              <a:t> in doc 11-18/0446r0?</a:t>
            </a:r>
          </a:p>
          <a:p>
            <a:endParaRPr lang="en-US" dirty="0"/>
          </a:p>
          <a:p>
            <a:r>
              <a:rPr lang="en-US" dirty="0" smtClean="0"/>
              <a:t>Need to be discussed jointly with the PHY.</a:t>
            </a:r>
          </a:p>
          <a:p>
            <a:r>
              <a:rPr lang="en-US" dirty="0" smtClean="0"/>
              <a:t>To be rescheduled during one of the TG time slots.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12600280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11-18/0444 (Chao-Chun Wang)</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t>12101, 11380, 11870, 12212 , 11161, 11361 ,11871, 12042 ,13528 , 13529 (10 CIDs</a:t>
            </a:r>
            <a:r>
              <a:rPr lang="en-GB" dirty="0" smtClean="0"/>
              <a:t>) in doc 11-18/0444r0?</a:t>
            </a:r>
          </a:p>
          <a:p>
            <a:endParaRPr lang="en-GB" dirty="0"/>
          </a:p>
          <a:p>
            <a:r>
              <a:rPr lang="en-GB" dirty="0" smtClean="0"/>
              <a:t>No objection to proposed resolutions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24594697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11-18/0367 (Abhishek Patil)</a:t>
            </a:r>
            <a:endParaRPr lang="en-US" dirty="0"/>
          </a:p>
        </p:txBody>
      </p:sp>
      <p:sp>
        <p:nvSpPr>
          <p:cNvPr id="3" name="Content Placeholder 2"/>
          <p:cNvSpPr>
            <a:spLocks noGrp="1"/>
          </p:cNvSpPr>
          <p:nvPr>
            <p:ph idx="1"/>
          </p:nvPr>
        </p:nvSpPr>
        <p:spPr/>
        <p:txBody>
          <a:bodyPr/>
          <a:lstStyle/>
          <a:p>
            <a:r>
              <a:rPr lang="en-US" dirty="0" smtClean="0"/>
              <a:t>Do you accept resolution to CIDs </a:t>
            </a:r>
            <a:r>
              <a:rPr lang="en-US" dirty="0"/>
              <a:t>11317, 11318, 11319, 11730, </a:t>
            </a:r>
            <a:r>
              <a:rPr lang="en-US" dirty="0">
                <a:solidFill>
                  <a:schemeClr val="tx1"/>
                </a:solidFill>
              </a:rPr>
              <a:t>13144</a:t>
            </a:r>
            <a:r>
              <a:rPr lang="en-US" dirty="0"/>
              <a:t>, </a:t>
            </a:r>
            <a:r>
              <a:rPr lang="en-US" dirty="0" smtClean="0"/>
              <a:t>12507 in doc 11-18/0367r1? </a:t>
            </a:r>
          </a:p>
          <a:p>
            <a:endParaRPr lang="en-US" dirty="0"/>
          </a:p>
          <a:p>
            <a:r>
              <a:rPr lang="en-US" dirty="0" smtClean="0"/>
              <a:t>No objection to resolutions.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41028715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11-16/0369 (Abhishek Patil)</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US" dirty="0" smtClean="0">
                <a:solidFill>
                  <a:srgbClr val="FF0000"/>
                </a:solidFill>
              </a:rPr>
              <a:t>13975</a:t>
            </a:r>
            <a:r>
              <a:rPr lang="en-US" dirty="0" smtClean="0"/>
              <a:t>, 11175</a:t>
            </a:r>
            <a:r>
              <a:rPr lang="en-US" dirty="0"/>
              <a:t>, 12859, </a:t>
            </a:r>
            <a:r>
              <a:rPr lang="en-US" dirty="0">
                <a:solidFill>
                  <a:srgbClr val="FF0000"/>
                </a:solidFill>
              </a:rPr>
              <a:t>12860</a:t>
            </a:r>
            <a:r>
              <a:rPr lang="en-US" dirty="0"/>
              <a:t>, 11009, 11010, 11373, 11012, 11017, </a:t>
            </a:r>
            <a:r>
              <a:rPr lang="en-US" dirty="0">
                <a:solidFill>
                  <a:srgbClr val="FF0000"/>
                </a:solidFill>
              </a:rPr>
              <a:t>11018</a:t>
            </a:r>
            <a:r>
              <a:rPr lang="en-US" dirty="0"/>
              <a:t>, </a:t>
            </a:r>
            <a:r>
              <a:rPr lang="en-US" dirty="0">
                <a:solidFill>
                  <a:srgbClr val="FF0000"/>
                </a:solidFill>
              </a:rPr>
              <a:t>11019</a:t>
            </a:r>
            <a:r>
              <a:rPr lang="en-US" dirty="0"/>
              <a:t>, 11024, 11970, 13755, </a:t>
            </a:r>
            <a:r>
              <a:rPr lang="en-US" dirty="0" smtClean="0"/>
              <a:t>12987 in doc 11-18/0369r1?</a:t>
            </a:r>
          </a:p>
          <a:p>
            <a:endParaRPr lang="en-US" dirty="0"/>
          </a:p>
          <a:p>
            <a:r>
              <a:rPr lang="en-US" dirty="0" smtClean="0"/>
              <a:t>Will be rescheduled to address CID written in red</a:t>
            </a:r>
          </a:p>
          <a:p>
            <a:r>
              <a:rPr lang="en-US" dirty="0" smtClean="0"/>
              <a:t>Resolutions to CIDs written in black are approved with no objection</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2581575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11-18/0360 (Abhishek Patil)</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US" dirty="0"/>
              <a:t>13651, 11034, 13097, </a:t>
            </a:r>
            <a:r>
              <a:rPr lang="en-US" dirty="0" smtClean="0"/>
              <a:t>13197 in doc 11-18/0360r1?</a:t>
            </a:r>
          </a:p>
          <a:p>
            <a:endParaRPr lang="en-US" dirty="0"/>
          </a:p>
          <a:p>
            <a:r>
              <a:rPr lang="en-US" dirty="0" smtClean="0"/>
              <a:t>No objection</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12897925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11-17/1859 Abhishek Patil</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US" dirty="0"/>
              <a:t>11742, </a:t>
            </a:r>
            <a:r>
              <a:rPr lang="en-GB" dirty="0"/>
              <a:t>11023, 11876, </a:t>
            </a:r>
            <a:r>
              <a:rPr lang="en-GB" dirty="0" smtClean="0"/>
              <a:t>13141</a:t>
            </a:r>
            <a:r>
              <a:rPr lang="en-US" dirty="0" smtClean="0"/>
              <a:t> in doc 11-17/1859r4?</a:t>
            </a:r>
          </a:p>
          <a:p>
            <a:endParaRPr lang="en-US" dirty="0"/>
          </a:p>
          <a:p>
            <a:r>
              <a:rPr lang="en-US" dirty="0" smtClean="0"/>
              <a:t>No objection</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19387616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11-18/0433 (Ming </a:t>
            </a:r>
            <a:r>
              <a:rPr lang="en-US" dirty="0" err="1" smtClean="0"/>
              <a:t>Gan</a:t>
            </a:r>
            <a:r>
              <a:rPr lang="en-US" dirty="0" smtClean="0"/>
              <a:t>)</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13889 13888 13892 </a:t>
            </a:r>
            <a:r>
              <a:rPr lang="en-GB" dirty="0">
                <a:solidFill>
                  <a:srgbClr val="FF0000"/>
                </a:solidFill>
              </a:rPr>
              <a:t>13893</a:t>
            </a:r>
            <a:r>
              <a:rPr lang="en-GB" dirty="0"/>
              <a:t> 13166 13167 13169 13113 12466 12468 </a:t>
            </a:r>
            <a:r>
              <a:rPr lang="en-GB" dirty="0">
                <a:solidFill>
                  <a:srgbClr val="FF0000"/>
                </a:solidFill>
              </a:rPr>
              <a:t>13894</a:t>
            </a:r>
            <a:r>
              <a:rPr lang="en-GB" dirty="0"/>
              <a:t> 12009 12469 13168 13114 12470 </a:t>
            </a:r>
            <a:r>
              <a:rPr lang="en-GB" dirty="0">
                <a:solidFill>
                  <a:srgbClr val="FF0000"/>
                </a:solidFill>
              </a:rPr>
              <a:t>13895</a:t>
            </a:r>
            <a:r>
              <a:rPr lang="en-GB" dirty="0"/>
              <a:t> 12471 13896 11673 11674 12011 12472 13898 13897 12473 (26 CIDs</a:t>
            </a:r>
            <a:r>
              <a:rPr lang="en-GB" dirty="0" smtClean="0"/>
              <a:t>)</a:t>
            </a:r>
            <a:r>
              <a:rPr lang="en-US" dirty="0"/>
              <a:t> </a:t>
            </a:r>
            <a:r>
              <a:rPr lang="en-US" dirty="0" smtClean="0"/>
              <a:t>in doc 11-18/0433r0?</a:t>
            </a:r>
          </a:p>
          <a:p>
            <a:pPr lvl="0"/>
            <a:endParaRPr lang="en-US" dirty="0"/>
          </a:p>
          <a:p>
            <a:pPr lvl="0"/>
            <a:r>
              <a:rPr lang="en-US" dirty="0" smtClean="0"/>
              <a:t>CIDs in red are for further discussion</a:t>
            </a:r>
          </a:p>
          <a:p>
            <a:pPr lvl="0"/>
            <a:r>
              <a:rPr lang="en-US" dirty="0" smtClean="0"/>
              <a:t>No objection to resolutions of CIDs written in black</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41117186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11-18/0432 (Ming </a:t>
            </a:r>
            <a:r>
              <a:rPr lang="en-US" dirty="0" err="1" smtClean="0"/>
              <a:t>Gan</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13051 12393 13816 12386 13050 12414 12415 12416 12166 12167 12231 12233 13100 11173 11857 12759 12168 12235 12777 12130 12257 12131 12260 (23 CIDs</a:t>
            </a:r>
            <a:r>
              <a:rPr lang="en-GB" dirty="0" smtClean="0"/>
              <a:t>)</a:t>
            </a:r>
            <a:r>
              <a:rPr lang="en-US" dirty="0" smtClean="0"/>
              <a:t> in doc 11-18/0432r0?</a:t>
            </a:r>
          </a:p>
          <a:p>
            <a:endParaRPr lang="en-US" dirty="0"/>
          </a:p>
          <a:p>
            <a:r>
              <a:rPr lang="en-US" dirty="0" smtClean="0"/>
              <a:t>Stopped at </a:t>
            </a:r>
            <a:r>
              <a:rPr lang="en-US" smtClean="0"/>
              <a:t>CID 13050. </a:t>
            </a:r>
            <a:r>
              <a:rPr lang="en-US" dirty="0" smtClean="0"/>
              <a:t>to be continued on Friday morning.</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25505057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Friday March </a:t>
            </a:r>
            <a:r>
              <a:rPr lang="en-US" altLang="en-US" dirty="0"/>
              <a:t>0</a:t>
            </a:r>
            <a:r>
              <a:rPr lang="en-US" altLang="en-US" dirty="0" smtClean="0"/>
              <a:t>2, 2018</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lnSpc>
                <a:spcPct val="80000"/>
              </a:lnSpc>
              <a:buFont typeface="Arial" panose="020B0604020202020204" pitchFamily="34" charset="0"/>
              <a:buChar char="•"/>
            </a:pPr>
            <a:r>
              <a:rPr lang="en-US" altLang="en-US" dirty="0"/>
              <a:t>Patent policy, etc.</a:t>
            </a:r>
          </a:p>
          <a:p>
            <a:pPr>
              <a:lnSpc>
                <a:spcPct val="80000"/>
              </a:lnSpc>
              <a:buFont typeface="Arial" panose="020B0604020202020204" pitchFamily="34" charset="0"/>
              <a:buChar char="•"/>
            </a:pPr>
            <a:r>
              <a:rPr lang="en-US" altLang="en-US" dirty="0"/>
              <a:t>Announcements</a:t>
            </a:r>
          </a:p>
          <a:p>
            <a:pPr>
              <a:lnSpc>
                <a:spcPct val="80000"/>
              </a:lnSpc>
              <a:buFont typeface="Arial" panose="020B0604020202020204" pitchFamily="34" charset="0"/>
              <a:buChar char="•"/>
            </a:pPr>
            <a:r>
              <a:rPr lang="en-US" altLang="en-US" dirty="0"/>
              <a:t>Call for submissions</a:t>
            </a:r>
          </a:p>
          <a:p>
            <a:pPr>
              <a:lnSpc>
                <a:spcPct val="80000"/>
              </a:lnSpc>
              <a:buFont typeface="Arial" panose="020B0604020202020204" pitchFamily="34" charset="0"/>
              <a:buChar char="•"/>
            </a:pPr>
            <a:r>
              <a:rPr lang="en-US" altLang="en-US" dirty="0"/>
              <a:t>Set agenda</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smtClean="0"/>
              <a:t>Adjourn</a:t>
            </a:r>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4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572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685800" y="1525587"/>
            <a:ext cx="7770813"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23536516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228600" y="1219200"/>
            <a:ext cx="8534400"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381000" y="1449387"/>
            <a:ext cx="8382000"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113213"/>
          </a:xfrm>
        </p:spPr>
        <p:txBody>
          <a:bodyPr/>
          <a:lstStyle/>
          <a:p>
            <a:pPr>
              <a:defRPr/>
            </a:pPr>
            <a:r>
              <a:rPr lang="en-US" sz="1800" dirty="0"/>
              <a:t>All participation in IEEE 802 Working Group meetings is on an individual basis</a:t>
            </a:r>
          </a:p>
          <a:p>
            <a:pPr marL="0" indent="0">
              <a:buFontTx/>
              <a:buNone/>
              <a:defRPr/>
            </a:pPr>
            <a:r>
              <a:rPr lang="en-GB" sz="1600" i="1" dirty="0"/>
              <a:t>•     Participants in the IEEE standards development individual process shall act based on their qualifications and experience. (</a:t>
            </a:r>
            <a:r>
              <a:rPr lang="en-GB" sz="1600" i="1" dirty="0">
                <a:hlinkClick r:id="rId2"/>
              </a:rPr>
              <a:t>https://standards.ieee.org/develop/policies/bylaws/sb_bylaws.pdf</a:t>
            </a:r>
            <a:r>
              <a:rPr lang="en-GB" sz="1600" i="1" dirty="0"/>
              <a:t>  section 5.2.1)</a:t>
            </a:r>
            <a:endParaRPr lang="en-US" sz="1600" dirty="0"/>
          </a:p>
          <a:p>
            <a:pPr marL="0" indent="0">
              <a:buFontTx/>
              <a:buNone/>
              <a:defRPr/>
            </a:pPr>
            <a:r>
              <a:rPr lang="en-US" sz="1600" dirty="0"/>
              <a:t>•    </a:t>
            </a:r>
            <a:r>
              <a:rPr lang="en-US" sz="1600" i="1" dirty="0"/>
              <a:t>IEEE 802 </a:t>
            </a:r>
            <a:r>
              <a:rPr lang="en-GB" sz="1600" i="1" dirty="0"/>
              <a:t>Working Group membership is by individual; “Working Group members shall participate in the consensus process in a manner consistent with their professional expert opinion as individuals, and not as organizational representatives”. (</a:t>
            </a:r>
            <a:r>
              <a:rPr lang="en-GB" sz="1600" i="1" u="sng" dirty="0">
                <a:hlinkClick r:id="rId3"/>
              </a:rPr>
              <a:t>http://ieee802.org/PNP/approved/IEEE_802_WG_PandP_v19.pdf</a:t>
            </a:r>
            <a:r>
              <a:rPr lang="en-GB" sz="1600" i="1" dirty="0"/>
              <a:t> section 4.2.1)</a:t>
            </a:r>
            <a:endParaRPr lang="en-US" sz="1600" dirty="0"/>
          </a:p>
          <a:p>
            <a:pPr>
              <a:buFont typeface="Arial" panose="020B0604020202020204" pitchFamily="34" charset="0"/>
              <a:buChar char="•"/>
              <a:defRPr/>
            </a:pPr>
            <a:r>
              <a:rPr lang="en-US" sz="16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defRPr/>
            </a:pPr>
            <a:r>
              <a:rPr lang="en-US" sz="1600" dirty="0"/>
              <a:t>You shall not direct the actions or votes of any other member of an IEEE 802 Working Group or retaliate against any other member for their actions or votes within IEEE 802 Working Group meetings, see </a:t>
            </a:r>
            <a:r>
              <a:rPr lang="en-US" sz="1600" u="sng" dirty="0">
                <a:hlinkClick r:id="rId4"/>
              </a:rPr>
              <a:t>https://standards.ieee.org/develop/policies/bylaws/sb_bylaws.pdf </a:t>
            </a:r>
            <a:r>
              <a:rPr lang="en-US" sz="1600" dirty="0"/>
              <a:t> section 5.2.1.3 and </a:t>
            </a:r>
            <a:r>
              <a:rPr lang="en-GB" sz="1600" u="sng" dirty="0">
                <a:hlinkClick r:id="rId3"/>
              </a:rPr>
              <a:t>http://ieee802.org/PNP/approved/IEEE_802_WG_PandP_v19.pdf</a:t>
            </a:r>
            <a:r>
              <a:rPr lang="en-GB" sz="1600" dirty="0"/>
              <a:t>  section 3.4.1, list item x</a:t>
            </a:r>
            <a:endParaRPr lang="en-US" sz="1600" dirty="0"/>
          </a:p>
          <a:p>
            <a:pPr marL="0" indent="0">
              <a:buFontTx/>
              <a:buNone/>
              <a:defRPr/>
            </a:pPr>
            <a:r>
              <a:rPr lang="en-US" sz="1800" dirty="0"/>
              <a:t>By participating in IEEE 802 meetings, you accept these requirements.  If you do not agree to these policies then you shall not participate.</a:t>
            </a:r>
          </a:p>
          <a:p>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1546</TotalTime>
  <Words>1856</Words>
  <Application>Microsoft Office PowerPoint</Application>
  <PresentationFormat>On-screen Show (4:3)</PresentationFormat>
  <Paragraphs>324</Paragraphs>
  <Slides>35</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35</vt:i4>
      </vt:variant>
    </vt:vector>
  </HeadingPairs>
  <TitlesOfParts>
    <vt:vector size="46" baseType="lpstr">
      <vt:lpstr>Arial Unicode MS</vt:lpstr>
      <vt:lpstr>MS Gothic</vt:lpstr>
      <vt:lpstr>Arial</vt:lpstr>
      <vt:lpstr>Arial Black</vt:lpstr>
      <vt:lpstr>Calibri</vt:lpstr>
      <vt:lpstr>Monotype Sorts</vt:lpstr>
      <vt:lpstr>Times New Roman</vt:lpstr>
      <vt:lpstr>Wingdings</vt:lpstr>
      <vt:lpstr>Office Theme</vt:lpstr>
      <vt:lpstr>Document</vt:lpstr>
      <vt:lpstr>Microsoft Excel Worksheet</vt:lpstr>
      <vt:lpstr>TGax March 2018 Ad Hoc Meeting Agenda (MAC-MU-SR)</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Participation in IEEE 802 Meetings</vt:lpstr>
      <vt:lpstr>Host Information</vt:lpstr>
      <vt:lpstr>General Flow of the Meeting</vt:lpstr>
      <vt:lpstr>Agenda for Wednesday February 28, 2018</vt:lpstr>
      <vt:lpstr>PowerPoint Presentation</vt:lpstr>
      <vt:lpstr>Submissions</vt:lpstr>
      <vt:lpstr>11-18/0353</vt:lpstr>
      <vt:lpstr>11-18/0343</vt:lpstr>
      <vt:lpstr>11-18/0378 (Alfred Asterjadhi)</vt:lpstr>
      <vt:lpstr>11-18/0312 (Alfred Asterjadhi)</vt:lpstr>
      <vt:lpstr>11-18/0443 (Chao-Chun Wang)</vt:lpstr>
      <vt:lpstr>11-18/0431 (Jason Yuchen Guo)</vt:lpstr>
      <vt:lpstr>11-18/0363 (Abhishek Patil)</vt:lpstr>
      <vt:lpstr>Agenda for Thursday March 01, 2018 </vt:lpstr>
      <vt:lpstr>PowerPoint Presentation</vt:lpstr>
      <vt:lpstr>11-18/0365 (Abhishek Patil)</vt:lpstr>
      <vt:lpstr>11-18/0362 (Abhishek Patil)</vt:lpstr>
      <vt:lpstr>11-18/0366 Abhishek Patil</vt:lpstr>
      <vt:lpstr>11-18/0446 (Zhou Lan)</vt:lpstr>
      <vt:lpstr>11-18/0444 (Chao-Chun Wang)</vt:lpstr>
      <vt:lpstr>11-18/0367 (Abhishek Patil)</vt:lpstr>
      <vt:lpstr>11-16/0369 (Abhishek Patil)</vt:lpstr>
      <vt:lpstr>11-18/0360 (Abhishek Patil)</vt:lpstr>
      <vt:lpstr>11-17/1859 Abhishek Patil</vt:lpstr>
      <vt:lpstr>11-18/0433 (Ming Gan)</vt:lpstr>
      <vt:lpstr>11-18/0432 (Ming Gan)</vt:lpstr>
      <vt:lpstr>Agenda for Friday March 02, 2018 </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98</cp:revision>
  <cp:lastPrinted>1601-01-01T00:00:00Z</cp:lastPrinted>
  <dcterms:created xsi:type="dcterms:W3CDTF">2017-01-26T15:28:16Z</dcterms:created>
  <dcterms:modified xsi:type="dcterms:W3CDTF">2018-03-02T01:56:50Z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1519152940</vt:lpwstr>
  </property>
</Properties>
</file>