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82" r:id="rId14"/>
    <p:sldId id="272" r:id="rId15"/>
    <p:sldId id="283" r:id="rId16"/>
    <p:sldId id="284" r:id="rId17"/>
    <p:sldId id="285" r:id="rId18"/>
    <p:sldId id="286" r:id="rId19"/>
    <p:sldId id="287" r:id="rId20"/>
    <p:sldId id="288" r:id="rId21"/>
    <p:sldId id="289" r:id="rId22"/>
    <p:sldId id="277" r:id="rId23"/>
    <p:sldId id="278"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p:scale>
          <a:sx n="75" d="100"/>
          <a:sy n="75" d="100"/>
        </p:scale>
        <p:origin x="1098"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2/28/2018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February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February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February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February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February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February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802.11-18/0287r2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February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2018-01-02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32" name="Document" r:id="rId4" imgW="8258040" imgH="2553693" progId="Word.Document.8">
                  <p:embed/>
                </p:oleObj>
              </mc:Choice>
              <mc:Fallback>
                <p:oleObj name="Document" r:id="rId4" imgW="8258040" imgH="2553693" progId="Word.Document.8">
                  <p:embed/>
                  <p:pic>
                    <p:nvPicPr>
                      <p:cNvPr id="0" name="Picture 3"/>
                      <p:cNvPicPr>
                        <a:picLocks noChangeAspect="1" noChangeArrowheads="1"/>
                      </p:cNvPicPr>
                      <p:nvPr/>
                    </p:nvPicPr>
                    <p:blipFill>
                      <a:blip r:embed="rId5"/>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Peter </a:t>
            </a:r>
            <a:r>
              <a:rPr lang="en-US" dirty="0"/>
              <a:t>Ecclesine</a:t>
            </a:r>
            <a:r>
              <a:rPr lang="en-US" altLang="en-US" dirty="0" smtClean="0"/>
              <a:t> and Cisco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(10:00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5</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February 28,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February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10:00 – 10:05		Call the meeting to order and IPR slides</a:t>
            </a:r>
          </a:p>
          <a:p>
            <a:r>
              <a:rPr lang="en-US" dirty="0" smtClean="0"/>
              <a:t>10:05 – 12:00		Comment Resolution Submissions</a:t>
            </a:r>
          </a:p>
          <a:p>
            <a:r>
              <a:rPr lang="en-US" dirty="0" smtClean="0"/>
              <a:t>12:00 – 1:00		Lunch</a:t>
            </a:r>
          </a:p>
          <a:p>
            <a:r>
              <a:rPr lang="en-US" dirty="0" smtClean="0"/>
              <a:t>1:00 – 3:15		Comment Resolution Submissions</a:t>
            </a:r>
          </a:p>
          <a:p>
            <a:r>
              <a:rPr lang="en-US" dirty="0" smtClean="0"/>
              <a:t>3:15 – 3:45		Afternoon Break</a:t>
            </a:r>
          </a:p>
          <a:p>
            <a:r>
              <a:rPr lang="en-US" dirty="0" smtClean="0"/>
              <a:t>3:45 – 6:00 		Comment Resolution Submissions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974985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graphicFrame>
        <p:nvGraphicFramePr>
          <p:cNvPr id="8" name="Object 7"/>
          <p:cNvGraphicFramePr>
            <a:graphicFrameLocks noChangeAspect="1"/>
          </p:cNvGraphicFramePr>
          <p:nvPr>
            <p:extLst>
              <p:ext uri="{D42A27DB-BD31-4B8C-83A1-F6EECF244321}">
                <p14:modId xmlns:p14="http://schemas.microsoft.com/office/powerpoint/2010/main" val="364980487"/>
              </p:ext>
            </p:extLst>
          </p:nvPr>
        </p:nvGraphicFramePr>
        <p:xfrm>
          <a:off x="4114800" y="3043238"/>
          <a:ext cx="2444044" cy="2062162"/>
        </p:xfrm>
        <a:graphic>
          <a:graphicData uri="http://schemas.openxmlformats.org/presentationml/2006/ole">
            <mc:AlternateContent xmlns:mc="http://schemas.openxmlformats.org/markup-compatibility/2006">
              <mc:Choice xmlns:v="urn:schemas-microsoft-com:vml" Requires="v">
                <p:oleObj spid="_x0000_s4113"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800" y="3043238"/>
                        <a:ext cx="2444044" cy="2062162"/>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11-18/0353</a:t>
            </a:r>
            <a:endParaRPr lang="en-US" dirty="0"/>
          </a:p>
        </p:txBody>
      </p:sp>
      <p:sp>
        <p:nvSpPr>
          <p:cNvPr id="3" name="Content Placeholder 2"/>
          <p:cNvSpPr>
            <a:spLocks noGrp="1"/>
          </p:cNvSpPr>
          <p:nvPr>
            <p:ph idx="1"/>
          </p:nvPr>
        </p:nvSpPr>
        <p:spPr/>
        <p:txBody>
          <a:bodyPr/>
          <a:lstStyle/>
          <a:p>
            <a:r>
              <a:rPr lang="en-US" dirty="0" smtClean="0"/>
              <a:t>D you agree to resolutions to CIDs, </a:t>
            </a:r>
            <a:r>
              <a:rPr lang="en-GB" dirty="0"/>
              <a:t>11073, 11475, 11489, 11793, 11797, 12088, </a:t>
            </a:r>
            <a:r>
              <a:rPr lang="en-GB" dirty="0">
                <a:solidFill>
                  <a:srgbClr val="FF0000"/>
                </a:solidFill>
              </a:rPr>
              <a:t>12177</a:t>
            </a:r>
            <a:r>
              <a:rPr lang="en-GB" dirty="0"/>
              <a:t>, 12572, 13007, 14102, 14103, 14104, 14236, </a:t>
            </a:r>
            <a:r>
              <a:rPr lang="en-GB" dirty="0">
                <a:solidFill>
                  <a:srgbClr val="FF0000"/>
                </a:solidFill>
              </a:rPr>
              <a:t>14262</a:t>
            </a:r>
            <a:r>
              <a:rPr lang="en-GB" dirty="0"/>
              <a:t>, 13300, 13059, 13058, 11075, </a:t>
            </a:r>
            <a:r>
              <a:rPr lang="en-GB" dirty="0">
                <a:solidFill>
                  <a:srgbClr val="FF0000"/>
                </a:solidFill>
              </a:rPr>
              <a:t>14328</a:t>
            </a:r>
            <a:r>
              <a:rPr lang="en-GB" dirty="0"/>
              <a:t>, </a:t>
            </a:r>
            <a:r>
              <a:rPr lang="en-GB" dirty="0">
                <a:solidFill>
                  <a:srgbClr val="FF0000"/>
                </a:solidFill>
              </a:rPr>
              <a:t>11503, 11516, </a:t>
            </a:r>
            <a:r>
              <a:rPr lang="en-GB" dirty="0" smtClean="0">
                <a:solidFill>
                  <a:srgbClr val="FF0000"/>
                </a:solidFill>
              </a:rPr>
              <a:t>13035 </a:t>
            </a:r>
            <a:r>
              <a:rPr lang="en-GB" dirty="0" smtClean="0"/>
              <a:t>in doc 11-18/0353r1?</a:t>
            </a:r>
          </a:p>
          <a:p>
            <a:endParaRPr lang="en-GB" dirty="0"/>
          </a:p>
          <a:p>
            <a:r>
              <a:rPr lang="en-GB" dirty="0" smtClean="0"/>
              <a:t>Po-Kai Huang</a:t>
            </a:r>
          </a:p>
          <a:p>
            <a:r>
              <a:rPr lang="en-GB" dirty="0" smtClean="0"/>
              <a:t>No objection to resolutions to CIDs in black</a:t>
            </a:r>
          </a:p>
          <a:p>
            <a:r>
              <a:rPr lang="en-GB" dirty="0" smtClean="0"/>
              <a:t>Red CIDs are deferred</a:t>
            </a:r>
          </a:p>
          <a:p>
            <a:r>
              <a:rPr lang="en-GB" dirty="0" smtClean="0"/>
              <a:t>CID 14262 is in another document</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8632078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11-18/0343</a:t>
            </a:r>
            <a:endParaRPr lang="en-US" dirty="0"/>
          </a:p>
        </p:txBody>
      </p:sp>
      <p:sp>
        <p:nvSpPr>
          <p:cNvPr id="3" name="Content Placeholder 2"/>
          <p:cNvSpPr>
            <a:spLocks noGrp="1"/>
          </p:cNvSpPr>
          <p:nvPr>
            <p:ph idx="1"/>
          </p:nvPr>
        </p:nvSpPr>
        <p:spPr/>
        <p:txBody>
          <a:bodyPr/>
          <a:lstStyle/>
          <a:p>
            <a:r>
              <a:rPr lang="en-US" dirty="0" smtClean="0"/>
              <a:t>Do you agree to resolution to CID 13744 in doc 11-18/0343r0?</a:t>
            </a:r>
          </a:p>
          <a:p>
            <a:endParaRPr lang="en-US" dirty="0"/>
          </a:p>
          <a:p>
            <a:r>
              <a:rPr lang="en-US" dirty="0" smtClean="0"/>
              <a:t>Alfred Asterjadhi</a:t>
            </a:r>
          </a:p>
          <a:p>
            <a:r>
              <a:rPr lang="en-US" dirty="0" smtClean="0"/>
              <a:t>Resolution approved during January meeting.</a:t>
            </a:r>
          </a:p>
          <a:p>
            <a:r>
              <a:rPr lang="en-US" dirty="0" smtClean="0"/>
              <a:t>This is a new resolution</a:t>
            </a:r>
          </a:p>
          <a:p>
            <a:endParaRPr lang="en-US" dirty="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487683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11-18/0378 (Alfred Asterjadhi)</a:t>
            </a:r>
            <a:endParaRPr lang="en-US" dirty="0"/>
          </a:p>
        </p:txBody>
      </p:sp>
      <p:sp>
        <p:nvSpPr>
          <p:cNvPr id="3" name="Content Placeholder 2"/>
          <p:cNvSpPr>
            <a:spLocks noGrp="1"/>
          </p:cNvSpPr>
          <p:nvPr>
            <p:ph idx="1"/>
          </p:nvPr>
        </p:nvSpPr>
        <p:spPr/>
        <p:txBody>
          <a:bodyPr/>
          <a:lstStyle/>
          <a:p>
            <a:r>
              <a:rPr lang="en-US" dirty="0" smtClean="0"/>
              <a:t>Do you agree to resolutions to CIDs; 11950, 11951. 11952, 11953, and 12767 in doc 11-18/0378r1?</a:t>
            </a:r>
          </a:p>
          <a:p>
            <a:endParaRPr lang="en-US" dirty="0"/>
          </a:p>
          <a:p>
            <a:r>
              <a:rPr lang="en-US" dirty="0" smtClean="0"/>
              <a:t>CIDs resolutions are ok (no objection)</a:t>
            </a:r>
          </a:p>
          <a:p>
            <a:r>
              <a:rPr lang="en-US" dirty="0" smtClean="0"/>
              <a:t>Wait for PHY input on the bug fix (not related to any CID)</a:t>
            </a:r>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6939837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11-18/0312 (Alfred Asterjadhi)</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11432, 11433, </a:t>
            </a:r>
            <a:r>
              <a:rPr lang="en-GB" dirty="0">
                <a:solidFill>
                  <a:srgbClr val="FF0000"/>
                </a:solidFill>
              </a:rPr>
              <a:t>11766</a:t>
            </a:r>
            <a:r>
              <a:rPr lang="en-GB" dirty="0"/>
              <a:t>, 11767, 11768, </a:t>
            </a:r>
            <a:r>
              <a:rPr lang="en-GB" dirty="0">
                <a:solidFill>
                  <a:srgbClr val="FF0000"/>
                </a:solidFill>
              </a:rPr>
              <a:t>12513</a:t>
            </a:r>
            <a:r>
              <a:rPr lang="en-GB" dirty="0"/>
              <a:t>, 12515, 12516, 12697, 12698, </a:t>
            </a:r>
            <a:r>
              <a:rPr lang="en-GB" dirty="0" smtClean="0">
                <a:solidFill>
                  <a:srgbClr val="FF0000"/>
                </a:solidFill>
              </a:rPr>
              <a:t>12699</a:t>
            </a:r>
            <a:r>
              <a:rPr lang="en-GB" dirty="0"/>
              <a:t>, 12779, 13218, 13219, </a:t>
            </a:r>
            <a:r>
              <a:rPr lang="en-GB" dirty="0">
                <a:solidFill>
                  <a:srgbClr val="FF0000"/>
                </a:solidFill>
              </a:rPr>
              <a:t>13220</a:t>
            </a:r>
            <a:r>
              <a:rPr lang="en-GB" dirty="0"/>
              <a:t>, </a:t>
            </a:r>
            <a:r>
              <a:rPr lang="en-GB" dirty="0">
                <a:solidFill>
                  <a:srgbClr val="FF0000"/>
                </a:solidFill>
              </a:rPr>
              <a:t>13222</a:t>
            </a:r>
            <a:r>
              <a:rPr lang="en-GB" dirty="0"/>
              <a:t>, 13223, 13224, 13225, 13226, </a:t>
            </a:r>
            <a:r>
              <a:rPr lang="en-GB" dirty="0" smtClean="0"/>
              <a:t>13227</a:t>
            </a:r>
            <a:r>
              <a:rPr lang="en-GB" dirty="0"/>
              <a:t>, 13228, 13287, 13288, 13289, 13290, 13291, 13550, 13553, </a:t>
            </a:r>
            <a:r>
              <a:rPr lang="en-GB" dirty="0" smtClean="0"/>
              <a:t>13556, 13712</a:t>
            </a:r>
            <a:r>
              <a:rPr lang="en-GB" dirty="0"/>
              <a:t>, 13776, 14274 (33 CIDs</a:t>
            </a:r>
            <a:r>
              <a:rPr lang="en-GB" dirty="0" smtClean="0"/>
              <a:t>) in doc 11-18/0312r1?</a:t>
            </a:r>
          </a:p>
          <a:p>
            <a:pPr lvl="0"/>
            <a:endParaRPr lang="en-GB" dirty="0" smtClean="0"/>
          </a:p>
          <a:p>
            <a:pPr lvl="0"/>
            <a:endParaRPr lang="en-GB" dirty="0"/>
          </a:p>
          <a:p>
            <a:pPr lvl="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7101357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11-18/0443 (Chao-Chun Wang)</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12568, 13848, 11922, 12208, 12566, 12567, 11253, 11254, 11025, 11026, 13183, 13184, 11515 (13 CIDs) </a:t>
            </a:r>
            <a:r>
              <a:rPr lang="en-GB" dirty="0" smtClean="0"/>
              <a:t>in doc 11-18/0443r1?</a:t>
            </a:r>
          </a:p>
          <a:p>
            <a:endParaRPr lang="en-GB" dirty="0"/>
          </a:p>
          <a:p>
            <a:r>
              <a:rPr lang="en-GB" dirty="0" smtClean="0"/>
              <a:t>Not completed</a:t>
            </a:r>
          </a:p>
          <a:p>
            <a:endParaRPr lang="en-GB"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861090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San Jose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Feb. 28 – </a:t>
            </a:r>
            <a:r>
              <a:rPr lang="en-US" altLang="en-US" sz="4000" smtClean="0">
                <a:latin typeface="Arial" panose="020B0604020202020204" pitchFamily="34" charset="0"/>
              </a:rPr>
              <a:t>March , </a:t>
            </a:r>
            <a:r>
              <a:rPr lang="en-US" altLang="en-US" sz="4000" dirty="0" smtClean="0">
                <a:latin typeface="Arial" panose="020B0604020202020204" pitchFamily="34" charset="0"/>
              </a:rPr>
              <a:t>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February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11-18/0431 (Jason Yuchen Guo)</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solidFill>
                  <a:srgbClr val="FF0000"/>
                </a:solidFill>
              </a:rPr>
              <a:t>13082, 13083</a:t>
            </a:r>
            <a:r>
              <a:rPr lang="en-GB" dirty="0"/>
              <a:t>, 14141</a:t>
            </a:r>
            <a:endParaRPr lang="en-US" dirty="0"/>
          </a:p>
          <a:p>
            <a:r>
              <a:rPr lang="en-US" dirty="0" smtClean="0"/>
              <a:t>In doc 11-18/0431r0? </a:t>
            </a:r>
          </a:p>
          <a:p>
            <a:endParaRPr lang="en-US" dirty="0"/>
          </a:p>
          <a:p>
            <a:r>
              <a:rPr lang="en-US" dirty="0" smtClean="0"/>
              <a:t>More discussion is needed.</a:t>
            </a:r>
          </a:p>
          <a:p>
            <a:r>
              <a:rPr lang="en-US" dirty="0" smtClean="0"/>
              <a:t>Resolution to CID 14141 is ok (no objection)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893968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11-18/0363 (Abhishek Patil)</a:t>
            </a:r>
            <a:endParaRPr lang="en-US" dirty="0"/>
          </a:p>
        </p:txBody>
      </p:sp>
      <p:sp>
        <p:nvSpPr>
          <p:cNvPr id="3" name="Content Placeholder 2"/>
          <p:cNvSpPr>
            <a:spLocks noGrp="1"/>
          </p:cNvSpPr>
          <p:nvPr>
            <p:ph idx="1"/>
          </p:nvPr>
        </p:nvSpPr>
        <p:spPr/>
        <p:txBody>
          <a:bodyPr/>
          <a:lstStyle/>
          <a:p>
            <a:r>
              <a:rPr lang="en-US" dirty="0" smtClean="0"/>
              <a:t>Do you accept the resolution to CID 13136 in doc 11-18/0363r0?</a:t>
            </a:r>
          </a:p>
          <a:p>
            <a:endParaRPr lang="en-US" dirty="0"/>
          </a:p>
          <a:p>
            <a:r>
              <a:rPr lang="en-US" dirty="0" smtClean="0"/>
              <a:t>More discussion </a:t>
            </a:r>
            <a:r>
              <a:rPr lang="en-US" smtClean="0"/>
              <a:t>is needed</a:t>
            </a:r>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0392025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March </a:t>
            </a:r>
            <a:r>
              <a:rPr lang="en-US" altLang="en-US" dirty="0"/>
              <a:t>0</a:t>
            </a:r>
            <a:r>
              <a:rPr lang="en-US" altLang="en-US" dirty="0" smtClean="0"/>
              <a:t>1, 2018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March </a:t>
            </a:r>
            <a:r>
              <a:rPr lang="en-US" altLang="en-US" dirty="0"/>
              <a:t>0</a:t>
            </a:r>
            <a:r>
              <a:rPr lang="en-US" altLang="en-US" dirty="0" smtClean="0"/>
              <a:t>2, 2018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February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994</TotalTime>
  <Words>1243</Words>
  <Application>Microsoft Office PowerPoint</Application>
  <PresentationFormat>On-screen Show (4:3)</PresentationFormat>
  <Paragraphs>226</Paragraphs>
  <Slides>23</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4" baseType="lpstr">
      <vt:lpstr>Arial Unicode MS</vt:lpstr>
      <vt:lpstr>MS Gothic</vt:lpstr>
      <vt:lpstr>Arial</vt:lpstr>
      <vt:lpstr>Arial Black</vt:lpstr>
      <vt:lpstr>Calibri</vt:lpstr>
      <vt:lpstr>Monotype Sorts</vt:lpstr>
      <vt:lpstr>Times New Roman</vt:lpstr>
      <vt:lpstr>Wingdings</vt:lpstr>
      <vt:lpstr>Office Theme</vt:lpstr>
      <vt:lpstr>Document</vt:lpstr>
      <vt:lpstr>Microsoft Excel Worksheet</vt:lpstr>
      <vt:lpstr>TGax March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February 28, 2018</vt:lpstr>
      <vt:lpstr>PowerPoint Presentation</vt:lpstr>
      <vt:lpstr>Submissions</vt:lpstr>
      <vt:lpstr>11-18/0353</vt:lpstr>
      <vt:lpstr>11-18/0343</vt:lpstr>
      <vt:lpstr>11-18/0378 (Alfred Asterjadhi)</vt:lpstr>
      <vt:lpstr>11-18/0312 (Alfred Asterjadhi)</vt:lpstr>
      <vt:lpstr>11-18/0443 (Chao-Chun Wang)</vt:lpstr>
      <vt:lpstr>11-18/0431 (Jason Yuchen Guo)</vt:lpstr>
      <vt:lpstr>11-18/0363 (Abhishek Patil)</vt:lpstr>
      <vt:lpstr>Agenda for Thursday March 01, 2018 </vt:lpstr>
      <vt:lpstr>Agenda for Friday March 02,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65</cp:revision>
  <cp:lastPrinted>1601-01-01T00:00:00Z</cp:lastPrinted>
  <dcterms:created xsi:type="dcterms:W3CDTF">2017-01-26T15:28:16Z</dcterms:created>
  <dcterms:modified xsi:type="dcterms:W3CDTF">2018-03-01T01:58:15Z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1519152940</vt:lpwstr>
  </property>
</Properties>
</file>