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0" r:id="rId16"/>
    <p:sldId id="293" r:id="rId17"/>
    <p:sldId id="294" r:id="rId18"/>
    <p:sldId id="272" r:id="rId19"/>
    <p:sldId id="291" r:id="rId20"/>
    <p:sldId id="292" r:id="rId21"/>
    <p:sldId id="271" r:id="rId22"/>
    <p:sldId id="273" r:id="rId23"/>
    <p:sldId id="274" r:id="rId24"/>
    <p:sldId id="276" r:id="rId25"/>
    <p:sldId id="275" r:id="rId26"/>
    <p:sldId id="295" r:id="rId27"/>
    <p:sldId id="296" r:id="rId28"/>
    <p:sldId id="297" r:id="rId29"/>
    <p:sldId id="298" r:id="rId30"/>
    <p:sldId id="288" r:id="rId31"/>
    <p:sldId id="278" r:id="rId32"/>
    <p:sldId id="279" r:id="rId33"/>
    <p:sldId id="289" r:id="rId34"/>
    <p:sldId id="281" r:id="rId35"/>
    <p:sldId id="328" r:id="rId36"/>
    <p:sldId id="329" r:id="rId37"/>
    <p:sldId id="330" r:id="rId38"/>
    <p:sldId id="331" r:id="rId39"/>
    <p:sldId id="332" r:id="rId40"/>
    <p:sldId id="283" r:id="rId41"/>
    <p:sldId id="284" r:id="rId42"/>
    <p:sldId id="285" r:id="rId43"/>
    <p:sldId id="287" r:id="rId44"/>
    <p:sldId id="286" r:id="rId45"/>
    <p:sldId id="299" r:id="rId46"/>
    <p:sldId id="323" r:id="rId47"/>
    <p:sldId id="325" r:id="rId48"/>
    <p:sldId id="326" r:id="rId49"/>
    <p:sldId id="324"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7" r:id="rId7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051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802.11-18/0286r3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package" Target="../embeddings/Microsoft_Excel_Worksheet1.xlsx"/></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8/11-18-0287-04-00ax-tgax-march-ad-hoc-meeting-agenda.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0119-00-00ax-minutes-of-tgax-january-2018-ad-hoc-meeting-mac-mu-sr.docx" TargetMode="External"/><Relationship Id="rId2" Type="http://schemas.openxmlformats.org/officeDocument/2006/relationships/hyperlink" Target="https://mentor.ieee.org/802.11/dcn/18/11-18-0213-00-00ax-tgax-january-2018-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255-00-00ax-jan-2018-tgax-irvine-phy-ad-hoc-minutes.docx" TargetMode="External"/><Relationship Id="rId5" Type="http://schemas.openxmlformats.org/officeDocument/2006/relationships/hyperlink" Target="https://mentor.ieee.org/802.11/dcn/18/11-18-0245-00-00ax-minutes-of-the-tgax-mac-mu-ad-hoc-meeting.docx" TargetMode="External"/><Relationship Id="rId4" Type="http://schemas.openxmlformats.org/officeDocument/2006/relationships/hyperlink" Target="https://mentor.ieee.org/802.11/dcn/18/11-18-0239-00-00ax-minutes-of-the-tgax-spatial-reuse-ad-hoc-group-meeting.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March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2018-01-23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78"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March 2018.</a:t>
            </a:r>
          </a:p>
          <a:p>
            <a:pPr>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Schedule TG ad hoc meeting for May 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r>
              <a:rPr lang="en-US" altLang="en-US" sz="1200" dirty="0"/>
              <a:t>Monday </a:t>
            </a:r>
            <a:r>
              <a:rPr lang="en-US" altLang="en-US" sz="1200" dirty="0" smtClean="0"/>
              <a:t>March 5, 8:00 </a:t>
            </a:r>
            <a:r>
              <a:rPr lang="en-US" altLang="en-US" sz="1200" dirty="0"/>
              <a:t>– </a:t>
            </a:r>
            <a:r>
              <a:rPr lang="en-US" altLang="en-US" sz="1200" dirty="0" smtClean="0"/>
              <a:t>10:00</a:t>
            </a:r>
            <a:endParaRPr lang="en-US" altLang="en-US" sz="1200" dirty="0">
              <a:sym typeface="Wingdings" panose="05000000000000000000" pitchFamily="2" charset="2"/>
            </a:endParaRPr>
          </a:p>
          <a:p>
            <a:pPr lvl="1">
              <a:lnSpc>
                <a:spcPct val="80000"/>
              </a:lnSpc>
            </a:pPr>
            <a:r>
              <a:rPr lang="en-US" altLang="en-US" sz="1200" dirty="0" smtClean="0"/>
              <a:t>Ad Hoc Meeting</a:t>
            </a:r>
          </a:p>
          <a:p>
            <a:pPr lvl="1">
              <a:lnSpc>
                <a:spcPct val="80000"/>
              </a:lnSpc>
            </a:pPr>
            <a:r>
              <a:rPr lang="en-US" altLang="en-US" sz="1200" dirty="0" smtClean="0"/>
              <a:t>Call Meeting </a:t>
            </a:r>
            <a:r>
              <a:rPr lang="en-US" altLang="en-US" sz="1200" dirty="0"/>
              <a:t>to order</a:t>
            </a:r>
          </a:p>
          <a:p>
            <a:pPr lvl="1">
              <a:lnSpc>
                <a:spcPct val="80000"/>
              </a:lnSpc>
            </a:pPr>
            <a:r>
              <a:rPr lang="en-US" altLang="en-US" sz="1200" dirty="0"/>
              <a:t>IEEE 802 and 802.11 IPR Policy and procedure.</a:t>
            </a:r>
          </a:p>
          <a:p>
            <a:pPr lvl="1">
              <a:lnSpc>
                <a:spcPct val="80000"/>
              </a:lnSpc>
            </a:pPr>
            <a:r>
              <a:rPr lang="en-US" altLang="en-US" sz="1200" dirty="0"/>
              <a:t>Call for </a:t>
            </a:r>
            <a:r>
              <a:rPr lang="en-US" altLang="en-US" sz="1200" dirty="0" smtClean="0"/>
              <a:t>submissions</a:t>
            </a:r>
            <a:endParaRPr lang="en-US" altLang="en-US" sz="1200" dirty="0"/>
          </a:p>
          <a:p>
            <a:pPr lvl="1">
              <a:lnSpc>
                <a:spcPct val="80000"/>
              </a:lnSpc>
            </a:pPr>
            <a:r>
              <a:rPr lang="en-US" altLang="en-US" sz="1200" dirty="0" smtClean="0"/>
              <a:t>Comment resolution</a:t>
            </a:r>
          </a:p>
          <a:p>
            <a:pPr lvl="1">
              <a:lnSpc>
                <a:spcPct val="80000"/>
              </a:lnSpc>
            </a:pPr>
            <a:r>
              <a:rPr lang="en-US" altLang="en-US" sz="1200" dirty="0" smtClean="0"/>
              <a:t>Presentations</a:t>
            </a:r>
            <a:endParaRPr lang="en-US" altLang="en-US" sz="1200" dirty="0"/>
          </a:p>
          <a:p>
            <a:pPr lvl="1">
              <a:lnSpc>
                <a:spcPct val="80000"/>
              </a:lnSpc>
            </a:pPr>
            <a:r>
              <a:rPr lang="en-US" altLang="en-US" sz="1200" dirty="0" smtClean="0"/>
              <a:t>Recess </a:t>
            </a:r>
            <a:endParaRPr lang="en-US" altLang="en-US" sz="1200" dirty="0"/>
          </a:p>
          <a:p>
            <a:pPr>
              <a:lnSpc>
                <a:spcPct val="80000"/>
              </a:lnSpc>
            </a:pPr>
            <a:r>
              <a:rPr lang="en-US" altLang="en-US" sz="1400" dirty="0" smtClean="0"/>
              <a:t>Monday March </a:t>
            </a:r>
            <a:r>
              <a:rPr lang="en-US" altLang="en-US" sz="1400" dirty="0"/>
              <a:t>5</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p>
          <a:p>
            <a:pPr>
              <a:lnSpc>
                <a:spcPct val="80000"/>
              </a:lnSpc>
            </a:pPr>
            <a:r>
              <a:rPr lang="en-US" altLang="en-US" sz="1400" dirty="0" smtClean="0"/>
              <a:t>Tuesday March 6, 08:00 </a:t>
            </a:r>
            <a:r>
              <a:rPr lang="en-US" altLang="en-US" sz="1400" dirty="0"/>
              <a:t>– </a:t>
            </a:r>
            <a:r>
              <a:rPr lang="en-US" altLang="en-US" sz="1400" dirty="0" smtClean="0"/>
              <a:t>10:00</a:t>
            </a:r>
            <a:endParaRPr lang="en-US" altLang="en-US" sz="1400" dirty="0"/>
          </a:p>
          <a:p>
            <a:pPr lvl="1">
              <a:lnSpc>
                <a:spcPct val="80000"/>
              </a:lnSpc>
            </a:pPr>
            <a:r>
              <a:rPr lang="en-US" altLang="en-US" sz="12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March 6, 10:30 </a:t>
            </a:r>
            <a:r>
              <a:rPr lang="en-US" altLang="en-US" sz="1400" dirty="0"/>
              <a:t>– </a:t>
            </a:r>
            <a:r>
              <a:rPr lang="en-US" altLang="en-US" sz="1400" dirty="0" smtClean="0"/>
              <a:t>12:300</a:t>
            </a:r>
            <a:endParaRPr lang="en-US" altLang="en-US" sz="1400" dirty="0"/>
          </a:p>
          <a:p>
            <a:pPr lvl="1">
              <a:lnSpc>
                <a:spcPct val="80000"/>
              </a:lnSpc>
            </a:pPr>
            <a:r>
              <a:rPr lang="en-US" altLang="en-US" sz="1400" dirty="0" smtClean="0"/>
              <a:t>Ad hoc group meetings</a:t>
            </a:r>
          </a:p>
          <a:p>
            <a:pPr lvl="0">
              <a:lnSpc>
                <a:spcPct val="80000"/>
              </a:lnSpc>
            </a:pPr>
            <a:r>
              <a:rPr lang="en-CA" altLang="en-US" sz="1400" dirty="0"/>
              <a:t>Tuesday</a:t>
            </a:r>
            <a:r>
              <a:rPr lang="en-US" altLang="en-US" sz="1400" dirty="0"/>
              <a:t> </a:t>
            </a:r>
            <a:r>
              <a:rPr lang="en-US" altLang="en-US" sz="1400" dirty="0" smtClean="0"/>
              <a:t>March 6</a:t>
            </a:r>
            <a:r>
              <a:rPr lang="en-US" altLang="en-US" sz="1400" dirty="0"/>
              <a:t>, </a:t>
            </a:r>
            <a:r>
              <a:rPr lang="en-US" altLang="en-US" sz="1400" dirty="0" smtClean="0"/>
              <a:t>16:00 </a:t>
            </a:r>
            <a:r>
              <a:rPr lang="en-US" altLang="en-US" sz="1400" dirty="0"/>
              <a:t>– </a:t>
            </a:r>
            <a:r>
              <a:rPr lang="en-US" altLang="en-US" sz="1400" dirty="0" smtClean="0"/>
              <a:t>18:00</a:t>
            </a:r>
            <a:endParaRPr lang="en-US" altLang="en-US" sz="1400" dirty="0"/>
          </a:p>
          <a:p>
            <a:pPr lvl="1">
              <a:lnSpc>
                <a:spcPct val="80000"/>
              </a:lnSpc>
            </a:pPr>
            <a:r>
              <a:rPr lang="en-US" altLang="en-US" sz="1400" dirty="0"/>
              <a:t>Ad hoc group </a:t>
            </a:r>
            <a:r>
              <a:rPr lang="en-US" altLang="en-US" sz="1400" dirty="0" smtClean="0"/>
              <a:t>meetings</a:t>
            </a:r>
          </a:p>
          <a:p>
            <a:pPr>
              <a:lnSpc>
                <a:spcPct val="80000"/>
              </a:lnSpc>
            </a:pPr>
            <a:r>
              <a:rPr lang="en-CA" altLang="en-US" sz="1400" dirty="0"/>
              <a:t>Tuesday</a:t>
            </a:r>
            <a:r>
              <a:rPr lang="en-US" altLang="en-US" sz="1400" dirty="0"/>
              <a:t> </a:t>
            </a:r>
            <a:r>
              <a:rPr lang="en-US" altLang="en-US" sz="1400" dirty="0" smtClean="0"/>
              <a:t>March 6</a:t>
            </a:r>
            <a:r>
              <a:rPr lang="en-US" altLang="en-US" sz="1400" dirty="0"/>
              <a:t>, </a:t>
            </a:r>
            <a:r>
              <a:rPr lang="en-US" altLang="en-US" sz="1400" dirty="0" smtClean="0"/>
              <a:t>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March 7,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March 7,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March 8,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March 8,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March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dirty="0"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dirty="0"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15176269"/>
              </p:ext>
            </p:extLst>
          </p:nvPr>
        </p:nvGraphicFramePr>
        <p:xfrm>
          <a:off x="914400" y="2324154"/>
          <a:ext cx="7086600" cy="31622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MAC/MU</a:t>
                      </a:r>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r>
                        <a:rPr lang="en-US" sz="1400" dirty="0" smtClean="0"/>
                        <a:t>SR</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March 5, </a:t>
            </a:r>
            <a:r>
              <a:rPr lang="en-US" altLang="en-US" dirty="0" smtClean="0"/>
              <a:t>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2018</a:t>
            </a:r>
            <a:endParaRPr lang="en-GB" dirty="0"/>
          </a:p>
        </p:txBody>
      </p:sp>
      <p:sp>
        <p:nvSpPr>
          <p:cNvPr id="7" name="Content Placeholder 6"/>
          <p:cNvSpPr>
            <a:spLocks noGrp="1"/>
          </p:cNvSpPr>
          <p:nvPr>
            <p:ph idx="1"/>
          </p:nvPr>
        </p:nvSpPr>
        <p:spPr>
          <a:xfrm>
            <a:off x="685800" y="1524000"/>
            <a:ext cx="7770813" cy="4113213"/>
          </a:xfrm>
        </p:spPr>
        <p:txBody>
          <a:bodyPr/>
          <a:lstStyle/>
          <a:p>
            <a:pPr>
              <a:lnSpc>
                <a:spcPct val="80000"/>
              </a:lnSpc>
              <a:buFont typeface="Arial" panose="020B0604020202020204" pitchFamily="34" charset="0"/>
              <a:buChar char="•"/>
            </a:pPr>
            <a:r>
              <a:rPr lang="en-US" altLang="en-US" dirty="0"/>
              <a:t>Call meeting to </a:t>
            </a:r>
            <a:r>
              <a:rPr lang="en-US" altLang="en-US" dirty="0" smtClean="0"/>
              <a:t>order </a:t>
            </a:r>
          </a:p>
          <a:p>
            <a:pPr>
              <a:lnSpc>
                <a:spcPct val="80000"/>
              </a:lnSpc>
              <a:buFont typeface="Arial" panose="020B0604020202020204" pitchFamily="34" charset="0"/>
              <a:buChar char="•"/>
            </a:pPr>
            <a:r>
              <a:rPr lang="en-US" altLang="en-US" dirty="0" smtClean="0"/>
              <a:t>Ad Hoc Meeting -  No Motions</a:t>
            </a:r>
            <a:endParaRPr lang="en-US" altLang="en-US" dirty="0"/>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a:t>
            </a:r>
            <a:r>
              <a:rPr lang="en-US" altLang="en-US" dirty="0" smtClean="0"/>
              <a:t>submissions</a:t>
            </a:r>
          </a:p>
          <a:p>
            <a:pPr>
              <a:lnSpc>
                <a:spcPct val="80000"/>
              </a:lnSpc>
              <a:buFont typeface="Arial" panose="020B0604020202020204" pitchFamily="34" charset="0"/>
              <a:buChar char="•"/>
            </a:pPr>
            <a:r>
              <a:rPr lang="en-US" altLang="en-US" dirty="0" smtClean="0"/>
              <a:t>Set the ad hoc groups agendas</a:t>
            </a:r>
            <a:endParaRPr lang="en-US" altLang="en-US" dirty="0"/>
          </a:p>
          <a:p>
            <a:pPr>
              <a:lnSpc>
                <a:spcPct val="80000"/>
              </a:lnSpc>
              <a:buFont typeface="Arial" panose="020B0604020202020204" pitchFamily="34" charset="0"/>
              <a:buChar char="•"/>
            </a:pPr>
            <a:r>
              <a:rPr lang="en-US" altLang="en-US" dirty="0" smtClean="0"/>
              <a:t>Presentations and Comment Resolution</a:t>
            </a:r>
          </a:p>
          <a:p>
            <a:pPr lvl="1">
              <a:lnSpc>
                <a:spcPct val="80000"/>
              </a:lnSpc>
              <a:buFont typeface="Arial" panose="020B0604020202020204" pitchFamily="34" charset="0"/>
              <a:buChar char="•"/>
            </a:pPr>
            <a:r>
              <a:rPr lang="en-US" altLang="en-US" dirty="0" smtClean="0"/>
              <a:t>Presentations require MAC/PHY discussions</a:t>
            </a:r>
          </a:p>
          <a:p>
            <a:pPr lvl="1">
              <a:lnSpc>
                <a:spcPct val="80000"/>
              </a:lnSpc>
              <a:buFont typeface="Arial" panose="020B0604020202020204" pitchFamily="34" charset="0"/>
              <a:buChar char="•"/>
            </a:pPr>
            <a:r>
              <a:rPr lang="en-US" altLang="en-US" dirty="0" smtClean="0"/>
              <a:t>11-18/0107</a:t>
            </a:r>
          </a:p>
          <a:p>
            <a:pPr lvl="1">
              <a:lnSpc>
                <a:spcPct val="80000"/>
              </a:lnSpc>
              <a:buFont typeface="Arial" panose="020B0604020202020204" pitchFamily="34" charset="0"/>
              <a:buChar char="•"/>
            </a:pPr>
            <a:r>
              <a:rPr lang="en-US" altLang="en-US" dirty="0" smtClean="0"/>
              <a:t>11-18/0312</a:t>
            </a:r>
          </a:p>
          <a:p>
            <a:pPr lvl="1">
              <a:lnSpc>
                <a:spcPct val="80000"/>
              </a:lnSpc>
              <a:buFont typeface="Arial" panose="020B0604020202020204" pitchFamily="34" charset="0"/>
              <a:buChar char="•"/>
            </a:pPr>
            <a:r>
              <a:rPr lang="en-US" altLang="en-US" dirty="0" smtClean="0"/>
              <a:t>11-18/0378</a:t>
            </a:r>
          </a:p>
          <a:p>
            <a:pPr lvl="1">
              <a:lnSpc>
                <a:spcPct val="80000"/>
              </a:lnSpc>
              <a:buFont typeface="Arial" panose="020B0604020202020204" pitchFamily="34" charset="0"/>
              <a:buChar char="•"/>
            </a:pPr>
            <a:r>
              <a:rPr lang="en-US" altLang="en-US" dirty="0" smtClean="0">
                <a:solidFill>
                  <a:srgbClr val="92D050"/>
                </a:solidFill>
              </a:rPr>
              <a:t>11-18/0397 </a:t>
            </a:r>
          </a:p>
          <a:p>
            <a:pPr lvl="1">
              <a:lnSpc>
                <a:spcPct val="80000"/>
              </a:lnSpc>
              <a:buFont typeface="Arial" panose="020B0604020202020204" pitchFamily="34" charset="0"/>
              <a:buChar char="•"/>
            </a:pPr>
            <a:r>
              <a:rPr lang="en-US" altLang="en-US" dirty="0" smtClean="0"/>
              <a:t>11-18/0446</a:t>
            </a:r>
          </a:p>
          <a:p>
            <a:pPr lvl="1">
              <a:lnSpc>
                <a:spcPct val="80000"/>
              </a:lnSpc>
              <a:buFont typeface="Arial" panose="020B0604020202020204" pitchFamily="34" charset="0"/>
              <a:buChar char="•"/>
            </a:pPr>
            <a:r>
              <a:rPr lang="en-US" altLang="en-US" dirty="0" smtClean="0">
                <a:solidFill>
                  <a:srgbClr val="92D050"/>
                </a:solidFill>
              </a:rPr>
              <a:t>11-18/0483 – not CR submission</a:t>
            </a:r>
          </a:p>
          <a:p>
            <a:pPr lvl="1">
              <a:lnSpc>
                <a:spcPct val="80000"/>
              </a:lnSpc>
              <a:buFont typeface="Arial" panose="020B0604020202020204" pitchFamily="34" charset="0"/>
              <a:buChar char="•"/>
            </a:pPr>
            <a:r>
              <a:rPr lang="en-US" altLang="en-US" dirty="0" smtClean="0"/>
              <a:t>11-18/0496</a:t>
            </a:r>
            <a:endParaRPr lang="en-US" altLang="en-US" dirty="0"/>
          </a:p>
          <a:p>
            <a:pPr>
              <a:lnSpc>
                <a:spcPct val="80000"/>
              </a:lnSpc>
              <a:buFont typeface="Arial" panose="020B0604020202020204" pitchFamily="34" charset="0"/>
              <a:buChar char="•"/>
            </a:pPr>
            <a:r>
              <a:rPr lang="en-US" altLang="en-US" dirty="0" err="1" smtClean="0"/>
              <a:t>Ajourn</a:t>
            </a:r>
            <a:endParaRPr lang="en-US" altLang="en-US" dirty="0"/>
          </a:p>
          <a:p>
            <a:endParaRPr lang="en-US" sz="2800" dirty="0"/>
          </a:p>
        </p:txBody>
      </p:sp>
    </p:spTree>
    <p:extLst>
      <p:ext uri="{BB962C8B-B14F-4D97-AF65-F5344CB8AC3E}">
        <p14:creationId xmlns:p14="http://schemas.microsoft.com/office/powerpoint/2010/main" val="17894875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11-18/0397 (Laurent Cariou)</a:t>
            </a:r>
            <a:endParaRPr lang="en-US" dirty="0"/>
          </a:p>
        </p:txBody>
      </p:sp>
      <p:sp>
        <p:nvSpPr>
          <p:cNvPr id="3" name="Content Placeholder 2"/>
          <p:cNvSpPr>
            <a:spLocks noGrp="1"/>
          </p:cNvSpPr>
          <p:nvPr>
            <p:ph idx="1"/>
          </p:nvPr>
        </p:nvSpPr>
        <p:spPr/>
        <p:txBody>
          <a:bodyPr/>
          <a:lstStyle/>
          <a:p>
            <a:r>
              <a:rPr lang="en-US" dirty="0" smtClean="0"/>
              <a:t>Do you agree to resolutions to CID; </a:t>
            </a:r>
            <a:r>
              <a:rPr lang="en-GB" dirty="0"/>
              <a:t>12153, 11960, 12302, 12959, 12961, 13797, </a:t>
            </a:r>
            <a:r>
              <a:rPr lang="en-GB" dirty="0" smtClean="0"/>
              <a:t>13798 in doc 11-18/0397r0?</a:t>
            </a:r>
          </a:p>
          <a:p>
            <a:endParaRPr lang="en-GB" dirty="0"/>
          </a:p>
          <a:p>
            <a:r>
              <a:rPr lang="en-GB" dirty="0" smtClean="0"/>
              <a:t>SP deferred. More offline discussion is needed.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1649342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11-18/0483 (</a:t>
            </a:r>
            <a:r>
              <a:rPr lang="en-US" dirty="0"/>
              <a:t>Sigurd </a:t>
            </a:r>
            <a:r>
              <a:rPr lang="en-US" dirty="0" smtClean="0"/>
              <a:t>Schelstraete)</a:t>
            </a:r>
            <a:endParaRPr lang="en-US" dirty="0"/>
          </a:p>
        </p:txBody>
      </p:sp>
      <p:sp>
        <p:nvSpPr>
          <p:cNvPr id="3" name="Content Placeholder 2"/>
          <p:cNvSpPr>
            <a:spLocks noGrp="1"/>
          </p:cNvSpPr>
          <p:nvPr>
            <p:ph idx="1"/>
          </p:nvPr>
        </p:nvSpPr>
        <p:spPr/>
        <p:txBody>
          <a:bodyPr/>
          <a:lstStyle/>
          <a:p>
            <a:r>
              <a:rPr lang="en-US" dirty="0" smtClean="0"/>
              <a:t>Do you accept the modified text in 11-18/0483r1?</a:t>
            </a:r>
          </a:p>
          <a:p>
            <a:endParaRPr lang="en-US" dirty="0"/>
          </a:p>
          <a:p>
            <a:r>
              <a:rPr lang="en-US" dirty="0" smtClean="0"/>
              <a:t>Needs further discussion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5295184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2503740622"/>
              </p:ext>
            </p:extLst>
          </p:nvPr>
        </p:nvGraphicFramePr>
        <p:xfrm>
          <a:off x="4114800" y="3043238"/>
          <a:ext cx="2805288" cy="2366962"/>
        </p:xfrm>
        <a:graphic>
          <a:graphicData uri="http://schemas.openxmlformats.org/presentationml/2006/ole">
            <mc:AlternateContent xmlns:mc="http://schemas.openxmlformats.org/markup-compatibility/2006">
              <mc:Choice xmlns:v="urn:schemas-microsoft-com:vml" Requires="v">
                <p:oleObj spid="_x0000_s4136" name="Worksheet" showAsIcon="1" r:id="rId4" imgW="914400" imgH="771480" progId="Excel.Sheet.12">
                  <p:embed/>
                </p:oleObj>
              </mc:Choice>
              <mc:Fallback>
                <p:oleObj name="Worksheet" showAsIcon="1" r:id="rId4" imgW="914400" imgH="771480" progId="Excel.Sheet.12">
                  <p:embed/>
                  <p:pic>
                    <p:nvPicPr>
                      <p:cNvPr id="0" name=""/>
                      <p:cNvPicPr/>
                      <p:nvPr/>
                    </p:nvPicPr>
                    <p:blipFill>
                      <a:blip r:embed="rId5"/>
                      <a:stretch>
                        <a:fillRect/>
                      </a:stretch>
                    </p:blipFill>
                    <p:spPr>
                      <a:xfrm>
                        <a:off x="4114800" y="3043238"/>
                        <a:ext cx="2805288" cy="23669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MAC/MU Submissions</a:t>
            </a:r>
            <a:endParaRPr lang="en-US" dirty="0"/>
          </a:p>
        </p:txBody>
      </p:sp>
      <p:sp>
        <p:nvSpPr>
          <p:cNvPr id="6" name="Date Placeholder 5"/>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43028123"/>
              </p:ext>
            </p:extLst>
          </p:nvPr>
        </p:nvGraphicFramePr>
        <p:xfrm>
          <a:off x="1643288" y="1751013"/>
          <a:ext cx="5595712" cy="4268788"/>
        </p:xfrm>
        <a:graphic>
          <a:graphicData uri="http://schemas.openxmlformats.org/drawingml/2006/table">
            <a:tbl>
              <a:tblPr/>
              <a:tblGrid>
                <a:gridCol w="383706"/>
                <a:gridCol w="383706"/>
                <a:gridCol w="2717917"/>
                <a:gridCol w="1606769"/>
                <a:gridCol w="503614"/>
              </a:tblGrid>
              <a:tr h="68886">
                <a:tc>
                  <a:txBody>
                    <a:bodyPr/>
                    <a:lstStyle/>
                    <a:p>
                      <a:pPr algn="l" fontAlgn="b"/>
                      <a:r>
                        <a:rPr lang="en-US" sz="400" b="1" i="0" u="none" strike="noStrike">
                          <a:solidFill>
                            <a:srgbClr val="FFFFFF"/>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1859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Resolution for CID 11742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Resolution for CID 11002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t"/>
                      <a:r>
                        <a:rPr lang="en-US" sz="400" b="0" i="0" u="none" strike="noStrike">
                          <a:solidFill>
                            <a:srgbClr val="000000"/>
                          </a:solidFill>
                          <a:effectLst/>
                          <a:latin typeface="Calibri" panose="020F0502020204030204" pitchFamily="34" charset="0"/>
                        </a:rPr>
                        <a:t>2017</a:t>
                      </a:r>
                    </a:p>
                  </a:txBody>
                  <a:tcPr marL="3317" marR="3317" marT="33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t"/>
                      <a:r>
                        <a:rPr lang="en-US" sz="400" b="0" i="0" u="none" strike="noStrike">
                          <a:solidFill>
                            <a:srgbClr val="000000"/>
                          </a:solidFill>
                          <a:effectLst/>
                          <a:latin typeface="Calibri" panose="020F0502020204030204" pitchFamily="34" charset="0"/>
                        </a:rPr>
                        <a:t>1887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400" b="0" i="0" u="none" strike="noStrike">
                          <a:solidFill>
                            <a:srgbClr val="000000"/>
                          </a:solidFill>
                          <a:effectLst/>
                          <a:latin typeface="Calibri" panose="020F0502020204030204" pitchFamily="34" charset="0"/>
                        </a:rPr>
                        <a:t>11ax D2.0 Comment Resolution 27.5.3.2.4 10.22.2.7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Liwen Chu (Marvell)</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MU</a:t>
                      </a:r>
                    </a:p>
                  </a:txBody>
                  <a:tcPr marL="3317" marR="3317" marT="3317" marB="0">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LB230-MAC-CR-27.15.2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Default-UORA-Parameters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ER-DL-protection-sequence</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LB230-MAC-CR-27.7 and 27.7.1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14324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6742">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77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for BSS Load Slides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83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 CR for BSS Load Text</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149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27.5.6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laurent cariou (Intel)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13754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181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200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Decouple Channel Width Capabilities Between VHT and HE Modes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Huizhao Wang (Quantenna)</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MAV</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218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Fragment Flushing BlockAckReq</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241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MAC-CR-Misc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37772">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LB230-MAC-CR-10.43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338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LB230-MAC-CID_13744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Random Access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nn-NO" sz="400" b="0" i="0" u="none" strike="noStrike">
                          <a:solidFill>
                            <a:srgbClr val="000000"/>
                          </a:solidFill>
                          <a:effectLst/>
                          <a:latin typeface="Calibri" panose="020F0502020204030204" pitchFamily="34" charset="0"/>
                        </a:rPr>
                        <a:t>Visio file for Fig 10-1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CIDs in 10.2.6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37772">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CID 13136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doc for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BSS Color</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37772">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Trigger frame format (9.3.1.23)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27.5.3.3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Multiple BSSID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various CIDs in Clause 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LB230-MAC-CR-9.4.2.200_part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LB230-MAC-CR-27.7.3.4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LB230-MAC-CR-9.3.3.x</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LB230-MAC-CR-Some CIDs in 9.4.2.237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Comment resolution for CID 13084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390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CIDs related to Random Access for unassociated STAs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comment-resolution-CID 14318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resolution-CID 11327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9.7.1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9.7.3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27.10.2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27.10.3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27.5.3.2.4 remaining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432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9.4.2.24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27.16..4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Calibri" panose="020F0502020204030204" pitchFamily="34" charset="0"/>
                        </a:rPr>
                        <a:t>ACK non QoS data frame in TB PPDU</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lb230-cr-txop-duration-based-rts-cts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Yongho Seok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for CID 14207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Yunbo Li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dirty="0">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631181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a:latin typeface="Arial" panose="020B0604020202020204" pitchFamily="34" charset="0"/>
              </a:rPr>
              <a:t>March 4-9, 2018</a:t>
            </a:r>
          </a:p>
          <a:p>
            <a:pPr algn="ctr">
              <a:lnSpc>
                <a:spcPct val="90000"/>
              </a:lnSpc>
              <a:buFontTx/>
              <a:buNone/>
            </a:pPr>
            <a:r>
              <a:rPr lang="en-US" sz="4000" dirty="0">
                <a:latin typeface="Arial" panose="020B0604020202020204" pitchFamily="34" charset="0"/>
              </a:rPr>
              <a:t>Rosemont, Illinois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March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March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3469864475"/>
              </p:ext>
            </p:extLst>
          </p:nvPr>
        </p:nvGraphicFramePr>
        <p:xfrm>
          <a:off x="685800" y="2943996"/>
          <a:ext cx="7770813" cy="832585"/>
        </p:xfrm>
        <a:graphic>
          <a:graphicData uri="http://schemas.openxmlformats.org/drawingml/2006/table">
            <a:tbl>
              <a:tblPr/>
              <a:tblGrid>
                <a:gridCol w="532856"/>
                <a:gridCol w="532856"/>
                <a:gridCol w="3774395"/>
                <a:gridCol w="2231333"/>
                <a:gridCol w="699373"/>
              </a:tblGrid>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Calibri" panose="020F0502020204030204" pitchFamily="34" charset="0"/>
                        </a:rPr>
                        <a:t>26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CR-SRG-and-SRP</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Matthew Fischer (Broadcom LTD)</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106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lb230-cr-spatial-reuse-operation-on-secondary-channel</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Yongho Seok (MediaTek)</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Calibri" panose="020F0502020204030204" pitchFamily="34" charset="0"/>
                        </a:rPr>
                        <a:t>225</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CR-SRG-Management-CID-12044-12304</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Matthew Fischer (Broadcom LTD)</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391</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CID 11775 should be re-considered</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Graham Smith (SR Technologies)</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Calibri" panose="020F0502020204030204" pitchFamily="34" charset="0"/>
                        </a:rPr>
                        <a:t>456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lb230-cr-txvector-parameter-bss-color</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Yongho Seok (MediaTek)</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dirty="0">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6593147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5,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Summary from January 2018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a:t>
            </a:r>
            <a:r>
              <a:rPr lang="en-US" altLang="en-US" sz="1800" dirty="0" smtClean="0"/>
              <a:t>November 2017 </a:t>
            </a:r>
            <a:r>
              <a:rPr lang="en-US" altLang="en-US" sz="1800" dirty="0"/>
              <a:t>meeting.</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May ad hoc Meeting</a:t>
            </a:r>
          </a:p>
          <a:p>
            <a:pPr>
              <a:lnSpc>
                <a:spcPct val="80000"/>
              </a:lnSpc>
              <a:buFont typeface="Arial" panose="020B0604020202020204" pitchFamily="34" charset="0"/>
              <a:buChar char="•"/>
            </a:pPr>
            <a:r>
              <a:rPr lang="en-US" altLang="en-US" dirty="0" smtClean="0"/>
              <a:t>Room assignment for the ad hoc meetings</a:t>
            </a:r>
          </a:p>
          <a:p>
            <a:pPr>
              <a:lnSpc>
                <a:spcPct val="80000"/>
              </a:lnSpc>
              <a:buFont typeface="Arial" panose="020B0604020202020204" pitchFamily="34" charset="0"/>
              <a:buChar char="•"/>
            </a:pPr>
            <a:r>
              <a:rPr lang="en-US" altLang="en-US" dirty="0" smtClean="0"/>
              <a:t>Editor Report </a:t>
            </a:r>
            <a:r>
              <a:rPr lang="en-US" altLang="en-US" dirty="0"/>
              <a:t>– Robert </a:t>
            </a:r>
            <a:r>
              <a:rPr lang="en-US" altLang="en-US" dirty="0" smtClean="0"/>
              <a:t>Stacey</a:t>
            </a:r>
            <a:endParaRPr lang="en-US" altLang="en-US" dirty="0"/>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Since January 2018</a:t>
            </a:r>
            <a:endParaRPr lang="en-US" dirty="0"/>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dirty="0" smtClean="0"/>
              <a:t>Continued with the comment resolution.</a:t>
            </a:r>
          </a:p>
          <a:p>
            <a:pPr>
              <a:buFont typeface="Arial" panose="020B0604020202020204" pitchFamily="34" charset="0"/>
              <a:buChar char="•"/>
            </a:pPr>
            <a:r>
              <a:rPr lang="en-US" dirty="0" smtClean="0"/>
              <a:t>Resolution of over 700 CIDs passed motions</a:t>
            </a:r>
          </a:p>
          <a:p>
            <a:pPr>
              <a:buFont typeface="Arial" panose="020B0604020202020204" pitchFamily="34" charset="0"/>
              <a:buChar char="•"/>
            </a:pPr>
            <a:r>
              <a:rPr lang="en-US" dirty="0" smtClean="0"/>
              <a:t>The TG Technical Editor produced draft D2.2.</a:t>
            </a:r>
          </a:p>
          <a:p>
            <a:pPr>
              <a:buFont typeface="Arial" panose="020B0604020202020204" pitchFamily="34" charset="0"/>
              <a:buChar char="•"/>
            </a:pPr>
            <a:r>
              <a:rPr lang="en-US" dirty="0" smtClean="0"/>
              <a:t>Over 1500 technical CIDs are still open before the start of the ad hoc meeting last week..</a:t>
            </a:r>
          </a:p>
          <a:p>
            <a:pPr>
              <a:buFont typeface="Arial" panose="020B0604020202020204" pitchFamily="34" charset="0"/>
              <a:buChar char="•"/>
            </a:pPr>
            <a:r>
              <a:rPr lang="en-US" dirty="0" smtClean="0"/>
              <a:t>No </a:t>
            </a:r>
            <a:r>
              <a:rPr lang="en-US" dirty="0" err="1" smtClean="0"/>
              <a:t>telecons</a:t>
            </a:r>
            <a:r>
              <a:rPr lang="en-US" dirty="0" smtClean="0"/>
              <a:t> – all </a:t>
            </a:r>
            <a:r>
              <a:rPr lang="en-US" dirty="0" err="1" smtClean="0"/>
              <a:t>telecons</a:t>
            </a:r>
            <a:r>
              <a:rPr lang="en-US" dirty="0" smtClean="0"/>
              <a:t> were cancelled.</a:t>
            </a:r>
            <a:endParaRPr lang="en-US" dirty="0"/>
          </a:p>
          <a:p>
            <a:pPr>
              <a:buFont typeface="Arial" panose="020B0604020202020204" pitchFamily="34" charset="0"/>
              <a:buChar char="•"/>
            </a:pPr>
            <a:r>
              <a:rPr lang="en-US" dirty="0" smtClean="0"/>
              <a:t>Ad hoc meeting last week in the Bay area – Resolutions of about 250 CIDs are ready for motion.</a:t>
            </a:r>
          </a:p>
          <a:p>
            <a:pPr lvl="1">
              <a:buFont typeface="Arial" panose="020B0604020202020204" pitchFamily="34" charset="0"/>
              <a:buChar char="•"/>
            </a:pPr>
            <a:r>
              <a:rPr lang="en-US" dirty="0">
                <a:hlinkClick r:id="rId2"/>
              </a:rPr>
              <a:t>https://</a:t>
            </a:r>
            <a:r>
              <a:rPr lang="en-US" dirty="0" smtClean="0">
                <a:hlinkClick r:id="rId2"/>
              </a:rPr>
              <a:t>mentor.ieee.org/802.11/dcn/18/11-18-0287-04-00ax-tgax-march-ad-hoc-mee</a:t>
            </a:r>
          </a:p>
          <a:p>
            <a:pPr lvl="1">
              <a:buFont typeface="Arial" panose="020B0604020202020204" pitchFamily="34" charset="0"/>
              <a:buChar char="•"/>
            </a:pPr>
            <a:r>
              <a:rPr lang="en-US" dirty="0">
                <a:hlinkClick r:id="rId2"/>
              </a:rPr>
              <a:t>https://mentor.ieee.org/802.11/dcn/18/11-18-0474-01-00ax-tgax-mar-2018-ad-hoc-meeting-agenda-phy.pptxting-agenda.pptx</a:t>
            </a:r>
            <a:r>
              <a:rPr lang="en-US" dirty="0" smtClean="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January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mentor.ieee.org/802.11/dcn/18/11-18-0213-00-00ax-tgax-january-2018-irvine-meeting-minutes.docx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mentor.ieee.org/802.11/dcn/18/11-18-0119-00-00ax-minutes-of-tgax-january-2018-ad-hoc-meeting-mac-mu-sr.docx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mentor.ieee.org/802.11/dcn/18/11-18-0239-00-00ax-minutes-of-the-tgax-spatial-reuse-ad-hoc-group-meeting.docx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mentor.ieee.org/802.11/dcn/18/11-18-0245-00-00ax-minutes-of-the-tgax-mac-mu-ad-hoc-meeting.docx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mentor.ieee.org/802.11/dcn/18/11-18-0255-00-00ax-jan-2018-tgax-irvine-phy-ad-hoc-minutes.docx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 Bin Tian</a:t>
            </a:r>
            <a:r>
              <a:rPr lang="en-US" altLang="en-US" sz="2000" dirty="0"/>
              <a:t>	Second</a:t>
            </a:r>
            <a:r>
              <a:rPr lang="en-US" altLang="en-US" sz="2000" dirty="0" smtClean="0"/>
              <a:t>: Allan Jones</a:t>
            </a:r>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a:t>March 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a:t>
            </a:r>
            <a:r>
              <a:rPr lang="en-US" altLang="zh-CN" sz="1400" dirty="0" smtClean="0">
                <a:solidFill>
                  <a:srgbClr val="FF0000"/>
                </a:solidFill>
              </a:rPr>
              <a:t>March </a:t>
            </a:r>
            <a:r>
              <a:rPr lang="en-US" altLang="zh-CN" sz="1400" dirty="0">
                <a:solidFill>
                  <a:srgbClr val="FF0000"/>
                </a:solidFill>
              </a:rPr>
              <a:t>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Ballot</a:t>
            </a: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11-18/0055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a:t>
            </a:r>
            <a:r>
              <a:rPr lang="en-US" dirty="0"/>
              <a:t>you agree to harmonize A-control with </a:t>
            </a:r>
            <a:r>
              <a:rPr lang="en-US" dirty="0" err="1"/>
              <a:t>QoS</a:t>
            </a:r>
            <a:r>
              <a:rPr lang="en-US" dirty="0"/>
              <a:t> control BSR by replacing per AC queue size report in A-Control with per TID queue size </a:t>
            </a:r>
            <a:r>
              <a:rPr lang="en-US" dirty="0" smtClean="0"/>
              <a:t>report and accept the resolutions to CIDs 14324 and 12310 in doc 11-18/0055r3?</a:t>
            </a:r>
          </a:p>
          <a:p>
            <a:endParaRPr lang="en-US" dirty="0"/>
          </a:p>
          <a:p>
            <a:r>
              <a:rPr lang="en-US" dirty="0" smtClean="0"/>
              <a:t>Y: 39</a:t>
            </a:r>
          </a:p>
          <a:p>
            <a:r>
              <a:rPr lang="en-US" dirty="0" smtClean="0"/>
              <a:t>N: 13</a:t>
            </a:r>
          </a:p>
          <a:p>
            <a:r>
              <a:rPr lang="en-US" dirty="0" smtClean="0"/>
              <a:t>A: 14 </a:t>
            </a:r>
            <a:r>
              <a:rPr lang="en-US"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463406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11-18/0454 (</a:t>
            </a:r>
            <a:r>
              <a:rPr lang="en-US" dirty="0"/>
              <a:t>Kiseon </a:t>
            </a:r>
            <a:r>
              <a:rPr lang="en-US" dirty="0" smtClean="0"/>
              <a:t>Ryu)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11499, </a:t>
            </a:r>
            <a:r>
              <a:rPr lang="en-GB" dirty="0" smtClean="0"/>
              <a:t>14324 in doc 11-18/0454r1?</a:t>
            </a:r>
          </a:p>
          <a:p>
            <a:endParaRPr lang="en-GB" dirty="0"/>
          </a:p>
          <a:p>
            <a:r>
              <a:rPr lang="en-GB" dirty="0" smtClean="0"/>
              <a:t>Y: 12</a:t>
            </a:r>
          </a:p>
          <a:p>
            <a:r>
              <a:rPr lang="en-US" dirty="0" smtClean="0"/>
              <a:t>N: 14</a:t>
            </a:r>
          </a:p>
          <a:p>
            <a:r>
              <a:rPr lang="en-US" dirty="0" smtClean="0"/>
              <a:t>A:20</a:t>
            </a:r>
          </a:p>
          <a:p>
            <a:endParaRPr lang="en-US" dirty="0"/>
          </a:p>
          <a:p>
            <a:r>
              <a:rPr lang="en-US" dirty="0" smtClean="0"/>
              <a:t>&lt; 75%</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794624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#509</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dirty="0" smtClean="0"/>
              <a:t>Move </a:t>
            </a:r>
            <a:r>
              <a:rPr lang="en-US" dirty="0"/>
              <a:t>to harmonize A-control with </a:t>
            </a:r>
            <a:r>
              <a:rPr lang="en-US" dirty="0" err="1"/>
              <a:t>QoS</a:t>
            </a:r>
            <a:r>
              <a:rPr lang="en-US" dirty="0"/>
              <a:t> control BSR by replacing per AC queue size report in A-Control with per TID queue size report and accept the resolutions to CIDs 14324 and 12310 in doc </a:t>
            </a:r>
            <a:r>
              <a:rPr lang="en-US" dirty="0" smtClean="0"/>
              <a:t>11-18/0055r3</a:t>
            </a:r>
          </a:p>
          <a:p>
            <a:pPr>
              <a:buFont typeface="Arial" panose="020B0604020202020204" pitchFamily="34" charset="0"/>
              <a:buChar char="•"/>
            </a:pPr>
            <a:endParaRPr lang="en-US" dirty="0"/>
          </a:p>
          <a:p>
            <a:pPr>
              <a:buFont typeface="Arial" panose="020B0604020202020204" pitchFamily="34" charset="0"/>
              <a:buChar char="•"/>
            </a:pPr>
            <a:r>
              <a:rPr lang="en-US" dirty="0" smtClean="0"/>
              <a:t>Move: Zhou </a:t>
            </a:r>
            <a:r>
              <a:rPr lang="en-US" dirty="0" err="1" smtClean="0"/>
              <a:t>Lan</a:t>
            </a:r>
            <a:endParaRPr lang="en-US" dirty="0" smtClean="0"/>
          </a:p>
          <a:p>
            <a:pPr>
              <a:buFont typeface="Arial" panose="020B0604020202020204" pitchFamily="34" charset="0"/>
              <a:buChar char="•"/>
            </a:pPr>
            <a:r>
              <a:rPr lang="en-US" dirty="0" smtClean="0"/>
              <a:t>Second: Laurent Cariou</a:t>
            </a:r>
          </a:p>
          <a:p>
            <a:pPr>
              <a:buFont typeface="Arial" panose="020B0604020202020204" pitchFamily="34" charset="0"/>
              <a:buChar char="•"/>
            </a:pPr>
            <a:r>
              <a:rPr lang="en-US" dirty="0" smtClean="0"/>
              <a:t>Y: 38</a:t>
            </a:r>
          </a:p>
          <a:p>
            <a:pPr>
              <a:buFont typeface="Arial" panose="020B0604020202020204" pitchFamily="34" charset="0"/>
              <a:buChar char="•"/>
            </a:pPr>
            <a:r>
              <a:rPr lang="en-US" dirty="0" smtClean="0"/>
              <a:t>N: 20</a:t>
            </a:r>
          </a:p>
          <a:p>
            <a:pPr>
              <a:buFont typeface="Arial" panose="020B0604020202020204" pitchFamily="34" charset="0"/>
              <a:buChar char="•"/>
            </a:pPr>
            <a:r>
              <a:rPr lang="en-US" dirty="0" smtClean="0"/>
              <a:t>A: 7</a:t>
            </a:r>
          </a:p>
          <a:p>
            <a:pPr>
              <a:buFont typeface="Arial" panose="020B0604020202020204" pitchFamily="34" charset="0"/>
              <a:buChar char="•"/>
            </a:pPr>
            <a:r>
              <a:rPr lang="en-US" dirty="0" smtClean="0"/>
              <a:t>Motion fails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2571693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11-18/0107</a:t>
            </a:r>
            <a:endParaRPr lang="en-US" dirty="0"/>
          </a:p>
        </p:txBody>
      </p:sp>
      <p:sp>
        <p:nvSpPr>
          <p:cNvPr id="3" name="Content Placeholder 2"/>
          <p:cNvSpPr>
            <a:spLocks noGrp="1"/>
          </p:cNvSpPr>
          <p:nvPr>
            <p:ph idx="1"/>
          </p:nvPr>
        </p:nvSpPr>
        <p:spPr/>
        <p:txBody>
          <a:bodyPr/>
          <a:lstStyle/>
          <a:p>
            <a:r>
              <a:rPr lang="en-US" dirty="0" smtClean="0">
                <a:solidFill>
                  <a:schemeClr val="bg1">
                    <a:lumMod val="75000"/>
                  </a:schemeClr>
                </a:solidFill>
              </a:rPr>
              <a:t>Do you accept resolutions to CIDs </a:t>
            </a:r>
            <a:r>
              <a:rPr lang="en-GB" dirty="0">
                <a:solidFill>
                  <a:schemeClr val="bg1">
                    <a:lumMod val="75000"/>
                  </a:schemeClr>
                </a:solidFill>
              </a:rPr>
              <a:t>11834, 11837, 14005 </a:t>
            </a:r>
            <a:r>
              <a:rPr lang="en-GB" dirty="0" smtClean="0">
                <a:solidFill>
                  <a:schemeClr val="bg1">
                    <a:lumMod val="75000"/>
                  </a:schemeClr>
                </a:solidFill>
              </a:rPr>
              <a:t>in doc 11-18/107r2?</a:t>
            </a:r>
          </a:p>
          <a:p>
            <a:endParaRPr lang="en-GB" dirty="0" smtClean="0"/>
          </a:p>
          <a:p>
            <a:r>
              <a:rPr lang="en-GB" dirty="0" smtClean="0"/>
              <a:t>Which option do you prefer to support the</a:t>
            </a:r>
            <a:r>
              <a:rPr lang="en-GB" dirty="0"/>
              <a:t> </a:t>
            </a:r>
            <a:r>
              <a:rPr lang="en-GB" dirty="0" smtClean="0"/>
              <a:t>feature (HE </a:t>
            </a:r>
            <a:r>
              <a:rPr lang="en-GB" dirty="0" err="1" smtClean="0"/>
              <a:t>Subchannel</a:t>
            </a:r>
            <a:r>
              <a:rPr lang="en-GB" dirty="0" smtClean="0"/>
              <a:t> Selective transmission operation)? </a:t>
            </a:r>
          </a:p>
          <a:p>
            <a:r>
              <a:rPr lang="en-GB" dirty="0" smtClean="0"/>
              <a:t>Option 1: 20 MHz only STA - 36</a:t>
            </a:r>
          </a:p>
          <a:p>
            <a:r>
              <a:rPr lang="en-GB" dirty="0" smtClean="0"/>
              <a:t>Option 2: 20 MHz only STA and 20 MHz operation STA - 28</a:t>
            </a:r>
          </a:p>
          <a:p>
            <a:r>
              <a:rPr lang="en-GB" dirty="0" smtClean="0"/>
              <a:t>Option 3: 20MHz only STA and 20MHz/80MHz operation STA  - 7</a:t>
            </a:r>
          </a:p>
          <a:p>
            <a:r>
              <a:rPr lang="en-GB" dirty="0" smtClean="0"/>
              <a:t>Option 4: None of the above - 16</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793502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999413" cy="1065213"/>
          </a:xfrm>
        </p:spPr>
        <p:txBody>
          <a:bodyPr/>
          <a:lstStyle/>
          <a:p>
            <a:r>
              <a:rPr lang="en-US" altLang="en-US" dirty="0"/>
              <a:t>Agenda for </a:t>
            </a:r>
            <a:r>
              <a:rPr lang="en-US" altLang="en-US" dirty="0" smtClean="0"/>
              <a:t>Tuesday March 6,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
        <p:nvSpPr>
          <p:cNvPr id="8"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dirty="0" smtClean="0"/>
              <a:t>Ad Hoc Group #1: Grand Ballroom B</a:t>
            </a:r>
            <a:endParaRPr lang="en-US" altLang="en-US" dirty="0"/>
          </a:p>
          <a:p>
            <a:endParaRPr lang="en-US" sz="2800" dirty="0"/>
          </a:p>
        </p:txBody>
      </p:sp>
    </p:spTree>
    <p:extLst>
      <p:ext uri="{BB962C8B-B14F-4D97-AF65-F5344CB8AC3E}">
        <p14:creationId xmlns:p14="http://schemas.microsoft.com/office/powerpoint/2010/main" val="28198835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March 6,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PHY </a:t>
            </a:r>
            <a:r>
              <a:rPr lang="en-US" dirty="0" smtClean="0">
                <a:sym typeface="Wingdings" panose="05000000000000000000" pitchFamily="2" charset="2"/>
              </a:rPr>
              <a:t> Grand Ballroom DE</a:t>
            </a:r>
            <a:endParaRPr lang="en-US" dirty="0"/>
          </a:p>
          <a:p>
            <a:r>
              <a:rPr lang="en-US" dirty="0"/>
              <a:t>Ad Hoc Group #2</a:t>
            </a:r>
            <a:r>
              <a:rPr lang="en-US" dirty="0" smtClean="0"/>
              <a:t>: MAC </a:t>
            </a:r>
            <a:r>
              <a:rPr lang="en-US" dirty="0" smtClean="0">
                <a:sym typeface="Wingdings" panose="05000000000000000000" pitchFamily="2" charset="2"/>
              </a:rPr>
              <a:t> Grand Ballroom 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March 6,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 PHY </a:t>
            </a:r>
            <a:r>
              <a:rPr lang="en-US" dirty="0">
                <a:sym typeface="Wingdings" panose="05000000000000000000" pitchFamily="2" charset="2"/>
              </a:rPr>
              <a:t> Grand Ballroom DE</a:t>
            </a:r>
            <a:endParaRPr lang="en-US" dirty="0"/>
          </a:p>
          <a:p>
            <a:r>
              <a:rPr lang="en-US" dirty="0"/>
              <a:t>Ad Hoc Group #2: MAC </a:t>
            </a:r>
            <a:r>
              <a:rPr lang="en-US" dirty="0">
                <a:sym typeface="Wingdings" panose="05000000000000000000" pitchFamily="2" charset="2"/>
              </a:rPr>
              <a:t> Grand Ballroom </a:t>
            </a:r>
            <a:r>
              <a:rPr lang="en-US" dirty="0" smtClean="0">
                <a:sym typeface="Wingdings" panose="05000000000000000000" pitchFamily="2" charset="2"/>
              </a:rPr>
              <a:t>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Tuesday </a:t>
            </a:r>
            <a:r>
              <a:rPr lang="en-US" altLang="en-US" dirty="0" smtClean="0"/>
              <a:t>March 6</a:t>
            </a:r>
            <a:r>
              <a:rPr lang="en-US" altLang="en-US" dirty="0"/>
              <a:t>,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 </a:t>
            </a:r>
            <a:r>
              <a:rPr lang="en-US" dirty="0" smtClean="0"/>
              <a:t>SR </a:t>
            </a:r>
            <a:r>
              <a:rPr lang="en-US" dirty="0">
                <a:sym typeface="Wingdings" panose="05000000000000000000" pitchFamily="2" charset="2"/>
              </a:rPr>
              <a:t> Grand Ballroom DE</a:t>
            </a:r>
            <a:endParaRPr lang="en-US" dirty="0"/>
          </a:p>
          <a:p>
            <a:r>
              <a:rPr lang="en-US" dirty="0"/>
              <a:t>Ad Hoc Group #2: MAC </a:t>
            </a:r>
            <a:r>
              <a:rPr lang="en-US" dirty="0">
                <a:sym typeface="Wingdings" panose="05000000000000000000" pitchFamily="2" charset="2"/>
              </a:rPr>
              <a:t> Grand Ballroom B</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March 7,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p>
          <a:p>
            <a:pPr>
              <a:buFont typeface="Arial" panose="020B0604020202020204" pitchFamily="34" charset="0"/>
              <a:buChar char="•"/>
            </a:pPr>
            <a:r>
              <a:rPr lang="en-US" altLang="en-US" dirty="0" smtClean="0"/>
              <a:t>ARC feedback on 11-18/0362r1</a:t>
            </a:r>
            <a:endParaRPr lang="en-US" altLang="en-US" dirty="0"/>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11-18/0107</a:t>
            </a:r>
          </a:p>
          <a:p>
            <a:pPr lvl="1">
              <a:lnSpc>
                <a:spcPct val="80000"/>
              </a:lnSpc>
              <a:buFont typeface="Arial" panose="020B0604020202020204" pitchFamily="34" charset="0"/>
              <a:buChar char="•"/>
            </a:pPr>
            <a:r>
              <a:rPr lang="en-US" altLang="en-US" smtClean="0"/>
              <a:t>Others </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11-18/0107</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chemeClr val="tx1"/>
                </a:solidFill>
              </a:rPr>
              <a:t>11834, 11837, 14005 in doc </a:t>
            </a:r>
            <a:r>
              <a:rPr lang="en-GB" dirty="0" smtClean="0">
                <a:solidFill>
                  <a:schemeClr val="tx1"/>
                </a:solidFill>
              </a:rPr>
              <a:t>11-18/0107r3?</a:t>
            </a:r>
          </a:p>
          <a:p>
            <a:endParaRPr lang="en-GB" dirty="0">
              <a:solidFill>
                <a:schemeClr val="tx1"/>
              </a:solidFill>
            </a:endParaRPr>
          </a:p>
          <a:p>
            <a:r>
              <a:rPr lang="en-GB" dirty="0" smtClean="0">
                <a:solidFill>
                  <a:schemeClr val="tx1"/>
                </a:solidFill>
              </a:rPr>
              <a:t>No objection</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8869188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11-18/0483</a:t>
            </a:r>
            <a:endParaRPr lang="en-US" dirty="0"/>
          </a:p>
        </p:txBody>
      </p:sp>
      <p:sp>
        <p:nvSpPr>
          <p:cNvPr id="3" name="Content Placeholder 2"/>
          <p:cNvSpPr>
            <a:spLocks noGrp="1"/>
          </p:cNvSpPr>
          <p:nvPr>
            <p:ph idx="1"/>
          </p:nvPr>
        </p:nvSpPr>
        <p:spPr/>
        <p:txBody>
          <a:bodyPr/>
          <a:lstStyle/>
          <a:p>
            <a:r>
              <a:rPr lang="en-US" dirty="0" smtClean="0"/>
              <a:t>DO you accept the added text and resolutions to CIDs; </a:t>
            </a:r>
            <a:r>
              <a:rPr lang="en-US" dirty="0"/>
              <a:t>13329, 11539, 11540, </a:t>
            </a:r>
            <a:r>
              <a:rPr lang="en-US" dirty="0" smtClean="0"/>
              <a:t>11541 in doc 11-18/0482r2?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7936218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11-18/0200r4</a:t>
            </a:r>
            <a:endParaRPr lang="en-US" dirty="0"/>
          </a:p>
        </p:txBody>
      </p:sp>
      <p:sp>
        <p:nvSpPr>
          <p:cNvPr id="3" name="Content Placeholder 2"/>
          <p:cNvSpPr>
            <a:spLocks noGrp="1"/>
          </p:cNvSpPr>
          <p:nvPr>
            <p:ph idx="1"/>
          </p:nvPr>
        </p:nvSpPr>
        <p:spPr/>
        <p:txBody>
          <a:bodyPr/>
          <a:lstStyle/>
          <a:p>
            <a:r>
              <a:rPr lang="en-US" dirty="0"/>
              <a:t>Do you agree to decouple VHT and HE channel width capabilities advertisements in VHT and HE Capabilities elements, and the </a:t>
            </a:r>
            <a:r>
              <a:rPr lang="en-US" dirty="0" err="1"/>
              <a:t>resultion</a:t>
            </a:r>
            <a:r>
              <a:rPr lang="en-US" dirty="0"/>
              <a:t> text presented in this contribution?</a:t>
            </a:r>
          </a:p>
          <a:p>
            <a:r>
              <a:rPr lang="en-US" dirty="0" smtClean="0"/>
              <a:t> Y: 16</a:t>
            </a:r>
          </a:p>
          <a:p>
            <a:r>
              <a:rPr lang="en-US" dirty="0" smtClean="0"/>
              <a:t>N: 12</a:t>
            </a:r>
          </a:p>
          <a:p>
            <a:r>
              <a:rPr lang="en-US" dirty="0" smtClean="0"/>
              <a:t>A: 36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719398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11-18/0508 (Youhan Kim)</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11723, 14049, 13067, 13066, 13399, 14054, 13302, 13304, 13432, 14058, 14160, 12760, 13435, 11441, 13642, 13592, 13442, 14061, 13632, 13593, 11168, 13594, 13443, </a:t>
            </a:r>
            <a:r>
              <a:rPr lang="en-GB" dirty="0" smtClean="0"/>
              <a:t>13595 in doc 11-18/0508r1?</a:t>
            </a:r>
          </a:p>
          <a:p>
            <a:endParaRPr lang="en-GB" dirty="0"/>
          </a:p>
          <a:p>
            <a:r>
              <a:rPr lang="en-GB" dirty="0"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5641677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11-18/0469</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13342, 13401, 11898, 13338, 13340, 13341, 13343, </a:t>
            </a:r>
            <a:r>
              <a:rPr lang="en-GB" dirty="0" smtClean="0"/>
              <a:t>13344</a:t>
            </a:r>
            <a:r>
              <a:rPr lang="en-US" dirty="0"/>
              <a:t> </a:t>
            </a:r>
            <a:r>
              <a:rPr lang="en-US" dirty="0" smtClean="0"/>
              <a:t>in doc 11-18/0469r1?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10722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March 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 PHY </a:t>
            </a:r>
            <a:r>
              <a:rPr lang="en-US" dirty="0">
                <a:sym typeface="Wingdings" panose="05000000000000000000" pitchFamily="2" charset="2"/>
              </a:rPr>
              <a:t> Grand Ballroom DE</a:t>
            </a:r>
            <a:endParaRPr lang="en-US" dirty="0"/>
          </a:p>
          <a:p>
            <a:r>
              <a:rPr lang="en-US" dirty="0"/>
              <a:t>Ad Hoc Group #2: MAC </a:t>
            </a:r>
            <a:r>
              <a:rPr lang="en-US" dirty="0">
                <a:sym typeface="Wingdings" panose="05000000000000000000" pitchFamily="2" charset="2"/>
              </a:rPr>
              <a:t> Grand Ballroom </a:t>
            </a:r>
            <a:r>
              <a:rPr lang="en-US" dirty="0" smtClean="0">
                <a:sym typeface="Wingdings" panose="05000000000000000000" pitchFamily="2" charset="2"/>
              </a:rPr>
              <a:t>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March 8, AM1 and PM1</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Ad hoc meeting motion</a:t>
            </a:r>
          </a:p>
          <a:p>
            <a:pPr>
              <a:lnSpc>
                <a:spcPct val="80000"/>
              </a:lnSpc>
              <a:buFont typeface="Arial" panose="020B0604020202020204" pitchFamily="34" charset="0"/>
              <a:buChar char="•"/>
            </a:pPr>
            <a:r>
              <a:rPr lang="en-US" altLang="en-US" dirty="0" err="1" smtClean="0"/>
              <a:t>Telecon</a:t>
            </a:r>
            <a:r>
              <a:rPr lang="en-US" altLang="en-US" dirty="0" smtClean="0"/>
              <a:t> Schedule</a:t>
            </a:r>
          </a:p>
          <a:p>
            <a:pPr>
              <a:lnSpc>
                <a:spcPct val="80000"/>
              </a:lnSpc>
              <a:buFont typeface="Arial" panose="020B0604020202020204" pitchFamily="34" charset="0"/>
              <a:buChar char="•"/>
            </a:pPr>
            <a:r>
              <a:rPr lang="en-US" altLang="en-US" dirty="0" smtClean="0"/>
              <a:t>TG Motions</a:t>
            </a:r>
          </a:p>
          <a:p>
            <a:pPr>
              <a:lnSpc>
                <a:spcPct val="80000"/>
              </a:lnSpc>
              <a:buFont typeface="Arial" panose="020B0604020202020204" pitchFamily="34" charset="0"/>
              <a:buChar char="•"/>
            </a:pPr>
            <a:r>
              <a:rPr lang="en-US" altLang="en-US" dirty="0" smtClean="0"/>
              <a:t>Presentation/comment resolution and Motions</a:t>
            </a:r>
            <a:endParaRPr lang="en-US" altLang="en-US" dirty="0"/>
          </a:p>
          <a:p>
            <a:pPr>
              <a:lnSpc>
                <a:spcPct val="80000"/>
              </a:lnSpc>
              <a:buFont typeface="Arial" panose="020B0604020202020204" pitchFamily="34" charset="0"/>
              <a:buChar char="•"/>
            </a:pPr>
            <a:r>
              <a:rPr lang="en-US" altLang="en-US" dirty="0"/>
              <a:t>Goals for </a:t>
            </a:r>
            <a:r>
              <a:rPr lang="en-US" altLang="en-US" dirty="0" smtClean="0"/>
              <a:t>May </a:t>
            </a:r>
            <a:r>
              <a:rPr lang="en-US" altLang="en-US" dirty="0"/>
              <a:t>2018</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March 8,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March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smtClean="0">
                <a:latin typeface="Times New Roman" panose="02020603050405020304" pitchFamily="18" charset="0"/>
                <a:ea typeface="Times New Roman" panose="02020603050405020304" pitchFamily="18" charset="0"/>
              </a:rPr>
              <a:t>TGax </a:t>
            </a:r>
            <a:r>
              <a:rPr lang="en-GB" dirty="0">
                <a:latin typeface="Times New Roman" panose="02020603050405020304" pitchFamily="18" charset="0"/>
                <a:ea typeface="Times New Roman" panose="02020603050405020304" pitchFamily="18" charset="0"/>
              </a:rPr>
              <a:t>to hold an ad-hoc meeting on </a:t>
            </a:r>
            <a:r>
              <a:rPr lang="en-GB" dirty="0" smtClean="0">
                <a:latin typeface="Times New Roman" panose="02020603050405020304" pitchFamily="18" charset="0"/>
                <a:ea typeface="Times New Roman" panose="02020603050405020304" pitchFamily="18" charset="0"/>
              </a:rPr>
              <a:t>May 2-4, 2018 </a:t>
            </a:r>
            <a:r>
              <a:rPr lang="en-GB" dirty="0">
                <a:latin typeface="Times New Roman" panose="02020603050405020304" pitchFamily="18" charset="0"/>
                <a:ea typeface="Times New Roman" panose="02020603050405020304" pitchFamily="18" charset="0"/>
              </a:rPr>
              <a:t>in </a:t>
            </a:r>
            <a:r>
              <a:rPr lang="en-GB" dirty="0" smtClean="0">
                <a:latin typeface="Times New Roman" panose="02020603050405020304" pitchFamily="18" charset="0"/>
                <a:ea typeface="Times New Roman" panose="02020603050405020304" pitchFamily="18" charset="0"/>
              </a:rPr>
              <a:t>Rennes, France, </a:t>
            </a:r>
            <a:r>
              <a:rPr lang="en-GB" dirty="0">
                <a:latin typeface="Times New Roman" panose="02020603050405020304" pitchFamily="18" charset="0"/>
                <a:ea typeface="Times New Roman" panose="02020603050405020304" pitchFamily="18" charset="0"/>
              </a:rPr>
              <a:t>for the purpose of </a:t>
            </a:r>
            <a:r>
              <a:rPr lang="en-GB" dirty="0" smtClean="0">
                <a:latin typeface="Times New Roman" panose="02020603050405020304" pitchFamily="18" charset="0"/>
                <a:ea typeface="Times New Roman" panose="02020603050405020304" pitchFamily="18" charset="0"/>
              </a:rPr>
              <a:t>working on comment resolution.</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March	23, April 6, April 20			10:00 – 12:00 ET</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March 30, April 13, April 27		20:00 – 22:00 ET</a:t>
            </a:r>
          </a:p>
          <a:p>
            <a:pPr>
              <a:buFont typeface="Arial" panose="020B0604020202020204" pitchFamily="34" charset="0"/>
              <a:buChar char="•"/>
            </a:pPr>
            <a:endParaRPr lang="en-US" dirty="0"/>
          </a:p>
          <a:p>
            <a:pPr>
              <a:buFont typeface="Arial" panose="020B0604020202020204" pitchFamily="34" charset="0"/>
              <a:buChar char="•"/>
            </a:pPr>
            <a:r>
              <a:rPr lang="en-US" dirty="0" smtClean="0"/>
              <a:t>May 18			10:00 – 12:00 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631730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dirty="0" smtClean="0"/>
              <a:t>Move to accept </a:t>
            </a:r>
            <a:r>
              <a:rPr lang="en-US" altLang="zh-CN" dirty="0"/>
              <a:t>comment resolution to the following 14 CIDs as in </a:t>
            </a:r>
            <a:r>
              <a:rPr lang="en-US" altLang="zh-CN" dirty="0" smtClean="0"/>
              <a:t>11-18/0151r1</a:t>
            </a:r>
            <a:endParaRPr lang="en-US" altLang="zh-CN" dirty="0"/>
          </a:p>
          <a:p>
            <a:pPr lvl="1"/>
            <a:r>
              <a:rPr lang="en-US" altLang="zh-CN" dirty="0"/>
              <a:t>CID 11423, 11440, 11566, 11721, 11892, 12062, 13015, 13311, 13445, 13596, 13767, 14065, 14201, </a:t>
            </a:r>
            <a:r>
              <a:rPr lang="en-US" altLang="zh-CN" dirty="0" smtClean="0"/>
              <a:t>14336</a:t>
            </a:r>
          </a:p>
          <a:p>
            <a:pPr lvl="1"/>
            <a:endParaRPr lang="en-US" altLang="zh-CN" dirty="0"/>
          </a:p>
          <a:p>
            <a:r>
              <a:rPr lang="en-US" altLang="zh-CN" dirty="0"/>
              <a:t>	</a:t>
            </a:r>
            <a:r>
              <a:rPr lang="en-US" altLang="zh-CN" dirty="0" smtClean="0"/>
              <a:t>Move: Tianyu Wu</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7598799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following 35 CIDs as in 11-18/0136r3?</a:t>
            </a:r>
          </a:p>
          <a:p>
            <a:pPr lvl="1"/>
            <a:r>
              <a:rPr lang="en-GB" altLang="zh-CN" dirty="0"/>
              <a:t>CID </a:t>
            </a:r>
            <a:r>
              <a:rPr lang="en-US" altLang="zh-CN" dirty="0"/>
              <a:t>14014, 14016, 14017, 14018, 14019, 11696, 14020, 14021, 14022, 14023, 14024, 14025, 13421, 14026, 13422, 14027, 12842, 13950, 14028, 14029, 14030, 14031, 14032, 14033, 13424, 11563, 14034, 13423, 13425, 14035, 14036, 14037, 12800, 12799, </a:t>
            </a:r>
            <a:r>
              <a:rPr lang="en-US" altLang="zh-CN" dirty="0" smtClean="0"/>
              <a:t>13426</a:t>
            </a:r>
          </a:p>
          <a:p>
            <a:endParaRPr lang="en-US" dirty="0"/>
          </a:p>
          <a:p>
            <a:r>
              <a:rPr lang="en-US" dirty="0" smtClean="0"/>
              <a:t>Move: Bo Sun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016465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following 8 CIDs as in </a:t>
            </a:r>
            <a:r>
              <a:rPr lang="en-US" altLang="zh-CN" dirty="0" smtClean="0"/>
              <a:t>11-18/0352r1</a:t>
            </a:r>
            <a:endParaRPr lang="en-US" altLang="zh-CN" dirty="0"/>
          </a:p>
          <a:p>
            <a:pPr lvl="1"/>
            <a:r>
              <a:rPr lang="en-GB" altLang="zh-CN" dirty="0"/>
              <a:t>CID </a:t>
            </a:r>
            <a:r>
              <a:rPr lang="en-US" altLang="zh-CN" dirty="0"/>
              <a:t>13468, 13469, 13474, 13478, 13643, 14081, 14082, </a:t>
            </a:r>
            <a:r>
              <a:rPr lang="en-US" altLang="zh-CN" dirty="0" smtClean="0"/>
              <a:t>14171</a:t>
            </a:r>
          </a:p>
          <a:p>
            <a:pPr lvl="1"/>
            <a:endParaRPr lang="en-US" altLang="zh-CN" dirty="0"/>
          </a:p>
          <a:p>
            <a:r>
              <a:rPr lang="en-US" altLang="zh-CN" dirty="0" smtClean="0"/>
              <a:t>	Move: Tianyu Wu</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333088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29025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11073, 11475, 11489, 11793, 11797, 12088, </a:t>
            </a:r>
            <a:r>
              <a:rPr lang="en-GB" dirty="0">
                <a:solidFill>
                  <a:srgbClr val="FF0000"/>
                </a:solidFill>
              </a:rPr>
              <a:t>12177</a:t>
            </a:r>
            <a:r>
              <a:rPr lang="en-GB" dirty="0"/>
              <a:t>, 12572, 13007, 14102, 14103, 14104, 14236, </a:t>
            </a:r>
            <a:r>
              <a:rPr lang="en-GB" dirty="0">
                <a:solidFill>
                  <a:srgbClr val="FF0000"/>
                </a:solidFill>
              </a:rPr>
              <a:t>14262</a:t>
            </a:r>
            <a:r>
              <a:rPr lang="en-GB" dirty="0"/>
              <a:t>, 13300, 13059, 13058, 11075, </a:t>
            </a:r>
            <a:r>
              <a:rPr lang="en-GB" dirty="0">
                <a:solidFill>
                  <a:srgbClr val="FF0000"/>
                </a:solidFill>
              </a:rPr>
              <a:t>14328</a:t>
            </a:r>
            <a:r>
              <a:rPr lang="en-GB" dirty="0"/>
              <a:t>, </a:t>
            </a:r>
            <a:r>
              <a:rPr lang="en-GB" dirty="0">
                <a:solidFill>
                  <a:srgbClr val="FF0000"/>
                </a:solidFill>
              </a:rPr>
              <a:t>11503, 11516, 13035 </a:t>
            </a:r>
            <a:r>
              <a:rPr lang="en-GB" dirty="0"/>
              <a:t>in doc </a:t>
            </a:r>
            <a:r>
              <a:rPr lang="en-GB" dirty="0" smtClean="0"/>
              <a:t>11-18/0353r1</a:t>
            </a:r>
          </a:p>
          <a:p>
            <a:pPr>
              <a:buFont typeface="Arial" panose="020B0604020202020204" pitchFamily="34" charset="0"/>
              <a:buChar char="•"/>
            </a:pPr>
            <a:endParaRPr lang="en-GB" dirty="0"/>
          </a:p>
          <a:p>
            <a:pPr>
              <a:buFont typeface="Arial" panose="020B0604020202020204" pitchFamily="34" charset="0"/>
              <a:buChar char="•"/>
            </a:pPr>
            <a:r>
              <a:rPr lang="en-GB" dirty="0" smtClean="0"/>
              <a:t>Move: Po-Kai Huang		Second:</a:t>
            </a:r>
            <a:endParaRPr lang="en-GB"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9059146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 to CID 13744 in doc </a:t>
            </a:r>
            <a:r>
              <a:rPr lang="en-US" dirty="0" smtClean="0"/>
              <a:t>11-18/0343r0</a:t>
            </a:r>
          </a:p>
          <a:p>
            <a:endParaRPr lang="en-US" dirty="0"/>
          </a:p>
          <a:p>
            <a:r>
              <a:rPr lang="en-US" dirty="0" smtClean="0"/>
              <a:t>Move: Alfred Asterjadhi</a:t>
            </a:r>
          </a:p>
          <a:p>
            <a:endParaRPr lang="en-US" dirty="0"/>
          </a:p>
          <a:p>
            <a:endParaRPr lang="en-US" dirty="0" smtClean="0"/>
          </a:p>
          <a:p>
            <a:r>
              <a:rPr lang="en-US" sz="1800" dirty="0" smtClean="0"/>
              <a:t>(motion </a:t>
            </a:r>
            <a:r>
              <a:rPr lang="en-US" sz="1800" dirty="0"/>
              <a:t>d</a:t>
            </a:r>
            <a:r>
              <a:rPr lang="en-US" sz="1800" dirty="0" smtClean="0"/>
              <a:t>uring January F2F. New resolution)</a:t>
            </a:r>
            <a:endParaRPr 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587961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11950, 11951. 11952, 11953, and 12767 in doc </a:t>
            </a:r>
            <a:r>
              <a:rPr lang="en-US" dirty="0" smtClean="0"/>
              <a:t>11-18/0378r1</a:t>
            </a:r>
          </a:p>
          <a:p>
            <a:pPr>
              <a:buFont typeface="Arial" panose="020B0604020202020204" pitchFamily="34" charset="0"/>
              <a:buChar char="•"/>
            </a:pPr>
            <a:endParaRPr lang="en-US" dirty="0"/>
          </a:p>
          <a:p>
            <a:pPr>
              <a:buFont typeface="Arial" panose="020B0604020202020204" pitchFamily="34" charset="0"/>
              <a:buChar char="•"/>
            </a:pPr>
            <a:r>
              <a:rPr lang="en-US" dirty="0" smtClean="0"/>
              <a:t>Move: Alfred Asterjadhi</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2229982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12568, 13848, 11922, 12208, 12566, 12567, 11253, 11254, 11025, 11026, 13183, 13184, 11515 (13 CIDs) in doc </a:t>
            </a:r>
            <a:r>
              <a:rPr lang="en-GB" dirty="0" smtClean="0"/>
              <a:t>11-18/0443r1</a:t>
            </a:r>
          </a:p>
          <a:p>
            <a:pPr>
              <a:buFont typeface="Arial" panose="020B0604020202020204" pitchFamily="34" charset="0"/>
              <a:buChar char="•"/>
            </a:pPr>
            <a:endParaRPr lang="en-GB" dirty="0"/>
          </a:p>
          <a:p>
            <a:pPr>
              <a:buFont typeface="Arial" panose="020B0604020202020204" pitchFamily="34" charset="0"/>
              <a:buChar char="•"/>
            </a:pPr>
            <a:r>
              <a:rPr lang="en-GB" dirty="0" smtClean="0"/>
              <a:t>Move: Chao-Chun Wang</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54566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 </a:t>
            </a:r>
            <a:r>
              <a:rPr lang="en-GB" dirty="0">
                <a:solidFill>
                  <a:srgbClr val="FF0000"/>
                </a:solidFill>
              </a:rPr>
              <a:t>13082, 13083</a:t>
            </a:r>
            <a:r>
              <a:rPr lang="en-GB" dirty="0"/>
              <a:t>, 14141</a:t>
            </a:r>
            <a:endParaRPr lang="en-US" dirty="0"/>
          </a:p>
          <a:p>
            <a:r>
              <a:rPr lang="en-US" dirty="0"/>
              <a:t>In doc </a:t>
            </a:r>
            <a:r>
              <a:rPr lang="en-US" dirty="0" smtClean="0"/>
              <a:t>11-18/0431r0</a:t>
            </a:r>
            <a:endParaRPr lang="en-US" dirty="0"/>
          </a:p>
          <a:p>
            <a:endParaRPr lang="en-US" dirty="0" smtClean="0"/>
          </a:p>
          <a:p>
            <a:r>
              <a:rPr lang="en-US" dirty="0" smtClean="0"/>
              <a:t>Move: Jason </a:t>
            </a:r>
            <a:r>
              <a:rPr lang="en-US" dirty="0"/>
              <a:t>Yuchen </a:t>
            </a:r>
            <a:r>
              <a:rPr lang="en-US" dirty="0" smtClean="0"/>
              <a:t>Guo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6532754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12426, 11547, 12427, 13010, 11867, 12552, 12548 in doc </a:t>
            </a:r>
            <a:r>
              <a:rPr lang="en-US" dirty="0" smtClean="0"/>
              <a:t>11-18/0365r1</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Patil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662334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13042 and 13073 in doc </a:t>
            </a:r>
            <a:r>
              <a:rPr lang="en-US" dirty="0" smtClean="0"/>
              <a:t>11-18/0362r0</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Patil</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2833054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11514, 14349, 11924, 11372, 11538, 13539, </a:t>
            </a:r>
            <a:r>
              <a:rPr lang="en-US" dirty="0" smtClean="0"/>
              <a:t>12720, </a:t>
            </a:r>
            <a:r>
              <a:rPr lang="en-US" dirty="0"/>
              <a:t>11539, 12806, 11541, 12873, 13332, 13085, 11915, 12376, 11981, 11738, 13846, 11982, </a:t>
            </a:r>
            <a:r>
              <a:rPr lang="en-US" dirty="0">
                <a:solidFill>
                  <a:schemeClr val="tx1"/>
                </a:solidFill>
              </a:rPr>
              <a:t>12377,</a:t>
            </a:r>
            <a:r>
              <a:rPr lang="en-US" dirty="0"/>
              <a:t> </a:t>
            </a:r>
            <a:r>
              <a:rPr lang="en-US" dirty="0">
                <a:solidFill>
                  <a:schemeClr val="tx1"/>
                </a:solidFill>
              </a:rPr>
              <a:t>12355</a:t>
            </a:r>
            <a:r>
              <a:rPr lang="en-US" dirty="0"/>
              <a:t>, 13334, 12378 in doc </a:t>
            </a:r>
            <a:r>
              <a:rPr lang="en-US" dirty="0" smtClean="0"/>
              <a:t>11-18/0366r2</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Patil</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8532540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12101, 11380, 11870, 12212 , 11161, 11361 ,11871, 12042 ,13528 , 13529 (10 CIDs) in doc </a:t>
            </a:r>
            <a:r>
              <a:rPr lang="en-GB" dirty="0" smtClean="0"/>
              <a:t>11-18/0444r0</a:t>
            </a:r>
          </a:p>
          <a:p>
            <a:endParaRPr lang="en-GB" dirty="0"/>
          </a:p>
          <a:p>
            <a:r>
              <a:rPr lang="en-GB" dirty="0" smtClean="0"/>
              <a:t>Move: Chao-Chun Wang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1592346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t>
            </a:r>
            <a:r>
              <a:rPr lang="en-US" dirty="0"/>
              <a:t>accept resolution to CIDs 11317, 11318, 11319, 11730, </a:t>
            </a:r>
            <a:r>
              <a:rPr lang="en-US" dirty="0">
                <a:solidFill>
                  <a:schemeClr val="tx1"/>
                </a:solidFill>
              </a:rPr>
              <a:t>13144</a:t>
            </a:r>
            <a:r>
              <a:rPr lang="en-US" dirty="0"/>
              <a:t>, 12507 in doc </a:t>
            </a:r>
            <a:r>
              <a:rPr lang="en-US" dirty="0" smtClean="0"/>
              <a:t>11-18/0367r1</a:t>
            </a:r>
            <a:endParaRPr lang="en-US" dirty="0"/>
          </a:p>
          <a:p>
            <a:endParaRPr lang="en-US" dirty="0" smtClean="0"/>
          </a:p>
          <a:p>
            <a:r>
              <a:rPr lang="en-US" dirty="0" smtClean="0"/>
              <a:t>Move: Abhishek Patil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651562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US" dirty="0">
                <a:solidFill>
                  <a:srgbClr val="FF0000"/>
                </a:solidFill>
              </a:rPr>
              <a:t>13975</a:t>
            </a:r>
            <a:r>
              <a:rPr lang="en-US" dirty="0"/>
              <a:t>, 11175, 12859, </a:t>
            </a:r>
            <a:r>
              <a:rPr lang="en-US" dirty="0">
                <a:solidFill>
                  <a:srgbClr val="FF0000"/>
                </a:solidFill>
              </a:rPr>
              <a:t>12860</a:t>
            </a:r>
            <a:r>
              <a:rPr lang="en-US" dirty="0"/>
              <a:t>, 11009, 11010, 11373, 11012, 11017, </a:t>
            </a:r>
            <a:r>
              <a:rPr lang="en-US" dirty="0">
                <a:solidFill>
                  <a:schemeClr val="tx1"/>
                </a:solidFill>
              </a:rPr>
              <a:t>11018</a:t>
            </a:r>
            <a:r>
              <a:rPr lang="en-US" dirty="0"/>
              <a:t>, </a:t>
            </a:r>
            <a:r>
              <a:rPr lang="en-US" dirty="0">
                <a:solidFill>
                  <a:srgbClr val="FF0000"/>
                </a:solidFill>
              </a:rPr>
              <a:t>11019</a:t>
            </a:r>
            <a:r>
              <a:rPr lang="en-US" dirty="0"/>
              <a:t>, 11024, 11970, 13755, 12987 in doc </a:t>
            </a:r>
            <a:r>
              <a:rPr lang="en-US" dirty="0" smtClean="0"/>
              <a:t>11-18/0369r4</a:t>
            </a:r>
          </a:p>
          <a:p>
            <a:endParaRPr lang="en-US" dirty="0"/>
          </a:p>
          <a:p>
            <a:r>
              <a:rPr lang="en-US" dirty="0" smtClean="0"/>
              <a:t>Move: Abhishek Patil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5368864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13651, 11034, 13097, 13197 in doc </a:t>
            </a:r>
            <a:r>
              <a:rPr lang="en-US" dirty="0" smtClean="0"/>
              <a:t>11-18/0360r2</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Patil</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5446321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11742, </a:t>
            </a:r>
            <a:r>
              <a:rPr lang="en-GB" dirty="0"/>
              <a:t>11023, 11876, 13141</a:t>
            </a:r>
            <a:r>
              <a:rPr lang="en-US" dirty="0"/>
              <a:t> in doc </a:t>
            </a:r>
            <a:r>
              <a:rPr lang="en-US" dirty="0" smtClean="0"/>
              <a:t>11-17/1859r4</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Patil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8142872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13889 13888 13892 </a:t>
            </a:r>
            <a:r>
              <a:rPr lang="en-GB" dirty="0">
                <a:solidFill>
                  <a:schemeClr val="tx1"/>
                </a:solidFill>
              </a:rPr>
              <a:t>13893</a:t>
            </a:r>
            <a:r>
              <a:rPr lang="en-GB" dirty="0"/>
              <a:t> 13166 13167 13169 13113 12466 12468 </a:t>
            </a:r>
            <a:r>
              <a:rPr lang="en-GB" dirty="0">
                <a:solidFill>
                  <a:schemeClr val="tx1"/>
                </a:solidFill>
              </a:rPr>
              <a:t>13894</a:t>
            </a:r>
            <a:r>
              <a:rPr lang="en-GB" dirty="0"/>
              <a:t> 12009 12469 13168 13114 12470 </a:t>
            </a:r>
            <a:r>
              <a:rPr lang="en-GB" dirty="0">
                <a:solidFill>
                  <a:schemeClr val="tx1"/>
                </a:solidFill>
              </a:rPr>
              <a:t>13895</a:t>
            </a:r>
            <a:r>
              <a:rPr lang="en-GB" dirty="0"/>
              <a:t> 12471 13896 11673 11674 12011 12472 13898 13897 12473 (26 CIDs)</a:t>
            </a:r>
            <a:r>
              <a:rPr lang="en-US" dirty="0"/>
              <a:t> in doc </a:t>
            </a:r>
            <a:r>
              <a:rPr lang="en-US" dirty="0" smtClean="0"/>
              <a:t>11-18/0433r0</a:t>
            </a:r>
          </a:p>
          <a:p>
            <a:pPr>
              <a:buFont typeface="Arial" panose="020B0604020202020204" pitchFamily="34" charset="0"/>
              <a:buChar char="•"/>
            </a:pPr>
            <a:endParaRPr lang="en-US" dirty="0"/>
          </a:p>
          <a:p>
            <a:pPr>
              <a:buFont typeface="Arial" panose="020B0604020202020204" pitchFamily="34" charset="0"/>
              <a:buChar char="•"/>
            </a:pPr>
            <a:r>
              <a:rPr lang="en-US" dirty="0" smtClean="0"/>
              <a:t>Move: Ming </a:t>
            </a:r>
            <a:r>
              <a:rPr lang="en-US" dirty="0" err="1" smtClean="0"/>
              <a:t>Gan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779949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13051 12393 13816 </a:t>
            </a:r>
            <a:r>
              <a:rPr lang="en-GB" dirty="0">
                <a:solidFill>
                  <a:schemeClr val="tx1"/>
                </a:solidFill>
              </a:rPr>
              <a:t>12386</a:t>
            </a:r>
            <a:r>
              <a:rPr lang="en-GB" dirty="0"/>
              <a:t> 13050 12414 12415 12416 12166 12167 12231 12233 13100 11173 11857 12759 12168 12235 12777 </a:t>
            </a:r>
            <a:r>
              <a:rPr lang="en-GB" dirty="0">
                <a:solidFill>
                  <a:schemeClr val="tx1"/>
                </a:solidFill>
              </a:rPr>
              <a:t>12130 12257 12131 12260</a:t>
            </a:r>
            <a:r>
              <a:rPr lang="en-GB" dirty="0">
                <a:solidFill>
                  <a:srgbClr val="FF0000"/>
                </a:solidFill>
              </a:rPr>
              <a:t> </a:t>
            </a:r>
            <a:r>
              <a:rPr lang="en-GB" dirty="0"/>
              <a:t>(23 CIDs)</a:t>
            </a:r>
            <a:r>
              <a:rPr lang="en-US" dirty="0"/>
              <a:t> in doc </a:t>
            </a:r>
            <a:r>
              <a:rPr lang="en-US" dirty="0" smtClean="0"/>
              <a:t>11-18/0432r1</a:t>
            </a:r>
          </a:p>
          <a:p>
            <a:pPr>
              <a:buFont typeface="Arial" panose="020B0604020202020204" pitchFamily="34" charset="0"/>
              <a:buChar char="•"/>
            </a:pPr>
            <a:endParaRPr lang="en-US" dirty="0"/>
          </a:p>
          <a:p>
            <a:pPr>
              <a:buFont typeface="Arial" panose="020B0604020202020204" pitchFamily="34" charset="0"/>
              <a:buChar char="•"/>
            </a:pPr>
            <a:r>
              <a:rPr lang="en-US" dirty="0" smtClean="0"/>
              <a:t>Move:	Ming </a:t>
            </a:r>
            <a:r>
              <a:rPr lang="en-US" dirty="0" err="1" smtClean="0"/>
              <a:t>Gan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64293893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11027, 11061, 11375, 11376, 11988, 12452, 12453, 12098 (8 CIDs) in doc </a:t>
            </a:r>
            <a:r>
              <a:rPr lang="en-GB" dirty="0" smtClean="0"/>
              <a:t>11-18/0337r1</a:t>
            </a:r>
          </a:p>
          <a:p>
            <a:endParaRPr lang="en-GB" dirty="0"/>
          </a:p>
          <a:p>
            <a:r>
              <a:rPr lang="en-GB" dirty="0" smtClean="0"/>
              <a:t>Move: Alfred Asterjadhi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8075783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12581, </a:t>
            </a:r>
            <a:r>
              <a:rPr lang="en-GB" dirty="0">
                <a:solidFill>
                  <a:srgbClr val="FF0000"/>
                </a:solidFill>
              </a:rPr>
              <a:t>13836</a:t>
            </a:r>
            <a:r>
              <a:rPr lang="en-GB" dirty="0"/>
              <a:t> ( 2 CIDs) in doc </a:t>
            </a:r>
            <a:r>
              <a:rPr lang="en-GB" dirty="0" smtClean="0"/>
              <a:t>11-18/0338r1</a:t>
            </a:r>
            <a:endParaRPr lang="en-GB" dirty="0"/>
          </a:p>
          <a:p>
            <a:pPr>
              <a:buFont typeface="Arial" panose="020B0604020202020204" pitchFamily="34" charset="0"/>
              <a:buChar char="•"/>
            </a:pPr>
            <a:endParaRPr lang="en-US" dirty="0" smtClean="0"/>
          </a:p>
          <a:p>
            <a:pPr>
              <a:buFont typeface="Arial" panose="020B0604020202020204" pitchFamily="34" charset="0"/>
              <a:buChar char="•"/>
            </a:pPr>
            <a:r>
              <a:rPr lang="en-US" dirty="0" smtClean="0"/>
              <a:t>Move: Alfred Asterjadhi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2338287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solidFill>
                  <a:srgbClr val="FF0000"/>
                </a:solidFill>
              </a:rPr>
              <a:t>11353</a:t>
            </a:r>
            <a:r>
              <a:rPr lang="en-GB" dirty="0"/>
              <a:t>, 11854, 12539, 13793, 13926, 13927 (7 CIDs) in doc </a:t>
            </a:r>
            <a:r>
              <a:rPr lang="en-GB" dirty="0" smtClean="0"/>
              <a:t>11-18/0370r1</a:t>
            </a:r>
          </a:p>
          <a:p>
            <a:endParaRPr lang="en-GB" dirty="0"/>
          </a:p>
          <a:p>
            <a:r>
              <a:rPr lang="en-GB" dirty="0" smtClean="0"/>
              <a:t>Move: Alfred Asterjadhi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9238058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 </a:t>
            </a:r>
            <a:r>
              <a:rPr lang="en-GB" dirty="0" smtClean="0"/>
              <a:t>12228</a:t>
            </a:r>
            <a:r>
              <a:rPr lang="en-GB" dirty="0"/>
              <a:t>, 12531, 11041, 11350, 11351, 11352, 11853, 12538, 13792 (9 CIDs)</a:t>
            </a:r>
            <a:r>
              <a:rPr lang="en-US" dirty="0"/>
              <a:t> in doc </a:t>
            </a:r>
            <a:r>
              <a:rPr lang="en-US" dirty="0" smtClean="0"/>
              <a:t>11-18/0371r1</a:t>
            </a:r>
          </a:p>
          <a:p>
            <a:pPr>
              <a:buFont typeface="Arial" panose="020B0604020202020204" pitchFamily="34" charset="0"/>
              <a:buChar char="•"/>
            </a:pPr>
            <a:endParaRPr lang="en-US" dirty="0"/>
          </a:p>
          <a:p>
            <a:pPr>
              <a:buFont typeface="Arial" panose="020B0604020202020204" pitchFamily="34" charset="0"/>
              <a:buChar char="•"/>
            </a:pPr>
            <a:r>
              <a:rPr lang="en-US" dirty="0" smtClean="0"/>
              <a:t>Move: Alfred Asterjadhi</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11393231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 of the CID 11835 in doc </a:t>
            </a:r>
            <a:r>
              <a:rPr lang="en-US" dirty="0" smtClean="0"/>
              <a:t>11-18/0372r1</a:t>
            </a:r>
          </a:p>
          <a:p>
            <a:pPr>
              <a:buFont typeface="Arial" panose="020B0604020202020204" pitchFamily="34" charset="0"/>
              <a:buChar char="•"/>
            </a:pPr>
            <a:endParaRPr lang="en-US" dirty="0"/>
          </a:p>
          <a:p>
            <a:pPr>
              <a:buFont typeface="Arial" panose="020B0604020202020204" pitchFamily="34" charset="0"/>
              <a:buChar char="•"/>
            </a:pPr>
            <a:r>
              <a:rPr lang="en-US" dirty="0" smtClean="0"/>
              <a:t>Move: Alfred Asterjadhi</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13770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11849, 11850, 11852, 12095, 12305, 12528, 12529, 12530, 12246, 12531, 13040, 13791 (11 CIDs) in doc </a:t>
            </a:r>
            <a:r>
              <a:rPr lang="en-GB" dirty="0" smtClean="0"/>
              <a:t>11-18/0373r0</a:t>
            </a:r>
          </a:p>
          <a:p>
            <a:endParaRPr lang="en-GB" dirty="0"/>
          </a:p>
          <a:p>
            <a:r>
              <a:rPr lang="en-GB" dirty="0" smtClean="0"/>
              <a:t>Move: Alfred Asterjadhi</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260769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11918, 12381, 12382, </a:t>
            </a:r>
            <a:r>
              <a:rPr lang="en-GB" dirty="0">
                <a:solidFill>
                  <a:srgbClr val="FF0000"/>
                </a:solidFill>
              </a:rPr>
              <a:t>12383</a:t>
            </a:r>
            <a:r>
              <a:rPr lang="en-GB" dirty="0"/>
              <a:t>, 12384, 12385, 12431 (7 CIDs)</a:t>
            </a:r>
            <a:r>
              <a:rPr lang="en-US" dirty="0"/>
              <a:t> in doc </a:t>
            </a:r>
            <a:r>
              <a:rPr lang="en-US" dirty="0" smtClean="0"/>
              <a:t>11-18/0379r1</a:t>
            </a:r>
          </a:p>
          <a:p>
            <a:endParaRPr lang="en-US" dirty="0"/>
          </a:p>
          <a:p>
            <a:r>
              <a:rPr lang="en-US" dirty="0" smtClean="0"/>
              <a:t>Move: Alfred Asterjadhi</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7826506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Do you agree to resolutions to CIDs 12429 and 11736 in doc 11-18/04657r1</a:t>
            </a:r>
            <a:r>
              <a:rPr lang="en-US" dirty="0" smtClean="0"/>
              <a:t>?</a:t>
            </a:r>
          </a:p>
          <a:p>
            <a:endParaRPr lang="en-US" dirty="0"/>
          </a:p>
          <a:p>
            <a:r>
              <a:rPr lang="en-US" dirty="0" smtClean="0"/>
              <a:t>Move: Laurent Cariou</a:t>
            </a:r>
            <a:endParaRPr lang="en-US" dirty="0"/>
          </a:p>
          <a:p>
            <a:endParaRPr lang="en-US" dirty="0"/>
          </a:p>
          <a:p>
            <a:r>
              <a:rPr lang="en-US" sz="1800" dirty="0"/>
              <a:t>Resolutions to the two CIDs were approved in January.</a:t>
            </a:r>
          </a:p>
          <a:p>
            <a:r>
              <a:rPr lang="en-US" sz="1800" dirty="0"/>
              <a:t>This submission provides a new resolutions to the two CIDs.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06029407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May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Complete comment resolution and initiate a 30-day WG letter ballot</a:t>
            </a:r>
          </a:p>
          <a:p>
            <a:pPr>
              <a:buFont typeface="Arial" panose="020B0604020202020204" pitchFamily="34" charset="0"/>
              <a:buChar char="•"/>
            </a:pPr>
            <a:r>
              <a:rPr lang="en-US" dirty="0" smtClean="0"/>
              <a:t>Approve a new revision of the Coexistence Assurance document taking into account the new added band.</a:t>
            </a:r>
          </a:p>
          <a:p>
            <a:pPr>
              <a:buFont typeface="Arial" panose="020B0604020202020204" pitchFamily="34" charset="0"/>
              <a:buChar char="•"/>
            </a:pPr>
            <a:r>
              <a:rPr lang="en-US" dirty="0" smtClean="0"/>
              <a:t>Prepare and approve PAR extension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699080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1534</TotalTime>
  <Words>4374</Words>
  <Application>Microsoft Office PowerPoint</Application>
  <PresentationFormat>On-screen Show (4:3)</PresentationFormat>
  <Paragraphs>1005</Paragraphs>
  <Slides>73</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73</vt:i4>
      </vt:variant>
    </vt:vector>
  </HeadingPairs>
  <TitlesOfParts>
    <vt:vector size="85"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Worksheet</vt:lpstr>
      <vt:lpstr>TGax March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March 5, 08:00 – 10:00 </vt:lpstr>
      <vt:lpstr>11-18/0397 (Laurent Cariou)</vt:lpstr>
      <vt:lpstr>11-18/0483 (Sigurd Schelstraete)</vt:lpstr>
      <vt:lpstr>Submissions</vt:lpstr>
      <vt:lpstr>MAC/MU Submissions</vt:lpstr>
      <vt:lpstr>SR Submissions</vt:lpstr>
      <vt:lpstr>Agenda for Monday March 5, 13:30 – 15:30 </vt:lpstr>
      <vt:lpstr>Summary Since January 2018</vt:lpstr>
      <vt:lpstr>Approval of  TG Minutes (January 2018 Meeting and Telecon Minutes) </vt:lpstr>
      <vt:lpstr>Timeline</vt:lpstr>
      <vt:lpstr>Editor Report </vt:lpstr>
      <vt:lpstr>11-18/0055 (Zhou Lan)</vt:lpstr>
      <vt:lpstr>11-18/0454 (Kiseon Ryu)</vt:lpstr>
      <vt:lpstr>CR Motion #509</vt:lpstr>
      <vt:lpstr>11-18/0107</vt:lpstr>
      <vt:lpstr>Agenda for Tuesday March 6, 08:00 – 10:00 </vt:lpstr>
      <vt:lpstr>Agenda for Tuesday March 6, 10:30 – 12:30 </vt:lpstr>
      <vt:lpstr>Agenda for Tuesday March 6, 16:00 – 18:00 </vt:lpstr>
      <vt:lpstr>Agenda for Tuesday March 6, 19:30 – 21:30 </vt:lpstr>
      <vt:lpstr>Agenda for Wednesday March 7, 08:00 – 10:00 </vt:lpstr>
      <vt:lpstr>11-18/0107</vt:lpstr>
      <vt:lpstr>11-18/0483</vt:lpstr>
      <vt:lpstr>11-18/0200r4</vt:lpstr>
      <vt:lpstr>11-18/0508 (Youhan Kim)</vt:lpstr>
      <vt:lpstr>11-18/0469</vt:lpstr>
      <vt:lpstr>Agenda for Wednesday March 7, 16:00 – 18:00 </vt:lpstr>
      <vt:lpstr>Agenda for Thursday March 8, AM1 and PM1</vt:lpstr>
      <vt:lpstr>Agenda for Thursday March 8, 13:30 – 15:30</vt:lpstr>
      <vt:lpstr>Ad Hoc Meeting</vt:lpstr>
      <vt:lpstr>Telecons</vt:lpstr>
      <vt:lpstr>Motions</vt:lpstr>
      <vt:lpstr>CR Motion #</vt:lpstr>
      <vt:lpstr>CR Motion #</vt:lpstr>
      <vt:lpstr>CR Motion #</vt:lpstr>
      <vt:lpstr>PowerPoint Presentation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Goals for May 2018</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109</cp:revision>
  <cp:lastPrinted>1601-01-01T00:00:00Z</cp:lastPrinted>
  <dcterms:created xsi:type="dcterms:W3CDTF">2017-01-26T15:28:16Z</dcterms:created>
  <dcterms:modified xsi:type="dcterms:W3CDTF">2018-03-07T19:36:09Z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1511792186</vt:lpwstr>
  </property>
</Properties>
</file>