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93" r:id="rId17"/>
    <p:sldId id="294" r:id="rId18"/>
    <p:sldId id="272" r:id="rId19"/>
    <p:sldId id="291" r:id="rId20"/>
    <p:sldId id="292" r:id="rId21"/>
    <p:sldId id="271" r:id="rId22"/>
    <p:sldId id="273" r:id="rId23"/>
    <p:sldId id="274" r:id="rId24"/>
    <p:sldId id="276" r:id="rId25"/>
    <p:sldId id="275" r:id="rId26"/>
    <p:sldId id="295" r:id="rId27"/>
    <p:sldId id="296" r:id="rId28"/>
    <p:sldId id="297" r:id="rId29"/>
    <p:sldId id="298" r:id="rId30"/>
    <p:sldId id="288" r:id="rId31"/>
    <p:sldId id="278" r:id="rId32"/>
    <p:sldId id="279" r:id="rId33"/>
    <p:sldId id="289" r:id="rId34"/>
    <p:sldId id="281" r:id="rId35"/>
    <p:sldId id="328" r:id="rId36"/>
    <p:sldId id="329" r:id="rId37"/>
    <p:sldId id="330" r:id="rId38"/>
    <p:sldId id="331" r:id="rId39"/>
    <p:sldId id="332" r:id="rId40"/>
    <p:sldId id="283" r:id="rId41"/>
    <p:sldId id="284" r:id="rId42"/>
    <p:sldId id="285" r:id="rId43"/>
    <p:sldId id="287" r:id="rId44"/>
    <p:sldId id="286" r:id="rId45"/>
    <p:sldId id="299" r:id="rId46"/>
    <p:sldId id="323" r:id="rId47"/>
    <p:sldId id="325" r:id="rId48"/>
    <p:sldId id="326" r:id="rId49"/>
    <p:sldId id="324"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7"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51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8"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176269"/>
              </p:ext>
            </p:extLst>
          </p:nvPr>
        </p:nvGraphicFramePr>
        <p:xfrm>
          <a:off x="914400" y="2324154"/>
          <a:ext cx="7086600" cy="31622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MAC/MU</a:t>
                      </a:r>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a:xfrm>
            <a:off x="685800" y="1524000"/>
            <a:ext cx="7770813" cy="4113213"/>
          </a:xfrm>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Presentations require MAC/PHY discussions</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dirty="0" smtClean="0"/>
              <a:t>11-18/0312</a:t>
            </a:r>
          </a:p>
          <a:p>
            <a:pPr lvl="1">
              <a:lnSpc>
                <a:spcPct val="80000"/>
              </a:lnSpc>
              <a:buFont typeface="Arial" panose="020B0604020202020204" pitchFamily="34" charset="0"/>
              <a:buChar char="•"/>
            </a:pPr>
            <a:r>
              <a:rPr lang="en-US" altLang="en-US" dirty="0" smtClean="0"/>
              <a:t>11-18/0378</a:t>
            </a:r>
          </a:p>
          <a:p>
            <a:pPr lvl="1">
              <a:lnSpc>
                <a:spcPct val="80000"/>
              </a:lnSpc>
              <a:buFont typeface="Arial" panose="020B0604020202020204" pitchFamily="34" charset="0"/>
              <a:buChar char="•"/>
            </a:pPr>
            <a:r>
              <a:rPr lang="en-US" altLang="en-US" dirty="0" smtClean="0">
                <a:solidFill>
                  <a:srgbClr val="92D050"/>
                </a:solidFill>
              </a:rPr>
              <a:t>11-18/0397 </a:t>
            </a:r>
          </a:p>
          <a:p>
            <a:pPr lvl="1">
              <a:lnSpc>
                <a:spcPct val="80000"/>
              </a:lnSpc>
              <a:buFont typeface="Arial" panose="020B0604020202020204" pitchFamily="34" charset="0"/>
              <a:buChar char="•"/>
            </a:pPr>
            <a:r>
              <a:rPr lang="en-US" altLang="en-US" dirty="0" smtClean="0"/>
              <a:t>11-18/0446</a:t>
            </a:r>
          </a:p>
          <a:p>
            <a:pPr lvl="1">
              <a:lnSpc>
                <a:spcPct val="80000"/>
              </a:lnSpc>
              <a:buFont typeface="Arial" panose="020B0604020202020204" pitchFamily="34" charset="0"/>
              <a:buChar char="•"/>
            </a:pPr>
            <a:r>
              <a:rPr lang="en-US" altLang="en-US" dirty="0" smtClean="0">
                <a:solidFill>
                  <a:srgbClr val="92D050"/>
                </a:solidFill>
              </a:rPr>
              <a:t>11-18/0483 – not CR submission</a:t>
            </a:r>
          </a:p>
          <a:p>
            <a:pPr lvl="1">
              <a:lnSpc>
                <a:spcPct val="80000"/>
              </a:lnSpc>
              <a:buFont typeface="Arial" panose="020B0604020202020204" pitchFamily="34" charset="0"/>
              <a:buChar char="•"/>
            </a:pPr>
            <a:r>
              <a:rPr lang="en-US" altLang="en-US" dirty="0" smtClean="0"/>
              <a:t>11-18/0496</a:t>
            </a:r>
            <a:endParaRPr lang="en-US" altLang="en-US" dirty="0"/>
          </a:p>
          <a:p>
            <a:pPr>
              <a:lnSpc>
                <a:spcPct val="80000"/>
              </a:lnSpc>
              <a:buFont typeface="Arial" panose="020B0604020202020204" pitchFamily="34" charset="0"/>
              <a:buChar char="•"/>
            </a:pPr>
            <a:r>
              <a:rPr lang="en-US" altLang="en-US" dirty="0" err="1" smtClean="0"/>
              <a:t>Ajourn</a:t>
            </a:r>
            <a:endParaRPr lang="en-US" altLang="en-US" dirty="0"/>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12153, 11960, 12302, 12959, 12961, 13797, </a:t>
            </a:r>
            <a:r>
              <a:rPr lang="en-GB" dirty="0" smtClean="0"/>
              <a:t>13798 in doc 11-18/0397r0?</a:t>
            </a:r>
          </a:p>
          <a:p>
            <a:endParaRPr lang="en-GB" dirty="0"/>
          </a:p>
          <a:p>
            <a:r>
              <a:rPr lang="en-GB" dirty="0" smtClean="0"/>
              <a:t>SP deferred. More offline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493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 (</a:t>
            </a:r>
            <a:r>
              <a:rPr lang="en-US" dirty="0"/>
              <a:t>Sigurd </a:t>
            </a:r>
            <a:r>
              <a:rPr lang="en-US" dirty="0" smtClean="0"/>
              <a:t>Schelstraete)</a:t>
            </a:r>
            <a:endParaRPr lang="en-US" dirty="0"/>
          </a:p>
        </p:txBody>
      </p:sp>
      <p:sp>
        <p:nvSpPr>
          <p:cNvPr id="3" name="Content Placeholder 2"/>
          <p:cNvSpPr>
            <a:spLocks noGrp="1"/>
          </p:cNvSpPr>
          <p:nvPr>
            <p:ph idx="1"/>
          </p:nvPr>
        </p:nvSpPr>
        <p:spPr/>
        <p:txBody>
          <a:bodyPr/>
          <a:lstStyle/>
          <a:p>
            <a:r>
              <a:rPr lang="en-US" dirty="0" smtClean="0"/>
              <a:t>Do you accept the modified text in 11-18/0483r1?</a:t>
            </a:r>
          </a:p>
          <a:p>
            <a:endParaRPr lang="en-US" dirty="0"/>
          </a:p>
          <a:p>
            <a:r>
              <a:rPr lang="en-US" dirty="0" smtClean="0"/>
              <a:t>Needs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295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03740622"/>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36"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3028123"/>
              </p:ext>
            </p:extLst>
          </p:nvPr>
        </p:nvGraphicFramePr>
        <p:xfrm>
          <a:off x="1643288" y="1751013"/>
          <a:ext cx="5595712" cy="4268788"/>
        </p:xfrm>
        <a:graphic>
          <a:graphicData uri="http://schemas.openxmlformats.org/drawingml/2006/table">
            <a:tbl>
              <a:tblPr/>
              <a:tblGrid>
                <a:gridCol w="383706"/>
                <a:gridCol w="383706"/>
                <a:gridCol w="2717917"/>
                <a:gridCol w="1606769"/>
                <a:gridCol w="503614"/>
              </a:tblGrid>
              <a:tr h="68886">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674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8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March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469864475"/>
              </p:ext>
            </p:extLst>
          </p:nvPr>
        </p:nvGraphicFramePr>
        <p:xfrm>
          <a:off x="685800" y="2943996"/>
          <a:ext cx="7770813" cy="832585"/>
        </p:xfrm>
        <a:graphic>
          <a:graphicData uri="http://schemas.openxmlformats.org/drawingml/2006/table">
            <a:tbl>
              <a:tblPr/>
              <a:tblGrid>
                <a:gridCol w="532856"/>
                <a:gridCol w="532856"/>
                <a:gridCol w="3774395"/>
                <a:gridCol w="2231333"/>
                <a:gridCol w="699373"/>
              </a:tblGrid>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391</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11775 should be re-considered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Graham Smith (SR Technologies)</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931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May ad hoc Meeting</a:t>
            </a:r>
          </a:p>
          <a:p>
            <a:pPr>
              <a:lnSpc>
                <a:spcPct val="80000"/>
              </a:lnSpc>
              <a:buFont typeface="Arial" panose="020B0604020202020204" pitchFamily="34" charset="0"/>
              <a:buChar char="•"/>
            </a:pPr>
            <a:r>
              <a:rPr lang="en-US" altLang="en-US" dirty="0" smtClean="0"/>
              <a:t>Room assignment for the ad hoc meetings</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2018</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 before the start of the ad hoc meeting last week..</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Bin Tian</a:t>
            </a:r>
            <a:r>
              <a:rPr lang="en-US" altLang="en-US" sz="2000" dirty="0"/>
              <a:t>	Second</a:t>
            </a:r>
            <a:r>
              <a:rPr lang="en-US" altLang="en-US" sz="2000" dirty="0" smtClean="0"/>
              <a:t>: Allan Jones</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11-18/0055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a:t>
            </a:r>
            <a:r>
              <a:rPr lang="en-US" dirty="0"/>
              <a:t>you agree to harmonize A-control with </a:t>
            </a:r>
            <a:r>
              <a:rPr lang="en-US" dirty="0" err="1"/>
              <a:t>QoS</a:t>
            </a:r>
            <a:r>
              <a:rPr lang="en-US" dirty="0"/>
              <a:t> control BSR by replacing per AC queue size report in A-Control with per TID queue size </a:t>
            </a:r>
            <a:r>
              <a:rPr lang="en-US" dirty="0" smtClean="0"/>
              <a:t>report and accept the resolutions to CIDs 14324 and 12310 in doc 11-18/0055r3?</a:t>
            </a:r>
          </a:p>
          <a:p>
            <a:endParaRPr lang="en-US" dirty="0"/>
          </a:p>
          <a:p>
            <a:r>
              <a:rPr lang="en-US" dirty="0" smtClean="0"/>
              <a:t>Y: 39</a:t>
            </a:r>
          </a:p>
          <a:p>
            <a:r>
              <a:rPr lang="en-US" dirty="0" smtClean="0"/>
              <a:t>N: 13</a:t>
            </a:r>
          </a:p>
          <a:p>
            <a:r>
              <a:rPr lang="en-US" dirty="0" smtClean="0"/>
              <a:t>A: 14 </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6340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11-18/0454 (</a:t>
            </a:r>
            <a:r>
              <a:rPr lang="en-US" dirty="0"/>
              <a:t>Kiseon </a:t>
            </a:r>
            <a:r>
              <a:rPr lang="en-US" dirty="0" smtClean="0"/>
              <a:t>Ryu)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11499, </a:t>
            </a:r>
            <a:r>
              <a:rPr lang="en-GB" dirty="0" smtClean="0"/>
              <a:t>14324 in doc 11-18/0454r1?</a:t>
            </a:r>
          </a:p>
          <a:p>
            <a:endParaRPr lang="en-GB" dirty="0"/>
          </a:p>
          <a:p>
            <a:r>
              <a:rPr lang="en-GB" dirty="0" smtClean="0"/>
              <a:t>Y: 12</a:t>
            </a:r>
          </a:p>
          <a:p>
            <a:r>
              <a:rPr lang="en-US" dirty="0" smtClean="0"/>
              <a:t>N: 14</a:t>
            </a:r>
          </a:p>
          <a:p>
            <a:r>
              <a:rPr lang="en-US" dirty="0" smtClean="0"/>
              <a:t>A:20</a:t>
            </a:r>
          </a:p>
          <a:p>
            <a:endParaRPr lang="en-US" dirty="0"/>
          </a:p>
          <a:p>
            <a:r>
              <a:rPr lang="en-US" dirty="0" smtClean="0"/>
              <a:t>&lt; 75%</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9462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#509</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Move </a:t>
            </a:r>
            <a:r>
              <a:rPr lang="en-US" dirty="0"/>
              <a:t>to harmonize A-control with </a:t>
            </a:r>
            <a:r>
              <a:rPr lang="en-US" dirty="0" err="1"/>
              <a:t>QoS</a:t>
            </a:r>
            <a:r>
              <a:rPr lang="en-US" dirty="0"/>
              <a:t> control BSR by replacing per AC queue size report in A-Control with per TID queue size report and accept the resolutions to CIDs 14324 and 12310 in doc </a:t>
            </a:r>
            <a:r>
              <a:rPr lang="en-US" dirty="0" smtClean="0"/>
              <a:t>11-18/0055r3</a:t>
            </a:r>
          </a:p>
          <a:p>
            <a:pPr>
              <a:buFont typeface="Arial" panose="020B0604020202020204" pitchFamily="34" charset="0"/>
              <a:buChar char="•"/>
            </a:pPr>
            <a:endParaRPr lang="en-US" dirty="0"/>
          </a:p>
          <a:p>
            <a:pPr>
              <a:buFont typeface="Arial" panose="020B0604020202020204" pitchFamily="34" charset="0"/>
              <a:buChar char="•"/>
            </a:pPr>
            <a:r>
              <a:rPr lang="en-US" dirty="0" smtClean="0"/>
              <a:t>Move: Zhou </a:t>
            </a:r>
            <a:r>
              <a:rPr lang="en-US" dirty="0" err="1" smtClean="0"/>
              <a:t>Lan</a:t>
            </a:r>
            <a:endParaRPr lang="en-US" dirty="0" smtClean="0"/>
          </a:p>
          <a:p>
            <a:pPr>
              <a:buFont typeface="Arial" panose="020B0604020202020204" pitchFamily="34" charset="0"/>
              <a:buChar char="•"/>
            </a:pPr>
            <a:r>
              <a:rPr lang="en-US" dirty="0" smtClean="0"/>
              <a:t>Second: Laurent Cariou</a:t>
            </a:r>
          </a:p>
          <a:p>
            <a:pPr>
              <a:buFont typeface="Arial" panose="020B0604020202020204" pitchFamily="34" charset="0"/>
              <a:buChar char="•"/>
            </a:pPr>
            <a:r>
              <a:rPr lang="en-US" dirty="0" smtClean="0"/>
              <a:t>Y: 38</a:t>
            </a:r>
          </a:p>
          <a:p>
            <a:pPr>
              <a:buFont typeface="Arial" panose="020B0604020202020204" pitchFamily="34" charset="0"/>
              <a:buChar char="•"/>
            </a:pPr>
            <a:r>
              <a:rPr lang="en-US" dirty="0" smtClean="0"/>
              <a:t>N: 20</a:t>
            </a:r>
          </a:p>
          <a:p>
            <a:pPr>
              <a:buFont typeface="Arial" panose="020B0604020202020204" pitchFamily="34" charset="0"/>
              <a:buChar char="•"/>
            </a:pPr>
            <a:r>
              <a:rPr lang="en-US" dirty="0" smtClean="0"/>
              <a:t>A: 7</a:t>
            </a:r>
          </a:p>
          <a:p>
            <a:pPr>
              <a:buFont typeface="Arial" panose="020B0604020202020204" pitchFamily="34" charset="0"/>
              <a:buChar char="•"/>
            </a:pPr>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57169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Do you accept resolutions to CIDs </a:t>
            </a:r>
            <a:r>
              <a:rPr lang="en-GB" dirty="0">
                <a:solidFill>
                  <a:schemeClr val="bg1">
                    <a:lumMod val="75000"/>
                  </a:schemeClr>
                </a:solidFill>
              </a:rPr>
              <a:t>11834, 11837, 14005 </a:t>
            </a:r>
            <a:r>
              <a:rPr lang="en-GB" dirty="0" smtClean="0">
                <a:solidFill>
                  <a:schemeClr val="bg1">
                    <a:lumMod val="75000"/>
                  </a:schemeClr>
                </a:solidFill>
              </a:rPr>
              <a:t>in doc 11-18/107r2?</a:t>
            </a:r>
          </a:p>
          <a:p>
            <a:endParaRPr lang="en-GB" dirty="0" smtClean="0"/>
          </a:p>
          <a:p>
            <a:r>
              <a:rPr lang="en-GB" dirty="0" smtClean="0"/>
              <a:t>Which option do you prefer to support the</a:t>
            </a:r>
            <a:r>
              <a:rPr lang="en-GB" dirty="0"/>
              <a:t> </a:t>
            </a:r>
            <a:r>
              <a:rPr lang="en-GB" dirty="0" smtClean="0"/>
              <a:t>feature (HE </a:t>
            </a:r>
            <a:r>
              <a:rPr lang="en-GB" dirty="0" err="1" smtClean="0"/>
              <a:t>Subchannel</a:t>
            </a:r>
            <a:r>
              <a:rPr lang="en-GB" dirty="0" smtClean="0"/>
              <a:t> Selective transmission operation)? </a:t>
            </a:r>
          </a:p>
          <a:p>
            <a:r>
              <a:rPr lang="en-GB" dirty="0" smtClean="0"/>
              <a:t>Option 1: 20 MHz only STA - 36</a:t>
            </a:r>
          </a:p>
          <a:p>
            <a:r>
              <a:rPr lang="en-GB" dirty="0" smtClean="0"/>
              <a:t>Option 2: 20 MHz only STA and 20 MHz operation STA - 28</a:t>
            </a:r>
          </a:p>
          <a:p>
            <a:r>
              <a:rPr lang="en-GB" dirty="0" smtClean="0"/>
              <a:t>Option 3: 20MHz only STA and 20MHz/80MHz operation STA  - 7</a:t>
            </a:r>
          </a:p>
          <a:p>
            <a:r>
              <a:rPr lang="en-GB" dirty="0" smtClean="0"/>
              <a:t>Option 4: None of the above - 16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3502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 Grand Ballroom B</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PHY </a:t>
            </a:r>
            <a:r>
              <a:rPr lang="en-US" dirty="0" smtClean="0">
                <a:sym typeface="Wingdings" panose="05000000000000000000" pitchFamily="2" charset="2"/>
              </a:rPr>
              <a:t> Grand Ballroom DE</a:t>
            </a:r>
            <a:endParaRPr lang="en-US" dirty="0"/>
          </a:p>
          <a:p>
            <a:r>
              <a:rPr lang="en-US" dirty="0"/>
              <a:t>Ad Hoc Group #2</a:t>
            </a:r>
            <a:r>
              <a:rPr lang="en-US" dirty="0" smtClean="0"/>
              <a:t>: MAC </a:t>
            </a:r>
            <a:r>
              <a:rPr lang="en-US" dirty="0" smtClean="0">
                <a:sym typeface="Wingdings" panose="05000000000000000000" pitchFamily="2" charset="2"/>
              </a:rPr>
              <a:t> Grand Ballroom 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a:t>
            </a:r>
            <a:r>
              <a:rPr lang="en-US" dirty="0" smtClean="0"/>
              <a:t>SR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B</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ARC feedback on 11-18/0362r1</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smtClean="0"/>
              <a:t>Others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11834, 11837, 14005 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No objection</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86918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a:t>
            </a:r>
            <a:endParaRPr lang="en-US" dirty="0"/>
          </a:p>
        </p:txBody>
      </p:sp>
      <p:sp>
        <p:nvSpPr>
          <p:cNvPr id="3" name="Content Placeholder 2"/>
          <p:cNvSpPr>
            <a:spLocks noGrp="1"/>
          </p:cNvSpPr>
          <p:nvPr>
            <p:ph idx="1"/>
          </p:nvPr>
        </p:nvSpPr>
        <p:spPr/>
        <p:txBody>
          <a:bodyPr/>
          <a:lstStyle/>
          <a:p>
            <a:r>
              <a:rPr lang="en-US" dirty="0" smtClean="0"/>
              <a:t>DO you accept the added text and resolutions to CIDs; </a:t>
            </a:r>
            <a:r>
              <a:rPr lang="en-US" dirty="0"/>
              <a:t>13329, 11539, 11540, </a:t>
            </a:r>
            <a:r>
              <a:rPr lang="en-US" dirty="0" smtClean="0"/>
              <a:t>11541 in doc 11-18/0482r2?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93621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11-18/0200r4</a:t>
            </a:r>
            <a:endParaRPr lang="en-US" dirty="0"/>
          </a:p>
        </p:txBody>
      </p:sp>
      <p:sp>
        <p:nvSpPr>
          <p:cNvPr id="3" name="Content Placeholder 2"/>
          <p:cNvSpPr>
            <a:spLocks noGrp="1"/>
          </p:cNvSpPr>
          <p:nvPr>
            <p:ph idx="1"/>
          </p:nvPr>
        </p:nvSpPr>
        <p:spPr/>
        <p:txBody>
          <a:bodyPr/>
          <a:lstStyle/>
          <a:p>
            <a:r>
              <a:rPr lang="en-US" dirty="0"/>
              <a:t>Do you agree to decouple VHT and HE channel width capabilities advertisements in VHT and HE Capabilities elements, and the </a:t>
            </a:r>
            <a:r>
              <a:rPr lang="en-US" dirty="0" err="1"/>
              <a:t>resultion</a:t>
            </a:r>
            <a:r>
              <a:rPr lang="en-US" dirty="0"/>
              <a:t> text presented in this contribution?</a:t>
            </a:r>
          </a:p>
          <a:p>
            <a:r>
              <a:rPr lang="en-US" dirty="0" smtClean="0"/>
              <a:t> Y: 16</a:t>
            </a:r>
          </a:p>
          <a:p>
            <a:r>
              <a:rPr lang="en-US" dirty="0" smtClean="0"/>
              <a:t>N: 12</a:t>
            </a:r>
          </a:p>
          <a:p>
            <a:r>
              <a:rPr lang="en-US" dirty="0" smtClean="0"/>
              <a:t>A: 36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1939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11-18/0508 (Youhan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11723, 14049, 13067, 13066, 13399, 14054, 13302, 13304, 13432, 14058, 14160, 12760, 13435, 11441, 13642, 13592, 13442, 14061, 13632, 13593, 11168, 13594, 13443, </a:t>
            </a:r>
            <a:r>
              <a:rPr lang="en-GB" dirty="0" smtClean="0"/>
              <a:t>13595 in doc 11-18/0508r1?</a:t>
            </a:r>
          </a:p>
          <a:p>
            <a:endParaRPr lang="en-GB" dirty="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64167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11-18/0469</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13342, 13401, 11898, 13338, 13340, 13341, 13343, </a:t>
            </a:r>
            <a:r>
              <a:rPr lang="en-GB" dirty="0" smtClean="0"/>
              <a:t>13344</a:t>
            </a:r>
            <a:r>
              <a:rPr lang="en-US" dirty="0"/>
              <a:t> </a:t>
            </a:r>
            <a:r>
              <a:rPr lang="en-US" dirty="0" smtClean="0"/>
              <a:t>in doc 11-18/0469r1?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1072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Ad hoc meeting motion</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Motions</a:t>
            </a:r>
          </a:p>
          <a:p>
            <a:pPr>
              <a:lnSpc>
                <a:spcPct val="80000"/>
              </a:lnSpc>
              <a:buFont typeface="Arial" panose="020B0604020202020204" pitchFamily="34" charset="0"/>
              <a:buChar char="•"/>
            </a:pPr>
            <a:r>
              <a:rPr lang="en-US" altLang="en-US" dirty="0" smtClean="0"/>
              <a:t>Presentation/comment resolution and Motions</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May </a:t>
            </a:r>
            <a:r>
              <a:rPr lang="en-US" altLang="en-US" dirty="0"/>
              <a:t>2018</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8,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2-4,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Rennes, France,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March	23, April 6, April 20			10:00 – 12:00 ET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March 30, April 13, April 27		20:00 – 22:00 ET</a:t>
            </a:r>
          </a:p>
          <a:p>
            <a:pPr>
              <a:buFont typeface="Arial" panose="020B0604020202020204" pitchFamily="34" charset="0"/>
              <a:buChar char="•"/>
            </a:pPr>
            <a:endParaRPr lang="en-US" dirty="0"/>
          </a:p>
          <a:p>
            <a:pPr>
              <a:buFont typeface="Arial" panose="020B0604020202020204" pitchFamily="34" charset="0"/>
              <a:buChar char="•"/>
            </a:pPr>
            <a:r>
              <a:rPr lang="en-US" dirty="0" smtClean="0"/>
              <a:t>May 18			10:00 – 12:00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63173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Move to accept </a:t>
            </a:r>
            <a:r>
              <a:rPr lang="en-US" altLang="zh-CN" dirty="0"/>
              <a:t>comment resolution to the following 14 CIDs as in </a:t>
            </a:r>
            <a:r>
              <a:rPr lang="en-US" altLang="zh-CN" dirty="0" smtClean="0"/>
              <a:t>11-18/0151r1</a:t>
            </a:r>
            <a:endParaRPr lang="en-US" altLang="zh-CN" dirty="0"/>
          </a:p>
          <a:p>
            <a:pPr lvl="1"/>
            <a:r>
              <a:rPr lang="en-US" altLang="zh-CN" dirty="0"/>
              <a:t>CID 11423, 11440, 11566, 11721, 11892, 12062, 13015, 13311, 13445, 13596, 13767, 14065, 14201, </a:t>
            </a:r>
            <a:r>
              <a:rPr lang="en-US" altLang="zh-CN" dirty="0" smtClean="0"/>
              <a:t>14336</a:t>
            </a:r>
          </a:p>
          <a:p>
            <a:pPr lvl="1"/>
            <a:endParaRPr lang="en-US" altLang="zh-CN" dirty="0"/>
          </a:p>
          <a:p>
            <a:r>
              <a:rPr lang="en-US" altLang="zh-CN" dirty="0"/>
              <a:t>	</a:t>
            </a:r>
            <a:r>
              <a:rPr lang="en-US" altLang="zh-CN" dirty="0" smtClean="0"/>
              <a:t>Move: Tianyu Wu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59879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35 CIDs as in 11-18/0136r3?</a:t>
            </a:r>
          </a:p>
          <a:p>
            <a:pPr lvl="1"/>
            <a:r>
              <a:rPr lang="en-GB" altLang="zh-CN" dirty="0"/>
              <a:t>CID </a:t>
            </a:r>
            <a:r>
              <a:rPr lang="en-US" altLang="zh-CN" dirty="0"/>
              <a:t>14014, 14016, 14017, 14018, 14019, 11696, 14020, 14021, 14022, 14023, 14024, 14025, 13421, 14026, 13422, 14027, 12842, 13950, 14028, 14029, 14030, 14031, 14032, 14033, 13424, 11563, 14034, 13423, 13425, 14035, 14036, 14037, 12800, 12799, </a:t>
            </a:r>
            <a:r>
              <a:rPr lang="en-US" altLang="zh-CN" dirty="0" smtClean="0"/>
              <a:t>13426</a:t>
            </a:r>
          </a:p>
          <a:p>
            <a:endParaRPr lang="en-US" dirty="0"/>
          </a:p>
          <a:p>
            <a:r>
              <a:rPr lang="en-US" dirty="0" smtClean="0"/>
              <a:t>Move: Bo Sun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016465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8 CIDs as in </a:t>
            </a:r>
            <a:r>
              <a:rPr lang="en-US" altLang="zh-CN" dirty="0" smtClean="0"/>
              <a:t>11-18/0352r1</a:t>
            </a:r>
            <a:endParaRPr lang="en-US" altLang="zh-CN" dirty="0"/>
          </a:p>
          <a:p>
            <a:pPr lvl="1"/>
            <a:r>
              <a:rPr lang="en-GB" altLang="zh-CN" dirty="0"/>
              <a:t>CID </a:t>
            </a:r>
            <a:r>
              <a:rPr lang="en-US" altLang="zh-CN" dirty="0"/>
              <a:t>13468, 13469, 13474, 13478, 13643, 14081, 14082, </a:t>
            </a:r>
            <a:r>
              <a:rPr lang="en-US" altLang="zh-CN" dirty="0" smtClean="0"/>
              <a:t>14171</a:t>
            </a:r>
          </a:p>
          <a:p>
            <a:pPr lvl="1"/>
            <a:endParaRPr lang="en-US" altLang="zh-CN" dirty="0"/>
          </a:p>
          <a:p>
            <a:r>
              <a:rPr lang="en-US" altLang="zh-CN" dirty="0" smtClean="0"/>
              <a:t>	Move: Tianyu Wu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33088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902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11073, 11475, 11489, 11793, 11797, 12088, </a:t>
            </a:r>
            <a:r>
              <a:rPr lang="en-GB" dirty="0">
                <a:solidFill>
                  <a:srgbClr val="FF0000"/>
                </a:solidFill>
              </a:rPr>
              <a:t>12177</a:t>
            </a:r>
            <a:r>
              <a:rPr lang="en-GB" dirty="0"/>
              <a:t>, 12572, 13007, 14102, 14103, 14104, 14236, </a:t>
            </a:r>
            <a:r>
              <a:rPr lang="en-GB" dirty="0">
                <a:solidFill>
                  <a:srgbClr val="FF0000"/>
                </a:solidFill>
              </a:rPr>
              <a:t>14262</a:t>
            </a:r>
            <a:r>
              <a:rPr lang="en-GB" dirty="0"/>
              <a:t>, 13300, 13059, 13058, 11075, </a:t>
            </a:r>
            <a:r>
              <a:rPr lang="en-GB" dirty="0">
                <a:solidFill>
                  <a:srgbClr val="FF0000"/>
                </a:solidFill>
              </a:rPr>
              <a:t>14328</a:t>
            </a:r>
            <a:r>
              <a:rPr lang="en-GB" dirty="0"/>
              <a:t>, </a:t>
            </a:r>
            <a:r>
              <a:rPr lang="en-GB" dirty="0">
                <a:solidFill>
                  <a:srgbClr val="FF0000"/>
                </a:solidFill>
              </a:rPr>
              <a:t>11503, 11516, 13035 </a:t>
            </a:r>
            <a:r>
              <a:rPr lang="en-GB" dirty="0"/>
              <a:t>in doc </a:t>
            </a:r>
            <a:r>
              <a:rPr lang="en-GB" dirty="0" smtClean="0"/>
              <a:t>11-18/0353r1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a:t>
            </a:r>
            <a:endParaRPr lang="en-GB"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05914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13744 in doc </a:t>
            </a:r>
            <a:r>
              <a:rPr lang="en-US" dirty="0" smtClean="0"/>
              <a:t>11-18/0343r0</a:t>
            </a:r>
          </a:p>
          <a:p>
            <a:endParaRPr lang="en-US" dirty="0"/>
          </a:p>
          <a:p>
            <a:r>
              <a:rPr lang="en-US" dirty="0" smtClean="0"/>
              <a:t>Move: Alfred Asterjadhi</a:t>
            </a:r>
          </a:p>
          <a:p>
            <a:endParaRPr lang="en-US" dirty="0"/>
          </a:p>
          <a:p>
            <a:endParaRPr lang="en-US" dirty="0" smtClean="0"/>
          </a:p>
          <a:p>
            <a:r>
              <a:rPr lang="en-US" sz="1800" dirty="0" smtClean="0"/>
              <a:t>(motion </a:t>
            </a:r>
            <a:r>
              <a:rPr lang="en-US" sz="1800" dirty="0"/>
              <a:t>d</a:t>
            </a:r>
            <a:r>
              <a:rPr lang="en-US" sz="1800" dirty="0" smtClean="0"/>
              <a:t>uring January F2F. New resolution)</a:t>
            </a:r>
            <a:endParaRPr 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87961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11950, 11951. 11952, 11953, and 12767 in doc </a:t>
            </a:r>
            <a:r>
              <a:rPr lang="en-US" dirty="0" smtClean="0"/>
              <a:t>11-18/0378r1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229982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12568, 13848, 11922, 12208, 12566, 12567, 11253, 11254, 11025, 11026, 13183, 13184, 11515 (13 CIDs) in doc </a:t>
            </a:r>
            <a:r>
              <a:rPr lang="en-GB" dirty="0" smtClean="0"/>
              <a:t>11-18/0443r1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Chao-Chun Wang</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4566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solidFill>
                  <a:srgbClr val="FF0000"/>
                </a:solidFill>
              </a:rPr>
              <a:t>13082, 13083</a:t>
            </a:r>
            <a:r>
              <a:rPr lang="en-GB" dirty="0"/>
              <a:t>, 14141</a:t>
            </a:r>
            <a:endParaRPr lang="en-US" dirty="0"/>
          </a:p>
          <a:p>
            <a:r>
              <a:rPr lang="en-US" dirty="0"/>
              <a:t>In doc </a:t>
            </a:r>
            <a:r>
              <a:rPr lang="en-US" dirty="0" smtClean="0"/>
              <a:t>11-18/0431r0</a:t>
            </a:r>
            <a:endParaRPr lang="en-US" dirty="0"/>
          </a:p>
          <a:p>
            <a:endParaRPr lang="en-US" dirty="0" smtClean="0"/>
          </a:p>
          <a:p>
            <a:r>
              <a:rPr lang="en-US" dirty="0" smtClean="0"/>
              <a:t>Move: Jason </a:t>
            </a:r>
            <a:r>
              <a:rPr lang="en-US" dirty="0"/>
              <a:t>Yuchen </a:t>
            </a:r>
            <a:r>
              <a:rPr lang="en-US" dirty="0" smtClean="0"/>
              <a:t>Guo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532754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12426, 11547, 12427, 13010, 11867, 12552, 12548 in doc </a:t>
            </a:r>
            <a:r>
              <a:rPr lang="en-US" dirty="0" smtClean="0"/>
              <a:t>11-18/0365r1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662334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13042 and 13073 in doc </a:t>
            </a:r>
            <a:r>
              <a:rPr lang="en-US" dirty="0" smtClean="0"/>
              <a:t>11-18/0362r0</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83305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11514, 14349, 11924, 11372, 11538, 13539, </a:t>
            </a:r>
            <a:r>
              <a:rPr lang="en-US" dirty="0" smtClean="0"/>
              <a:t>12720, </a:t>
            </a:r>
            <a:r>
              <a:rPr lang="en-US" dirty="0"/>
              <a:t>11539, 12806, 11541, 12873, 13332, 13085, 11915, 12376, 11981, 11738, 13846, 11982, </a:t>
            </a:r>
            <a:r>
              <a:rPr lang="en-US" dirty="0">
                <a:solidFill>
                  <a:schemeClr val="tx1"/>
                </a:solidFill>
              </a:rPr>
              <a:t>12377,</a:t>
            </a:r>
            <a:r>
              <a:rPr lang="en-US" dirty="0"/>
              <a:t> </a:t>
            </a:r>
            <a:r>
              <a:rPr lang="en-US" dirty="0">
                <a:solidFill>
                  <a:schemeClr val="tx1"/>
                </a:solidFill>
              </a:rPr>
              <a:t>12355</a:t>
            </a:r>
            <a:r>
              <a:rPr lang="en-US" dirty="0"/>
              <a:t>, 13334, 12378 in doc </a:t>
            </a:r>
            <a:r>
              <a:rPr lang="en-US" dirty="0" smtClean="0"/>
              <a:t>11-18/0366r2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532540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12101, 11380, 11870, 12212 , 11161, 11361 ,11871, 12042 ,13528 , 13529 (10 CIDs) in doc </a:t>
            </a:r>
            <a:r>
              <a:rPr lang="en-GB" dirty="0" smtClean="0"/>
              <a:t>11-18/0444r0</a:t>
            </a:r>
          </a:p>
          <a:p>
            <a:endParaRPr lang="en-GB" dirty="0"/>
          </a:p>
          <a:p>
            <a:r>
              <a:rPr lang="en-GB" dirty="0" smtClean="0"/>
              <a:t>Move: Chao-Chun Wang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592346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t>
            </a:r>
            <a:r>
              <a:rPr lang="en-US" dirty="0"/>
              <a:t>accept resolution to CIDs 11317, 11318, 11319, 11730, </a:t>
            </a:r>
            <a:r>
              <a:rPr lang="en-US" dirty="0">
                <a:solidFill>
                  <a:schemeClr val="tx1"/>
                </a:solidFill>
              </a:rPr>
              <a:t>13144</a:t>
            </a:r>
            <a:r>
              <a:rPr lang="en-US" dirty="0"/>
              <a:t>, 12507 in doc </a:t>
            </a:r>
            <a:r>
              <a:rPr lang="en-US" dirty="0" smtClean="0"/>
              <a:t>11-18/0367r1</a:t>
            </a:r>
            <a:endParaRPr lang="en-US" dirty="0"/>
          </a:p>
          <a:p>
            <a:endParaRPr lang="en-US" dirty="0" smtClean="0"/>
          </a:p>
          <a:p>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5156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solidFill>
                  <a:srgbClr val="FF0000"/>
                </a:solidFill>
              </a:rPr>
              <a:t>13975</a:t>
            </a:r>
            <a:r>
              <a:rPr lang="en-US" dirty="0"/>
              <a:t>, 11175, 12859, </a:t>
            </a:r>
            <a:r>
              <a:rPr lang="en-US" dirty="0">
                <a:solidFill>
                  <a:srgbClr val="FF0000"/>
                </a:solidFill>
              </a:rPr>
              <a:t>12860</a:t>
            </a:r>
            <a:r>
              <a:rPr lang="en-US" dirty="0"/>
              <a:t>, 11009, 11010, 11373, 11012, 11017, </a:t>
            </a:r>
            <a:r>
              <a:rPr lang="en-US" dirty="0">
                <a:solidFill>
                  <a:schemeClr val="tx1"/>
                </a:solidFill>
              </a:rPr>
              <a:t>11018</a:t>
            </a:r>
            <a:r>
              <a:rPr lang="en-US" dirty="0"/>
              <a:t>, </a:t>
            </a:r>
            <a:r>
              <a:rPr lang="en-US" dirty="0">
                <a:solidFill>
                  <a:srgbClr val="FF0000"/>
                </a:solidFill>
              </a:rPr>
              <a:t>11019</a:t>
            </a:r>
            <a:r>
              <a:rPr lang="en-US" dirty="0"/>
              <a:t>, 11024, 11970, 13755, 12987 in doc </a:t>
            </a:r>
            <a:r>
              <a:rPr lang="en-US" dirty="0" smtClean="0"/>
              <a:t>11-18/0369r4</a:t>
            </a:r>
          </a:p>
          <a:p>
            <a:endParaRPr lang="en-US" dirty="0"/>
          </a:p>
          <a:p>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6886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13651, 11034, 13097, 13197 in doc </a:t>
            </a:r>
            <a:r>
              <a:rPr lang="en-US" dirty="0" smtClean="0"/>
              <a:t>11-18/0360r2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446321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11742, </a:t>
            </a:r>
            <a:r>
              <a:rPr lang="en-GB" dirty="0"/>
              <a:t>11023, 11876, 13141</a:t>
            </a:r>
            <a:r>
              <a:rPr lang="en-US" dirty="0"/>
              <a:t> in doc </a:t>
            </a:r>
            <a:r>
              <a:rPr lang="en-US" dirty="0" smtClean="0"/>
              <a:t>11-17/1859r4</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142872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13889 13888 13892 </a:t>
            </a:r>
            <a:r>
              <a:rPr lang="en-GB" dirty="0">
                <a:solidFill>
                  <a:schemeClr val="tx1"/>
                </a:solidFill>
              </a:rPr>
              <a:t>13893</a:t>
            </a:r>
            <a:r>
              <a:rPr lang="en-GB" dirty="0"/>
              <a:t> 13166 13167 13169 13113 12466 12468 </a:t>
            </a:r>
            <a:r>
              <a:rPr lang="en-GB" dirty="0">
                <a:solidFill>
                  <a:schemeClr val="tx1"/>
                </a:solidFill>
              </a:rPr>
              <a:t>13894</a:t>
            </a:r>
            <a:r>
              <a:rPr lang="en-GB" dirty="0"/>
              <a:t> 12009 12469 13168 13114 12470 </a:t>
            </a:r>
            <a:r>
              <a:rPr lang="en-GB" dirty="0">
                <a:solidFill>
                  <a:schemeClr val="tx1"/>
                </a:solidFill>
              </a:rPr>
              <a:t>13895</a:t>
            </a:r>
            <a:r>
              <a:rPr lang="en-GB" dirty="0"/>
              <a:t> 12471 13896 11673 11674 12011 12472 13898 13897 12473 (26 CIDs)</a:t>
            </a:r>
            <a:r>
              <a:rPr lang="en-US" dirty="0"/>
              <a:t> in doc </a:t>
            </a:r>
            <a:r>
              <a:rPr lang="en-US" dirty="0" smtClean="0"/>
              <a:t>11-18/0433r0</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779949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13051 12393 13816 </a:t>
            </a:r>
            <a:r>
              <a:rPr lang="en-GB" dirty="0">
                <a:solidFill>
                  <a:schemeClr val="tx1"/>
                </a:solidFill>
              </a:rPr>
              <a:t>12386</a:t>
            </a:r>
            <a:r>
              <a:rPr lang="en-GB" dirty="0"/>
              <a:t> 13050 12414 12415 12416 12166 12167 12231 12233 13100 11173 11857 12759 12168 12235 12777 </a:t>
            </a:r>
            <a:r>
              <a:rPr lang="en-GB" dirty="0">
                <a:solidFill>
                  <a:schemeClr val="tx1"/>
                </a:solidFill>
              </a:rPr>
              <a:t>12130 12257 12131 12260</a:t>
            </a:r>
            <a:r>
              <a:rPr lang="en-GB" dirty="0">
                <a:solidFill>
                  <a:srgbClr val="FF0000"/>
                </a:solidFill>
              </a:rPr>
              <a:t> </a:t>
            </a:r>
            <a:r>
              <a:rPr lang="en-GB" dirty="0"/>
              <a:t>(23 CIDs)</a:t>
            </a:r>
            <a:r>
              <a:rPr lang="en-US" dirty="0"/>
              <a:t> in doc </a:t>
            </a:r>
            <a:r>
              <a:rPr lang="en-US" dirty="0" smtClean="0"/>
              <a:t>11-18/0432r1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429389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11027, 11061, 11375, 11376, 11988, 12452, 12453, 12098 (8 CIDs) in doc </a:t>
            </a:r>
            <a:r>
              <a:rPr lang="en-GB" dirty="0" smtClean="0"/>
              <a:t>11-18/0337r1</a:t>
            </a:r>
          </a:p>
          <a:p>
            <a:endParaRPr lang="en-GB" dirty="0"/>
          </a:p>
          <a:p>
            <a:r>
              <a:rPr lang="en-GB"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07578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12581, </a:t>
            </a:r>
            <a:r>
              <a:rPr lang="en-GB" dirty="0">
                <a:solidFill>
                  <a:srgbClr val="FF0000"/>
                </a:solidFill>
              </a:rPr>
              <a:t>13836</a:t>
            </a:r>
            <a:r>
              <a:rPr lang="en-GB" dirty="0"/>
              <a:t> ( 2 CIDs) in doc </a:t>
            </a:r>
            <a:r>
              <a:rPr lang="en-GB" dirty="0" smtClean="0"/>
              <a:t>11-18/0338r1</a:t>
            </a:r>
            <a:endParaRPr lang="en-GB" dirty="0"/>
          </a:p>
          <a:p>
            <a:pPr>
              <a:buFont typeface="Arial" panose="020B0604020202020204" pitchFamily="34" charset="0"/>
              <a:buChar char="•"/>
            </a:pPr>
            <a:endParaRPr lang="en-US" dirty="0" smtClean="0"/>
          </a:p>
          <a:p>
            <a:pPr>
              <a:buFont typeface="Arial" panose="020B0604020202020204" pitchFamily="34" charset="0"/>
              <a:buChar char="•"/>
            </a:pPr>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338287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11353</a:t>
            </a:r>
            <a:r>
              <a:rPr lang="en-GB" dirty="0"/>
              <a:t>, 11854, 12539, 13793, 13926, 13927 (7 CIDs) in doc </a:t>
            </a:r>
            <a:r>
              <a:rPr lang="en-GB" dirty="0" smtClean="0"/>
              <a:t>11-18/0370r1</a:t>
            </a:r>
          </a:p>
          <a:p>
            <a:endParaRPr lang="en-GB" dirty="0"/>
          </a:p>
          <a:p>
            <a:r>
              <a:rPr lang="en-GB"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2380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 </a:t>
            </a:r>
            <a:r>
              <a:rPr lang="en-GB" dirty="0" smtClean="0"/>
              <a:t>12228</a:t>
            </a:r>
            <a:r>
              <a:rPr lang="en-GB" dirty="0"/>
              <a:t>, 12531, 11041, 11350, 11351, 11352, 11853, 12538, 13792 (9 CIDs)</a:t>
            </a:r>
            <a:r>
              <a:rPr lang="en-US" dirty="0"/>
              <a:t> in doc </a:t>
            </a:r>
            <a:r>
              <a:rPr lang="en-US" dirty="0" smtClean="0"/>
              <a:t>11-18/0371r1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139323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 of the CID 11835 in doc </a:t>
            </a:r>
            <a:r>
              <a:rPr lang="en-US" dirty="0" smtClean="0"/>
              <a:t>11-18/0372r1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377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11849, 11850, 11852, 12095, 12305, 12528, 12529, 12530, 12246, 12531, 13040, 13791 (11 CIDs) in doc </a:t>
            </a:r>
            <a:r>
              <a:rPr lang="en-GB" dirty="0" smtClean="0"/>
              <a:t>11-18/0373r0</a:t>
            </a:r>
          </a:p>
          <a:p>
            <a:endParaRPr lang="en-GB" dirty="0"/>
          </a:p>
          <a:p>
            <a:r>
              <a:rPr lang="en-GB" dirty="0" smtClean="0"/>
              <a:t>Move: Alfred Asterjadhi</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6076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11918, 12381, 12382, </a:t>
            </a:r>
            <a:r>
              <a:rPr lang="en-GB" dirty="0">
                <a:solidFill>
                  <a:srgbClr val="FF0000"/>
                </a:solidFill>
              </a:rPr>
              <a:t>12383</a:t>
            </a:r>
            <a:r>
              <a:rPr lang="en-GB" dirty="0"/>
              <a:t>, 12384, 12385, 12431 (7 CIDs)</a:t>
            </a:r>
            <a:r>
              <a:rPr lang="en-US" dirty="0"/>
              <a:t> in doc </a:t>
            </a:r>
            <a:r>
              <a:rPr lang="en-US" dirty="0" smtClean="0"/>
              <a:t>11-18/0379r1</a:t>
            </a:r>
          </a:p>
          <a:p>
            <a:endParaRPr lang="en-US" dirty="0"/>
          </a:p>
          <a:p>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782650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Do you agree to resolutions to CIDs 12429 and 11736 in doc 11-18/04657r1</a:t>
            </a:r>
            <a:r>
              <a:rPr lang="en-US" dirty="0" smtClean="0"/>
              <a:t>?</a:t>
            </a:r>
          </a:p>
          <a:p>
            <a:endParaRPr lang="en-US" dirty="0"/>
          </a:p>
          <a:p>
            <a:r>
              <a:rPr lang="en-US" dirty="0" smtClean="0"/>
              <a:t>Move: Laurent Cariou</a:t>
            </a:r>
            <a:endParaRPr lang="en-US" dirty="0"/>
          </a:p>
          <a:p>
            <a:endParaRPr lang="en-US" dirty="0"/>
          </a:p>
          <a:p>
            <a:r>
              <a:rPr lang="en-US" sz="1800" dirty="0"/>
              <a:t>Resolutions to the two CIDs were approved in January.</a:t>
            </a:r>
          </a:p>
          <a:p>
            <a:r>
              <a:rPr lang="en-US" sz="1800" dirty="0"/>
              <a:t>This submission provides a new resolutions to the two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602940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comment resolution and initiate a 30-day WG letter ballot</a:t>
            </a:r>
          </a:p>
          <a:p>
            <a:pPr>
              <a:buFont typeface="Arial" panose="020B0604020202020204" pitchFamily="34" charset="0"/>
              <a:buChar char="•"/>
            </a:pPr>
            <a:r>
              <a:rPr lang="en-US" dirty="0" smtClean="0"/>
              <a:t>Approve a new revision of the Coexistence Assurance document taking into account the new added band.</a:t>
            </a:r>
          </a:p>
          <a:p>
            <a:pPr>
              <a:buFont typeface="Arial" panose="020B0604020202020204" pitchFamily="34" charset="0"/>
              <a:buChar char="•"/>
            </a:pPr>
            <a:r>
              <a:rPr lang="en-US" dirty="0" smtClean="0"/>
              <a:t>Prepare and approve PAR extension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9908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1534</TotalTime>
  <Words>4374</Words>
  <Application>Microsoft Office PowerPoint</Application>
  <PresentationFormat>On-screen Show (4:3)</PresentationFormat>
  <Paragraphs>1005</Paragraphs>
  <Slides>73</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73</vt:i4>
      </vt:variant>
    </vt:vector>
  </HeadingPairs>
  <TitlesOfParts>
    <vt:vector size="85"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11-18/0397 (Laurent Cariou)</vt:lpstr>
      <vt:lpstr>11-18/0483 (Sigurd Schelstraete)</vt:lpstr>
      <vt:lpstr>Submissions</vt:lpstr>
      <vt:lpstr>MAC/MU Submissions</vt:lpstr>
      <vt:lpstr>SR Submissions</vt:lpstr>
      <vt:lpstr>Agenda for Monday March 5, 13:30 – 15:30 </vt:lpstr>
      <vt:lpstr>Summary Since January 2018</vt:lpstr>
      <vt:lpstr>Approval of  TG Minutes (January 2018 Meeting and Telecon Minutes) </vt:lpstr>
      <vt:lpstr>Timeline</vt:lpstr>
      <vt:lpstr>Editor Report </vt:lpstr>
      <vt:lpstr>11-18/0055 (Zhou Lan)</vt:lpstr>
      <vt:lpstr>11-18/0454 (Kiseon Ryu)</vt:lpstr>
      <vt:lpstr>CR Motion #509</vt:lpstr>
      <vt:lpstr>11-18/0107</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11-18/0107</vt:lpstr>
      <vt:lpstr>11-18/0483</vt:lpstr>
      <vt:lpstr>11-18/0200r4</vt:lpstr>
      <vt:lpstr>11-18/0508 (Youhan Kim)</vt:lpstr>
      <vt:lpstr>11-18/0469</vt:lpstr>
      <vt:lpstr>Agenda for Wednesday March 7, 16:00 – 18:00 </vt:lpstr>
      <vt:lpstr>Agenda for Thursday March 8, AM1 and PM1</vt:lpstr>
      <vt:lpstr>Agenda for Thursday March 8, 13:30 – 15:30</vt:lpstr>
      <vt:lpstr>Ad Hoc Meeting</vt:lpstr>
      <vt:lpstr>Telecons</vt:lpstr>
      <vt:lpstr>Motions</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Goals for May 2018</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109</cp:revision>
  <cp:lastPrinted>1601-01-01T00:00:00Z</cp:lastPrinted>
  <dcterms:created xsi:type="dcterms:W3CDTF">2017-01-26T15:28:16Z</dcterms:created>
  <dcterms:modified xsi:type="dcterms:W3CDTF">2018-03-07T19:36:09Z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