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90" r:id="rId16"/>
    <p:sldId id="272" r:id="rId17"/>
    <p:sldId id="271" r:id="rId18"/>
    <p:sldId id="273" r:id="rId19"/>
    <p:sldId id="274" r:id="rId20"/>
    <p:sldId id="276" r:id="rId21"/>
    <p:sldId id="275" r:id="rId22"/>
    <p:sldId id="288" r:id="rId23"/>
    <p:sldId id="278" r:id="rId24"/>
    <p:sldId id="279" r:id="rId25"/>
    <p:sldId id="289" r:id="rId26"/>
    <p:sldId id="281" r:id="rId27"/>
    <p:sldId id="283" r:id="rId28"/>
    <p:sldId id="284" r:id="rId29"/>
    <p:sldId id="285" r:id="rId30"/>
    <p:sldId id="287" r:id="rId31"/>
    <p:sldId id="286" r:id="rId3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1" d="100"/>
          <a:sy n="71" d="100"/>
        </p:scale>
        <p:origin x="1218"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3774"/>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3/4/2018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March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March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March 2018</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March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March 2018</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March 2018</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March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March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802.11-18/0286r1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8/11-18-0287-04-00ax-tgax-march-ad-hoc-meeting-agenda.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8/11-18-0119-00-00ax-minutes-of-tgax-january-2018-ad-hoc-meeting-mac-mu-sr.docx" TargetMode="External"/><Relationship Id="rId2" Type="http://schemas.openxmlformats.org/officeDocument/2006/relationships/hyperlink" Target="https://mentor.ieee.org/802.11/dcn/18/11-18-0213-00-00ax-tgax-january-2018-irvine-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18/11-18-0255-00-00ax-jan-2018-tgax-irvine-phy-ad-hoc-minutes.docx" TargetMode="External"/><Relationship Id="rId5" Type="http://schemas.openxmlformats.org/officeDocument/2006/relationships/hyperlink" Target="https://mentor.ieee.org/802.11/dcn/18/11-18-0245-00-00ax-minutes-of-the-tgax-mac-mu-ad-hoc-meeting.docx" TargetMode="External"/><Relationship Id="rId4" Type="http://schemas.openxmlformats.org/officeDocument/2006/relationships/hyperlink" Target="https://mentor.ieee.org/802.11/dcn/18/11-18-0239-00-00ax-minutes-of-the-tgax-spatial-reuse-ad-hoc-group-meeting.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March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TGax </a:t>
            </a:r>
            <a:r>
              <a:rPr lang="en-US" altLang="en-US" dirty="0" smtClean="0"/>
              <a:t>March 2018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2018-01-23</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42"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March 2018.</a:t>
            </a:r>
          </a:p>
          <a:p>
            <a:pPr>
              <a:buFont typeface="Arial" panose="020B0604020202020204" pitchFamily="34" charset="0"/>
              <a:buChar char="•"/>
            </a:pPr>
            <a:r>
              <a:rPr lang="en-US" dirty="0" smtClean="0"/>
              <a:t>Comment resolution</a:t>
            </a:r>
          </a:p>
          <a:p>
            <a:pPr>
              <a:buFont typeface="Arial" panose="020B0604020202020204" pitchFamily="34" charset="0"/>
              <a:buChar char="•"/>
            </a:pPr>
            <a:r>
              <a:rPr lang="en-US" dirty="0" smtClean="0"/>
              <a:t>Schedule TG ad hoc meeting for May 2018</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524000"/>
            <a:ext cx="3808413" cy="4113213"/>
          </a:xfrm>
        </p:spPr>
        <p:txBody>
          <a:bodyPr/>
          <a:lstStyle/>
          <a:p>
            <a:pPr>
              <a:lnSpc>
                <a:spcPct val="80000"/>
              </a:lnSpc>
            </a:pPr>
            <a:r>
              <a:rPr lang="en-US" altLang="en-US" sz="1200" dirty="0"/>
              <a:t>Monday </a:t>
            </a:r>
            <a:r>
              <a:rPr lang="en-US" altLang="en-US" sz="1200" dirty="0" smtClean="0"/>
              <a:t>March 5, 8:00 </a:t>
            </a:r>
            <a:r>
              <a:rPr lang="en-US" altLang="en-US" sz="1200" dirty="0"/>
              <a:t>– </a:t>
            </a:r>
            <a:r>
              <a:rPr lang="en-US" altLang="en-US" sz="1200" dirty="0" smtClean="0"/>
              <a:t>10:00</a:t>
            </a:r>
            <a:endParaRPr lang="en-US" altLang="en-US" sz="1200" dirty="0">
              <a:sym typeface="Wingdings" panose="05000000000000000000" pitchFamily="2" charset="2"/>
            </a:endParaRPr>
          </a:p>
          <a:p>
            <a:pPr lvl="1">
              <a:lnSpc>
                <a:spcPct val="80000"/>
              </a:lnSpc>
            </a:pPr>
            <a:r>
              <a:rPr lang="en-US" altLang="en-US" sz="1200" dirty="0" smtClean="0"/>
              <a:t>Ad Hoc Meeting</a:t>
            </a:r>
          </a:p>
          <a:p>
            <a:pPr lvl="1">
              <a:lnSpc>
                <a:spcPct val="80000"/>
              </a:lnSpc>
            </a:pPr>
            <a:r>
              <a:rPr lang="en-US" altLang="en-US" sz="1200" dirty="0" smtClean="0"/>
              <a:t>Call Meeting </a:t>
            </a:r>
            <a:r>
              <a:rPr lang="en-US" altLang="en-US" sz="1200" dirty="0"/>
              <a:t>to order</a:t>
            </a:r>
          </a:p>
          <a:p>
            <a:pPr lvl="1">
              <a:lnSpc>
                <a:spcPct val="80000"/>
              </a:lnSpc>
            </a:pPr>
            <a:r>
              <a:rPr lang="en-US" altLang="en-US" sz="1200" dirty="0"/>
              <a:t>IEEE 802 and 802.11 IPR Policy and procedure.</a:t>
            </a:r>
          </a:p>
          <a:p>
            <a:pPr lvl="1">
              <a:lnSpc>
                <a:spcPct val="80000"/>
              </a:lnSpc>
            </a:pPr>
            <a:r>
              <a:rPr lang="en-US" altLang="en-US" sz="1200" dirty="0"/>
              <a:t>Call for </a:t>
            </a:r>
            <a:r>
              <a:rPr lang="en-US" altLang="en-US" sz="1200" dirty="0" smtClean="0"/>
              <a:t>submissions</a:t>
            </a:r>
            <a:endParaRPr lang="en-US" altLang="en-US" sz="1200" dirty="0"/>
          </a:p>
          <a:p>
            <a:pPr lvl="1">
              <a:lnSpc>
                <a:spcPct val="80000"/>
              </a:lnSpc>
            </a:pPr>
            <a:r>
              <a:rPr lang="en-US" altLang="en-US" sz="1200" dirty="0" smtClean="0"/>
              <a:t>Comment resolution</a:t>
            </a:r>
          </a:p>
          <a:p>
            <a:pPr lvl="1">
              <a:lnSpc>
                <a:spcPct val="80000"/>
              </a:lnSpc>
            </a:pPr>
            <a:r>
              <a:rPr lang="en-US" altLang="en-US" sz="1200" dirty="0" smtClean="0"/>
              <a:t>Presentations</a:t>
            </a:r>
            <a:endParaRPr lang="en-US" altLang="en-US" sz="1200" dirty="0"/>
          </a:p>
          <a:p>
            <a:pPr lvl="1">
              <a:lnSpc>
                <a:spcPct val="80000"/>
              </a:lnSpc>
            </a:pPr>
            <a:r>
              <a:rPr lang="en-US" altLang="en-US" sz="1200" dirty="0" smtClean="0"/>
              <a:t>Recess </a:t>
            </a:r>
            <a:endParaRPr lang="en-US" altLang="en-US" sz="1200" dirty="0"/>
          </a:p>
          <a:p>
            <a:pPr>
              <a:lnSpc>
                <a:spcPct val="80000"/>
              </a:lnSpc>
            </a:pPr>
            <a:r>
              <a:rPr lang="en-US" altLang="en-US" sz="1400" dirty="0" smtClean="0"/>
              <a:t>Monday March </a:t>
            </a:r>
            <a:r>
              <a:rPr lang="en-US" altLang="en-US" sz="1400" dirty="0"/>
              <a:t>5</a:t>
            </a:r>
            <a:r>
              <a:rPr lang="en-US" altLang="en-US" sz="1400" dirty="0" smtClean="0"/>
              <a:t>, 13:30 </a:t>
            </a:r>
            <a:r>
              <a:rPr lang="en-US" altLang="en-US" sz="1400" dirty="0"/>
              <a:t>– </a:t>
            </a:r>
            <a:r>
              <a:rPr lang="en-US" altLang="en-US" sz="1400" dirty="0" smtClean="0"/>
              <a:t>15:30</a:t>
            </a:r>
            <a:endParaRPr lang="en-US" altLang="en-US" sz="14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r>
              <a:rPr lang="en-US" altLang="en-US" sz="1200" dirty="0" smtClean="0"/>
              <a:t>.</a:t>
            </a:r>
            <a:endParaRPr lang="en-US" altLang="en-US" sz="1200" dirty="0"/>
          </a:p>
          <a:p>
            <a:pPr lvl="1">
              <a:lnSpc>
                <a:spcPct val="80000"/>
              </a:lnSpc>
            </a:pPr>
            <a:r>
              <a:rPr lang="en-US" altLang="en-US" sz="1200" dirty="0"/>
              <a:t>Comment resolution</a:t>
            </a:r>
          </a:p>
          <a:p>
            <a:pPr lvl="1">
              <a:lnSpc>
                <a:spcPct val="80000"/>
              </a:lnSpc>
            </a:pPr>
            <a:r>
              <a:rPr lang="en-US" altLang="en-US" sz="1200" dirty="0"/>
              <a:t>Presentations</a:t>
            </a:r>
          </a:p>
          <a:p>
            <a:pPr lvl="1">
              <a:lnSpc>
                <a:spcPct val="80000"/>
              </a:lnSpc>
            </a:pPr>
            <a:r>
              <a:rPr lang="en-US" altLang="en-US" sz="1200" dirty="0"/>
              <a:t>Recess </a:t>
            </a:r>
          </a:p>
          <a:p>
            <a:pPr>
              <a:lnSpc>
                <a:spcPct val="80000"/>
              </a:lnSpc>
            </a:pPr>
            <a:r>
              <a:rPr lang="en-US" altLang="en-US" sz="1400" dirty="0" smtClean="0"/>
              <a:t>Tuesday March 6, 08:00 </a:t>
            </a:r>
            <a:r>
              <a:rPr lang="en-US" altLang="en-US" sz="1400" dirty="0"/>
              <a:t>– </a:t>
            </a:r>
            <a:r>
              <a:rPr lang="en-US" altLang="en-US" sz="1400" dirty="0" smtClean="0"/>
              <a:t>10:00</a:t>
            </a:r>
            <a:endParaRPr lang="en-US" altLang="en-US" sz="1400" dirty="0"/>
          </a:p>
          <a:p>
            <a:pPr lvl="1">
              <a:lnSpc>
                <a:spcPct val="80000"/>
              </a:lnSpc>
            </a:pPr>
            <a:r>
              <a:rPr lang="en-US" altLang="en-US" sz="1200" dirty="0" smtClean="0"/>
              <a:t>Ad hoc group meetings</a:t>
            </a:r>
            <a:endParaRPr lang="en-US" altLang="en-US" sz="1800" dirty="0"/>
          </a:p>
          <a:p>
            <a:pPr>
              <a:lnSpc>
                <a:spcPct val="80000"/>
              </a:lnSpc>
            </a:pPr>
            <a:r>
              <a:rPr lang="en-CA" altLang="en-US" sz="1400" dirty="0"/>
              <a:t>Tuesday</a:t>
            </a:r>
            <a:r>
              <a:rPr lang="en-US" altLang="en-US" sz="1400" dirty="0"/>
              <a:t> </a:t>
            </a:r>
            <a:r>
              <a:rPr lang="en-US" altLang="en-US" sz="1400" dirty="0" smtClean="0"/>
              <a:t>March 6, 10:30 </a:t>
            </a:r>
            <a:r>
              <a:rPr lang="en-US" altLang="en-US" sz="1400" dirty="0"/>
              <a:t>– </a:t>
            </a:r>
            <a:r>
              <a:rPr lang="en-US" altLang="en-US" sz="1400" dirty="0" smtClean="0"/>
              <a:t>12:300</a:t>
            </a:r>
            <a:endParaRPr lang="en-US" altLang="en-US" sz="1400" dirty="0"/>
          </a:p>
          <a:p>
            <a:pPr lvl="1">
              <a:lnSpc>
                <a:spcPct val="80000"/>
              </a:lnSpc>
            </a:pPr>
            <a:r>
              <a:rPr lang="en-US" altLang="en-US" sz="1400" dirty="0" smtClean="0"/>
              <a:t>Ad hoc group meetings</a:t>
            </a:r>
          </a:p>
          <a:p>
            <a:pPr lvl="0">
              <a:lnSpc>
                <a:spcPct val="80000"/>
              </a:lnSpc>
            </a:pPr>
            <a:r>
              <a:rPr lang="en-CA" altLang="en-US" sz="1400" dirty="0"/>
              <a:t>Tuesday</a:t>
            </a:r>
            <a:r>
              <a:rPr lang="en-US" altLang="en-US" sz="1400" dirty="0"/>
              <a:t> </a:t>
            </a:r>
            <a:r>
              <a:rPr lang="en-US" altLang="en-US" sz="1400" dirty="0" smtClean="0"/>
              <a:t>March 6</a:t>
            </a:r>
            <a:r>
              <a:rPr lang="en-US" altLang="en-US" sz="1400" dirty="0"/>
              <a:t>, </a:t>
            </a:r>
            <a:r>
              <a:rPr lang="en-US" altLang="en-US" sz="1400" dirty="0" smtClean="0"/>
              <a:t>16:00 </a:t>
            </a:r>
            <a:r>
              <a:rPr lang="en-US" altLang="en-US" sz="1400" dirty="0"/>
              <a:t>– </a:t>
            </a:r>
            <a:r>
              <a:rPr lang="en-US" altLang="en-US" sz="1400" dirty="0" smtClean="0"/>
              <a:t>18:00</a:t>
            </a:r>
            <a:endParaRPr lang="en-US" altLang="en-US" sz="1400" dirty="0"/>
          </a:p>
          <a:p>
            <a:pPr lvl="1">
              <a:lnSpc>
                <a:spcPct val="80000"/>
              </a:lnSpc>
            </a:pPr>
            <a:r>
              <a:rPr lang="en-US" altLang="en-US" sz="1400" dirty="0"/>
              <a:t>Ad hoc group </a:t>
            </a:r>
            <a:r>
              <a:rPr lang="en-US" altLang="en-US" sz="1400" dirty="0" smtClean="0"/>
              <a:t>meetings</a:t>
            </a:r>
          </a:p>
          <a:p>
            <a:pPr>
              <a:lnSpc>
                <a:spcPct val="80000"/>
              </a:lnSpc>
            </a:pPr>
            <a:r>
              <a:rPr lang="en-CA" altLang="en-US" sz="1400" dirty="0"/>
              <a:t>Tuesday</a:t>
            </a:r>
            <a:r>
              <a:rPr lang="en-US" altLang="en-US" sz="1400" dirty="0"/>
              <a:t> </a:t>
            </a:r>
            <a:r>
              <a:rPr lang="en-US" altLang="en-US" sz="1400" dirty="0" smtClean="0"/>
              <a:t>March 6</a:t>
            </a:r>
            <a:r>
              <a:rPr lang="en-US" altLang="en-US" sz="1400" dirty="0"/>
              <a:t>, </a:t>
            </a:r>
            <a:r>
              <a:rPr lang="en-US" altLang="en-US" sz="1400" dirty="0" smtClean="0"/>
              <a:t>19:30 </a:t>
            </a:r>
            <a:r>
              <a:rPr lang="en-US" altLang="en-US" sz="1400" dirty="0"/>
              <a:t>– </a:t>
            </a:r>
            <a:r>
              <a:rPr lang="en-US" altLang="en-US" sz="1400" dirty="0" smtClean="0"/>
              <a:t>21:30</a:t>
            </a:r>
            <a:endParaRPr lang="en-US" altLang="en-US" sz="1400" dirty="0"/>
          </a:p>
          <a:p>
            <a:pPr lvl="1">
              <a:lnSpc>
                <a:spcPct val="80000"/>
              </a:lnSpc>
            </a:pPr>
            <a:r>
              <a:rPr lang="en-US" altLang="en-US" sz="1400" dirty="0"/>
              <a:t>Ad hoc group </a:t>
            </a:r>
            <a:r>
              <a:rPr lang="en-US" altLang="en-US" sz="1400" dirty="0" smtClean="0"/>
              <a:t>meetings</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571206" y="1373187"/>
            <a:ext cx="3810000" cy="4113213"/>
          </a:xfrm>
        </p:spPr>
        <p:txBody>
          <a:bodyPr/>
          <a:lstStyle/>
          <a:p>
            <a:pPr>
              <a:lnSpc>
                <a:spcPct val="80000"/>
              </a:lnSpc>
            </a:pPr>
            <a:r>
              <a:rPr lang="en-US" altLang="en-US" sz="1200" dirty="0"/>
              <a:t>Wednesday </a:t>
            </a:r>
            <a:r>
              <a:rPr lang="en-US" altLang="en-US" sz="1200" dirty="0" smtClean="0"/>
              <a:t>March 7,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t>
            </a:r>
            <a:r>
              <a:rPr lang="en-US" altLang="en-US" sz="1200" dirty="0" smtClean="0"/>
              <a:t> </a:t>
            </a:r>
            <a:r>
              <a:rPr lang="en-US" altLang="en-US" sz="1200" dirty="0"/>
              <a:t>resolution</a:t>
            </a:r>
          </a:p>
          <a:p>
            <a:pPr lvl="1">
              <a:lnSpc>
                <a:spcPct val="80000"/>
              </a:lnSpc>
            </a:pPr>
            <a:r>
              <a:rPr lang="en-US" altLang="en-US" sz="1200" dirty="0"/>
              <a:t>Recess </a:t>
            </a:r>
            <a:endParaRPr lang="en-US" altLang="en-US" sz="1800" dirty="0"/>
          </a:p>
          <a:p>
            <a:pPr>
              <a:lnSpc>
                <a:spcPct val="80000"/>
              </a:lnSpc>
            </a:pPr>
            <a:r>
              <a:rPr lang="en-US" altLang="en-US" sz="1200" dirty="0" smtClean="0"/>
              <a:t>Wednesday March 7, </a:t>
            </a:r>
            <a:r>
              <a:rPr lang="en-US" altLang="en-US" sz="1200" dirty="0"/>
              <a:t>16:00 – 18:00</a:t>
            </a:r>
          </a:p>
          <a:p>
            <a:pPr lvl="1">
              <a:lnSpc>
                <a:spcPct val="80000"/>
              </a:lnSpc>
            </a:pPr>
            <a:r>
              <a:rPr lang="en-US" altLang="en-US" sz="1200" dirty="0" smtClean="0"/>
              <a:t>Ad hoc group meetings</a:t>
            </a:r>
            <a:endParaRPr lang="en-US" altLang="en-US" sz="1800" dirty="0"/>
          </a:p>
          <a:p>
            <a:pPr>
              <a:lnSpc>
                <a:spcPct val="80000"/>
              </a:lnSpc>
            </a:pPr>
            <a:r>
              <a:rPr lang="en-US" altLang="en-US" sz="1200" dirty="0" smtClean="0"/>
              <a:t>Thursday March 8, 08:00 </a:t>
            </a:r>
            <a:r>
              <a:rPr lang="en-US" altLang="en-US" sz="1200" dirty="0"/>
              <a:t>– </a:t>
            </a:r>
            <a:r>
              <a:rPr lang="en-US" altLang="en-US" sz="1200" dirty="0" smtClean="0"/>
              <a:t>10:00</a:t>
            </a:r>
            <a:endParaRPr lang="en-US" altLang="en-US" sz="12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t>
            </a:r>
            <a:r>
              <a:rPr lang="en-US" altLang="en-US" sz="1200" dirty="0" smtClean="0"/>
              <a:t>resolution</a:t>
            </a:r>
            <a:endParaRPr lang="en-US" altLang="en-US" sz="1200" dirty="0"/>
          </a:p>
          <a:p>
            <a:pPr lvl="1">
              <a:lnSpc>
                <a:spcPct val="80000"/>
              </a:lnSpc>
            </a:pPr>
            <a:r>
              <a:rPr lang="en-US" altLang="en-US" sz="1200" dirty="0"/>
              <a:t>Recess </a:t>
            </a:r>
            <a:endParaRPr lang="en-US" altLang="en-US" sz="1800" dirty="0"/>
          </a:p>
          <a:p>
            <a:pPr>
              <a:lnSpc>
                <a:spcPct val="80000"/>
              </a:lnSpc>
            </a:pPr>
            <a:r>
              <a:rPr lang="en-US" altLang="en-US" sz="1200" dirty="0" smtClean="0"/>
              <a:t>Thursday March 8, 13:30 </a:t>
            </a:r>
            <a:r>
              <a:rPr lang="en-US" altLang="en-US" sz="1200" dirty="0"/>
              <a:t>– </a:t>
            </a:r>
            <a:r>
              <a:rPr lang="en-US" altLang="en-US" sz="1200" dirty="0" smtClean="0"/>
              <a:t>15:30</a:t>
            </a:r>
            <a:endParaRPr lang="en-US" altLang="en-US" sz="12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Goals for </a:t>
            </a:r>
            <a:r>
              <a:rPr lang="en-US" altLang="en-US" sz="1200" dirty="0" smtClean="0"/>
              <a:t>March 2018</a:t>
            </a:r>
          </a:p>
          <a:p>
            <a:pPr lvl="1">
              <a:lnSpc>
                <a:spcPct val="80000"/>
              </a:lnSpc>
            </a:pPr>
            <a:r>
              <a:rPr lang="en-US" altLang="en-US" sz="1200" dirty="0" smtClean="0"/>
              <a:t>TG ad hoc meeting</a:t>
            </a:r>
            <a:endParaRPr lang="en-US" altLang="en-US" sz="1200" dirty="0"/>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dirty="0" smtClean="0"/>
              <a:t>March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Schedule</a:t>
            </a:r>
            <a:endParaRPr lang="en-US" dirty="0"/>
          </a:p>
        </p:txBody>
      </p:sp>
      <p:sp>
        <p:nvSpPr>
          <p:cNvPr id="6" name="Date Placeholder 5"/>
          <p:cNvSpPr>
            <a:spLocks noGrp="1"/>
          </p:cNvSpPr>
          <p:nvPr>
            <p:ph type="dt" idx="10"/>
          </p:nvPr>
        </p:nvSpPr>
        <p:spPr/>
        <p:txBody>
          <a:bodyPr/>
          <a:lstStyle/>
          <a:p>
            <a:r>
              <a:rPr lang="en-US" dirty="0" smtClean="0"/>
              <a:t>March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416931585"/>
              </p:ext>
            </p:extLst>
          </p:nvPr>
        </p:nvGraphicFramePr>
        <p:xfrm>
          <a:off x="914400" y="2324154"/>
          <a:ext cx="7086600" cy="255264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a:txBody>
                    <a:bodyPr/>
                    <a:lstStyle/>
                    <a:p>
                      <a:pPr algn="ctr"/>
                      <a:r>
                        <a:rPr lang="en-US" sz="1400" dirty="0" smtClean="0"/>
                        <a:t>ad</a:t>
                      </a:r>
                      <a:r>
                        <a:rPr lang="en-US" sz="1400" baseline="0" dirty="0" smtClean="0"/>
                        <a:t> hoc</a:t>
                      </a:r>
                      <a:endParaRPr lang="en-US" sz="1400" dirty="0"/>
                    </a:p>
                  </a:txBody>
                  <a:tcPr/>
                </a:tc>
                <a:tc>
                  <a:txBody>
                    <a:bodyPr/>
                    <a:lstStyle/>
                    <a:p>
                      <a:pPr algn="ctr"/>
                      <a:endParaRPr lang="en-US" sz="1800" dirty="0"/>
                    </a:p>
                  </a:txBody>
                  <a:tcPr/>
                </a:tc>
                <a:tc gridSpan="2">
                  <a:txBody>
                    <a:bodyPr/>
                    <a:lstStyle/>
                    <a:p>
                      <a:pPr algn="ctr"/>
                      <a:r>
                        <a:rPr lang="en-US" sz="1800" dirty="0" err="1" smtClean="0"/>
                        <a:t>TGax</a:t>
                      </a:r>
                      <a:endParaRPr lang="en-US" sz="1800" dirty="0"/>
                    </a:p>
                  </a:txBody>
                  <a:tcPr/>
                </a:tc>
                <a:tc hMerge="1">
                  <a:txBody>
                    <a:bodyPr/>
                    <a:lstStyle/>
                    <a:p>
                      <a:endParaRPr lang="en-US"/>
                    </a:p>
                  </a:txBody>
                  <a:tcPr/>
                </a:tc>
                <a:tc>
                  <a:txBody>
                    <a:bodyPr/>
                    <a:lstStyle/>
                    <a:p>
                      <a:pPr algn="ctr"/>
                      <a:r>
                        <a:rPr lang="en-US" sz="1800" dirty="0" smtClean="0"/>
                        <a:t>TGax</a:t>
                      </a:r>
                      <a:endParaRPr lang="en-US" sz="1800" dirty="0"/>
                    </a:p>
                  </a:txBody>
                  <a:tcPr/>
                </a:tc>
              </a:tr>
              <a:tr h="355691">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a:txBody>
                    <a:bodyPr/>
                    <a:lstStyle/>
                    <a:p>
                      <a:r>
                        <a:rPr lang="en-US" sz="1400" dirty="0" smtClean="0"/>
                        <a:t>ad hoc</a:t>
                      </a:r>
                      <a:endParaRPr lang="en-US" sz="1400" dirty="0"/>
                    </a:p>
                  </a:txBody>
                  <a:tcPr/>
                </a:tc>
                <a:tc>
                  <a:txBody>
                    <a:bodyPr/>
                    <a:lstStyle/>
                    <a:p>
                      <a:r>
                        <a:rPr lang="en-US" sz="1400" dirty="0" smtClean="0"/>
                        <a:t>ad</a:t>
                      </a:r>
                      <a:r>
                        <a:rPr lang="en-US" sz="1400" baseline="0" dirty="0" smtClean="0"/>
                        <a:t> hoc</a:t>
                      </a:r>
                      <a:endParaRPr lang="en-US" sz="1400" dirty="0"/>
                    </a:p>
                  </a:txBody>
                  <a:tcPr/>
                </a:tc>
                <a:tc gridSpan="2">
                  <a:txBody>
                    <a:bodyPr/>
                    <a:lstStyle/>
                    <a:p>
                      <a:pPr algn="ctr"/>
                      <a:endParaRPr lang="en-US" sz="1800" dirty="0"/>
                    </a:p>
                  </a:txBody>
                  <a:tcPr/>
                </a:tc>
                <a:tc hMerge="1">
                  <a:txBody>
                    <a:bodyPr/>
                    <a:lstStyle/>
                    <a:p>
                      <a:endParaRPr lang="en-US"/>
                    </a:p>
                  </a:txBody>
                  <a:tcPr/>
                </a:tc>
                <a:tc>
                  <a:txBody>
                    <a:bodyPr/>
                    <a:lstStyle/>
                    <a:p>
                      <a:endParaRPr lang="en-US" dirty="0"/>
                    </a:p>
                  </a:txBody>
                  <a:tcPr/>
                </a:tc>
              </a:tr>
              <a:tr h="365759">
                <a:tc>
                  <a:txBody>
                    <a:bodyPr/>
                    <a:lstStyle/>
                    <a:p>
                      <a:pPr algn="ctr"/>
                      <a:r>
                        <a:rPr lang="en-US" dirty="0" smtClean="0"/>
                        <a:t>PM 1</a:t>
                      </a:r>
                      <a:endParaRPr lang="en-US"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a:txBody>
                    <a:bodyPr/>
                    <a:lstStyle/>
                    <a:p>
                      <a:endParaRPr lang="en-US" sz="1800" dirty="0"/>
                    </a:p>
                  </a:txBody>
                  <a:tcPr/>
                </a:tc>
                <a:tc>
                  <a:txBody>
                    <a:bodyPr/>
                    <a:lstStyle/>
                    <a:p>
                      <a:endParaRPr lang="en-US" sz="1800" dirty="0"/>
                    </a:p>
                  </a:txBody>
                  <a:tcPr/>
                </a:tc>
                <a:tc>
                  <a:txBody>
                    <a:bodyPr/>
                    <a:lstStyle/>
                    <a:p>
                      <a:r>
                        <a:rPr lang="en-US" dirty="0" smtClean="0"/>
                        <a:t>TGax</a:t>
                      </a:r>
                      <a:endParaRPr lang="en-US" dirty="0"/>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sz="1800" dirty="0"/>
                    </a:p>
                  </a:txBody>
                  <a:tcPr/>
                </a:tc>
                <a:tc>
                  <a:txBody>
                    <a:bodyPr/>
                    <a:lstStyle/>
                    <a:p>
                      <a:endParaRPr lang="en-US" sz="1800" dirty="0"/>
                    </a:p>
                  </a:txBody>
                  <a:tcPr/>
                </a:tc>
                <a:tc>
                  <a:txBody>
                    <a:bodyPr/>
                    <a:lstStyle/>
                    <a:p>
                      <a:r>
                        <a:rPr lang="en-US" sz="1400" dirty="0" smtClean="0"/>
                        <a:t>ad hoc</a:t>
                      </a:r>
                      <a:endParaRPr lang="en-US" sz="1400" dirty="0"/>
                    </a:p>
                  </a:txBody>
                  <a:tcPr/>
                </a:tc>
                <a:tc>
                  <a:txBody>
                    <a:bodyPr/>
                    <a:lstStyle/>
                    <a:p>
                      <a:r>
                        <a:rPr lang="en-US" sz="1400" dirty="0" smtClean="0"/>
                        <a:t>ad</a:t>
                      </a:r>
                      <a:r>
                        <a:rPr lang="en-US" sz="1400" baseline="0" dirty="0" smtClean="0"/>
                        <a:t> hoc</a:t>
                      </a:r>
                      <a:endParaRPr lang="en-US" sz="1400" dirty="0"/>
                    </a:p>
                  </a:txBody>
                  <a:tcPr/>
                </a:tc>
                <a:tc>
                  <a:txBody>
                    <a:bodyPr/>
                    <a:lstStyle/>
                    <a:p>
                      <a:r>
                        <a:rPr lang="en-US" sz="1400" dirty="0" smtClean="0"/>
                        <a:t>ad hoc</a:t>
                      </a:r>
                      <a:endParaRPr lang="en-US" sz="1400" dirty="0"/>
                    </a:p>
                  </a:txBody>
                  <a:tcPr/>
                </a:tc>
                <a:tc>
                  <a:txBody>
                    <a:bodyPr/>
                    <a:lstStyle/>
                    <a:p>
                      <a:r>
                        <a:rPr lang="en-US" sz="1400" dirty="0" smtClean="0"/>
                        <a:t>ad</a:t>
                      </a:r>
                      <a:r>
                        <a:rPr lang="en-US" sz="1400" baseline="0" dirty="0" smtClean="0"/>
                        <a:t> hoc</a:t>
                      </a:r>
                      <a:endParaRPr lang="en-US" sz="1400" dirty="0"/>
                    </a:p>
                  </a:txBody>
                  <a:tcPr/>
                </a:tc>
                <a:tc>
                  <a:txBody>
                    <a:bodyPr/>
                    <a:lstStyle/>
                    <a:p>
                      <a:endParaRPr lang="en-US" dirty="0"/>
                    </a:p>
                  </a:txBody>
                  <a:tcPr/>
                </a:tc>
              </a:tr>
              <a:tr h="349405">
                <a:tc>
                  <a:txBody>
                    <a:bodyPr/>
                    <a:lstStyle/>
                    <a:p>
                      <a:pPr algn="ctr"/>
                      <a:r>
                        <a:rPr lang="en-US" dirty="0" smtClean="0"/>
                        <a:t>EVE</a:t>
                      </a:r>
                      <a:endParaRPr lang="en-US" dirty="0"/>
                    </a:p>
                  </a:txBody>
                  <a:tcPr/>
                </a:tc>
                <a:tc>
                  <a:txBody>
                    <a:bodyPr/>
                    <a:lstStyle/>
                    <a:p>
                      <a:endParaRPr lang="en-US" dirty="0"/>
                    </a:p>
                  </a:txBody>
                  <a:tcPr/>
                </a:tc>
                <a:tc>
                  <a:txBody>
                    <a:bodyPr/>
                    <a:lstStyle/>
                    <a:p>
                      <a:endParaRPr lang="en-US" dirty="0"/>
                    </a:p>
                  </a:txBody>
                  <a:tcPr/>
                </a:tc>
                <a:tc>
                  <a:txBody>
                    <a:bodyPr/>
                    <a:lstStyle/>
                    <a:p>
                      <a:r>
                        <a:rPr lang="en-US" sz="1400" dirty="0" smtClean="0"/>
                        <a:t>ad hoc</a:t>
                      </a:r>
                      <a:endParaRPr lang="en-US" sz="1400" dirty="0"/>
                    </a:p>
                  </a:txBody>
                  <a:tcPr/>
                </a:tc>
                <a:tc>
                  <a:txBody>
                    <a:bodyPr/>
                    <a:lstStyle/>
                    <a:p>
                      <a:r>
                        <a:rPr lang="en-US" sz="1400" dirty="0" smtClean="0"/>
                        <a:t>ad</a:t>
                      </a:r>
                      <a:r>
                        <a:rPr lang="en-US" sz="1400" baseline="0" dirty="0" smtClean="0"/>
                        <a:t> hoc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March 5, </a:t>
            </a:r>
            <a:r>
              <a:rPr lang="en-US" altLang="en-US" dirty="0" smtClean="0"/>
              <a:t>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March 2018</a:t>
            </a:r>
            <a:endParaRPr lang="en-GB"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dirty="0"/>
              <a:t>Call meeting to </a:t>
            </a:r>
            <a:r>
              <a:rPr lang="en-US" altLang="en-US" dirty="0" smtClean="0"/>
              <a:t>order </a:t>
            </a:r>
          </a:p>
          <a:p>
            <a:pPr>
              <a:lnSpc>
                <a:spcPct val="80000"/>
              </a:lnSpc>
              <a:buFont typeface="Arial" panose="020B0604020202020204" pitchFamily="34" charset="0"/>
              <a:buChar char="•"/>
            </a:pPr>
            <a:r>
              <a:rPr lang="en-US" altLang="en-US" dirty="0" smtClean="0"/>
              <a:t>Ad Hoc Meeting -  No Motions</a:t>
            </a:r>
            <a:endParaRPr lang="en-US" altLang="en-US" dirty="0"/>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smtClean="0"/>
              <a:t>Call </a:t>
            </a:r>
            <a:r>
              <a:rPr lang="en-US" altLang="en-US" dirty="0"/>
              <a:t>for </a:t>
            </a:r>
            <a:r>
              <a:rPr lang="en-US" altLang="en-US" dirty="0" smtClean="0"/>
              <a:t>submissions</a:t>
            </a:r>
          </a:p>
          <a:p>
            <a:pPr>
              <a:lnSpc>
                <a:spcPct val="80000"/>
              </a:lnSpc>
              <a:buFont typeface="Arial" panose="020B0604020202020204" pitchFamily="34" charset="0"/>
              <a:buChar char="•"/>
            </a:pPr>
            <a:r>
              <a:rPr lang="en-US" altLang="en-US" dirty="0" smtClean="0"/>
              <a:t>Set the ad hoc groups agendas</a:t>
            </a:r>
            <a:endParaRPr lang="en-US" altLang="en-US" dirty="0"/>
          </a:p>
          <a:p>
            <a:pPr>
              <a:lnSpc>
                <a:spcPct val="80000"/>
              </a:lnSpc>
              <a:buFont typeface="Arial" panose="020B0604020202020204" pitchFamily="34" charset="0"/>
              <a:buChar char="•"/>
            </a:pPr>
            <a:r>
              <a:rPr lang="en-US" altLang="en-US" dirty="0" smtClean="0"/>
              <a:t>Presentations and Comment </a:t>
            </a:r>
            <a:r>
              <a:rPr lang="en-US" altLang="en-US" dirty="0"/>
              <a:t>Resolution</a:t>
            </a:r>
          </a:p>
          <a:p>
            <a:pPr>
              <a:lnSpc>
                <a:spcPct val="80000"/>
              </a:lnSpc>
              <a:buFont typeface="Arial" panose="020B0604020202020204" pitchFamily="34" charset="0"/>
              <a:buChar char="•"/>
            </a:pPr>
            <a:r>
              <a:rPr lang="en-US" altLang="en-US" dirty="0"/>
              <a:t>Recess</a:t>
            </a:r>
          </a:p>
          <a:p>
            <a:endParaRPr lang="en-US" sz="2800" dirty="0"/>
          </a:p>
        </p:txBody>
      </p:sp>
    </p:spTree>
    <p:extLst>
      <p:ext uri="{BB962C8B-B14F-4D97-AF65-F5344CB8AC3E}">
        <p14:creationId xmlns:p14="http://schemas.microsoft.com/office/powerpoint/2010/main" val="17894875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See embedded Spreadsheet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4217577356"/>
              </p:ext>
            </p:extLst>
          </p:nvPr>
        </p:nvGraphicFramePr>
        <p:xfrm>
          <a:off x="2819400" y="2971800"/>
          <a:ext cx="2805288" cy="2366962"/>
        </p:xfrm>
        <a:graphic>
          <a:graphicData uri="http://schemas.openxmlformats.org/presentationml/2006/ole">
            <mc:AlternateContent xmlns:mc="http://schemas.openxmlformats.org/markup-compatibility/2006">
              <mc:Choice xmlns:v="urn:schemas-microsoft-com:vml" Requires="v">
                <p:oleObj spid="_x0000_s4100"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2819400" y="2971800"/>
                        <a:ext cx="2805288" cy="2366962"/>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March 5,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Summary from January 2018 meeting</a:t>
            </a:r>
          </a:p>
          <a:p>
            <a:pPr>
              <a:lnSpc>
                <a:spcPct val="80000"/>
              </a:lnSpc>
              <a:buFont typeface="Arial" panose="020B0604020202020204" pitchFamily="34" charset="0"/>
              <a:buChar char="•"/>
            </a:pPr>
            <a:r>
              <a:rPr lang="en-US" altLang="en-US" dirty="0" smtClean="0"/>
              <a:t>TG </a:t>
            </a:r>
            <a:r>
              <a:rPr lang="en-US" altLang="en-US" dirty="0"/>
              <a:t>motions</a:t>
            </a:r>
          </a:p>
          <a:p>
            <a:pPr lvl="1">
              <a:lnSpc>
                <a:spcPct val="80000"/>
              </a:lnSpc>
              <a:buFont typeface="Arial" panose="020B0604020202020204" pitchFamily="34" charset="0"/>
              <a:buChar char="•"/>
            </a:pPr>
            <a:r>
              <a:rPr lang="en-US" altLang="en-US" sz="1800" dirty="0"/>
              <a:t>Approve TG meeting and </a:t>
            </a:r>
            <a:r>
              <a:rPr lang="en-US" altLang="en-US" sz="1800" dirty="0" err="1"/>
              <a:t>Telecon</a:t>
            </a:r>
            <a:r>
              <a:rPr lang="en-US" altLang="en-US" sz="1800" dirty="0"/>
              <a:t> minutes since </a:t>
            </a:r>
            <a:r>
              <a:rPr lang="en-US" altLang="en-US" sz="1800" dirty="0" smtClean="0"/>
              <a:t>November 2017 </a:t>
            </a:r>
            <a:r>
              <a:rPr lang="en-US" altLang="en-US" sz="1800" dirty="0"/>
              <a:t>meeting.</a:t>
            </a:r>
          </a:p>
          <a:p>
            <a:pPr>
              <a:lnSpc>
                <a:spcPct val="80000"/>
              </a:lnSpc>
              <a:buFont typeface="Arial" panose="020B0604020202020204" pitchFamily="34" charset="0"/>
              <a:buChar char="•"/>
            </a:pPr>
            <a:r>
              <a:rPr lang="en-US" altLang="en-US" dirty="0" smtClean="0"/>
              <a:t>Timeline</a:t>
            </a:r>
          </a:p>
          <a:p>
            <a:pPr>
              <a:lnSpc>
                <a:spcPct val="80000"/>
              </a:lnSpc>
              <a:buFont typeface="Arial" panose="020B0604020202020204" pitchFamily="34" charset="0"/>
              <a:buChar char="•"/>
            </a:pPr>
            <a:r>
              <a:rPr lang="en-US" altLang="en-US" dirty="0" smtClean="0"/>
              <a:t>Editor Report </a:t>
            </a:r>
            <a:r>
              <a:rPr lang="en-US" altLang="en-US" dirty="0"/>
              <a:t>– Robert Stacey</a:t>
            </a:r>
          </a:p>
          <a:p>
            <a:pPr>
              <a:lnSpc>
                <a:spcPct val="80000"/>
              </a:lnSpc>
              <a:buFont typeface="Arial" panose="020B0604020202020204" pitchFamily="34" charset="0"/>
              <a:buChar char="•"/>
            </a:pPr>
            <a:r>
              <a:rPr lang="en-US" altLang="en-US" dirty="0" smtClean="0"/>
              <a:t>Presentations and Comment </a:t>
            </a:r>
            <a:r>
              <a:rPr lang="en-US" altLang="en-US" dirty="0"/>
              <a:t>Resolution</a:t>
            </a:r>
          </a:p>
          <a:p>
            <a:pPr>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17</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t>
            </a:r>
            <a:r>
              <a:rPr lang="en-US" dirty="0" smtClean="0"/>
              <a:t>Since </a:t>
            </a:r>
            <a:r>
              <a:rPr lang="en-US" dirty="0" smtClean="0"/>
              <a:t>January 2018</a:t>
            </a:r>
            <a:endParaRPr lang="en-US" dirty="0"/>
          </a:p>
        </p:txBody>
      </p:sp>
      <p:sp>
        <p:nvSpPr>
          <p:cNvPr id="3" name="Content Placeholder 2"/>
          <p:cNvSpPr>
            <a:spLocks noGrp="1"/>
          </p:cNvSpPr>
          <p:nvPr>
            <p:ph idx="1"/>
          </p:nvPr>
        </p:nvSpPr>
        <p:spPr>
          <a:xfrm>
            <a:off x="685800" y="1752600"/>
            <a:ext cx="7770813" cy="4113213"/>
          </a:xfrm>
        </p:spPr>
        <p:txBody>
          <a:bodyPr/>
          <a:lstStyle/>
          <a:p>
            <a:pPr>
              <a:buFont typeface="Arial" panose="020B0604020202020204" pitchFamily="34" charset="0"/>
              <a:buChar char="•"/>
            </a:pPr>
            <a:r>
              <a:rPr lang="en-US" dirty="0" smtClean="0"/>
              <a:t>Continued with the comment resolution.</a:t>
            </a:r>
          </a:p>
          <a:p>
            <a:pPr>
              <a:buFont typeface="Arial" panose="020B0604020202020204" pitchFamily="34" charset="0"/>
              <a:buChar char="•"/>
            </a:pPr>
            <a:r>
              <a:rPr lang="en-US" dirty="0" smtClean="0"/>
              <a:t>Resolution of over 700 CIDs passed motions</a:t>
            </a:r>
          </a:p>
          <a:p>
            <a:pPr>
              <a:buFont typeface="Arial" panose="020B0604020202020204" pitchFamily="34" charset="0"/>
              <a:buChar char="•"/>
            </a:pPr>
            <a:r>
              <a:rPr lang="en-US" dirty="0" smtClean="0"/>
              <a:t>The TG Technical Editor produced draft D2.2.</a:t>
            </a:r>
          </a:p>
          <a:p>
            <a:pPr>
              <a:buFont typeface="Arial" panose="020B0604020202020204" pitchFamily="34" charset="0"/>
              <a:buChar char="•"/>
            </a:pPr>
            <a:r>
              <a:rPr lang="en-US" dirty="0" smtClean="0"/>
              <a:t>Over 1500 technical CIDs are still open.</a:t>
            </a:r>
          </a:p>
          <a:p>
            <a:pPr>
              <a:buFont typeface="Arial" panose="020B0604020202020204" pitchFamily="34" charset="0"/>
              <a:buChar char="•"/>
            </a:pPr>
            <a:r>
              <a:rPr lang="en-US" dirty="0" smtClean="0"/>
              <a:t>No </a:t>
            </a:r>
            <a:r>
              <a:rPr lang="en-US" dirty="0" err="1" smtClean="0"/>
              <a:t>telecons</a:t>
            </a:r>
            <a:r>
              <a:rPr lang="en-US" dirty="0" smtClean="0"/>
              <a:t> – all </a:t>
            </a:r>
            <a:r>
              <a:rPr lang="en-US" dirty="0" err="1" smtClean="0"/>
              <a:t>telecons</a:t>
            </a:r>
            <a:r>
              <a:rPr lang="en-US" dirty="0" smtClean="0"/>
              <a:t> were cancelled.</a:t>
            </a:r>
            <a:endParaRPr lang="en-US" dirty="0"/>
          </a:p>
          <a:p>
            <a:pPr>
              <a:buFont typeface="Arial" panose="020B0604020202020204" pitchFamily="34" charset="0"/>
              <a:buChar char="•"/>
            </a:pPr>
            <a:r>
              <a:rPr lang="en-US" dirty="0" smtClean="0"/>
              <a:t>Ad hoc meeting last week in the Bay area – Resolutions of about 250 CIDs are ready for motion.</a:t>
            </a:r>
          </a:p>
          <a:p>
            <a:pPr lvl="1">
              <a:buFont typeface="Arial" panose="020B0604020202020204" pitchFamily="34" charset="0"/>
              <a:buChar char="•"/>
            </a:pPr>
            <a:r>
              <a:rPr lang="en-US" dirty="0">
                <a:hlinkClick r:id="rId2"/>
              </a:rPr>
              <a:t>https://</a:t>
            </a:r>
            <a:r>
              <a:rPr lang="en-US" dirty="0" smtClean="0">
                <a:hlinkClick r:id="rId2"/>
              </a:rPr>
              <a:t>mentor.ieee.org/802.11/dcn/18/11-18-0287-04-00ax-tgax-march-ad-hoc-mee</a:t>
            </a:r>
          </a:p>
          <a:p>
            <a:pPr lvl="1">
              <a:buFont typeface="Arial" panose="020B0604020202020204" pitchFamily="34" charset="0"/>
              <a:buChar char="•"/>
            </a:pPr>
            <a:r>
              <a:rPr lang="en-US" dirty="0">
                <a:hlinkClick r:id="rId2"/>
              </a:rPr>
              <a:t>https://mentor.ieee.org/802.11/dcn/18/11-18-0474-01-00ax-tgax-mar-2018-ad-hoc-meeting-agenda-phy.pptxting-agenda.pptx</a:t>
            </a:r>
            <a:r>
              <a:rPr lang="en-US" dirty="0" smtClean="0"/>
              <a:t> </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(January 2018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January 2018 Interim meeting </a:t>
            </a:r>
            <a:r>
              <a:rPr lang="en-US" altLang="en-US" sz="2000" dirty="0"/>
              <a:t>to today:  </a:t>
            </a:r>
            <a:endParaRPr lang="en-US" altLang="en-US" sz="2000" dirty="0" smtClean="0"/>
          </a:p>
          <a:p>
            <a:pPr lvl="1">
              <a:buFont typeface="Arial" panose="020B0604020202020204" pitchFamily="34" charset="0"/>
              <a:buChar char="•"/>
            </a:pPr>
            <a:r>
              <a:rPr lang="en-US" altLang="en-US" sz="1600" dirty="0">
                <a:hlinkClick r:id="rId2"/>
              </a:rPr>
              <a:t>https://</a:t>
            </a:r>
            <a:r>
              <a:rPr lang="en-US" altLang="en-US" sz="1600" dirty="0" smtClean="0">
                <a:hlinkClick r:id="rId2"/>
              </a:rPr>
              <a:t>mentor.ieee.org/802.11/dcn/18/11-18-0213-00-00ax-tgax-january-2018-irvine-meeting-minutes.docx</a:t>
            </a:r>
            <a:r>
              <a:rPr lang="en-US" altLang="en-US" sz="1600" dirty="0" smtClean="0"/>
              <a:t> </a:t>
            </a:r>
          </a:p>
          <a:p>
            <a:pPr lvl="1">
              <a:buFont typeface="Arial" panose="020B0604020202020204" pitchFamily="34" charset="0"/>
              <a:buChar char="•"/>
            </a:pPr>
            <a:r>
              <a:rPr lang="en-US" altLang="en-US" sz="1600" dirty="0">
                <a:hlinkClick r:id="rId3"/>
              </a:rPr>
              <a:t>https://</a:t>
            </a:r>
            <a:r>
              <a:rPr lang="en-US" altLang="en-US" sz="1600" dirty="0" smtClean="0">
                <a:hlinkClick r:id="rId3"/>
              </a:rPr>
              <a:t>mentor.ieee.org/802.11/dcn/18/11-18-0119-00-00ax-minutes-of-tgax-january-2018-ad-hoc-meeting-mac-mu-sr.docx</a:t>
            </a:r>
            <a:r>
              <a:rPr lang="en-US" altLang="en-US" sz="1600" dirty="0" smtClean="0"/>
              <a:t> </a:t>
            </a:r>
          </a:p>
          <a:p>
            <a:pPr lvl="1">
              <a:buFont typeface="Arial" panose="020B0604020202020204" pitchFamily="34" charset="0"/>
              <a:buChar char="•"/>
            </a:pPr>
            <a:r>
              <a:rPr lang="en-US" altLang="en-US" sz="1600" dirty="0">
                <a:hlinkClick r:id="rId4"/>
              </a:rPr>
              <a:t>https://</a:t>
            </a:r>
            <a:r>
              <a:rPr lang="en-US" altLang="en-US" sz="1600" dirty="0" smtClean="0">
                <a:hlinkClick r:id="rId4"/>
              </a:rPr>
              <a:t>mentor.ieee.org/802.11/dcn/18/11-18-0239-00-00ax-minutes-of-the-tgax-spatial-reuse-ad-hoc-group-meeting.docx</a:t>
            </a:r>
            <a:r>
              <a:rPr lang="en-US" altLang="en-US" sz="1600" dirty="0" smtClean="0"/>
              <a:t> </a:t>
            </a:r>
          </a:p>
          <a:p>
            <a:pPr lvl="1">
              <a:buFont typeface="Arial" panose="020B0604020202020204" pitchFamily="34" charset="0"/>
              <a:buChar char="•"/>
            </a:pPr>
            <a:r>
              <a:rPr lang="en-US" altLang="en-US" sz="1600" dirty="0">
                <a:hlinkClick r:id="rId5"/>
              </a:rPr>
              <a:t>https://</a:t>
            </a:r>
            <a:r>
              <a:rPr lang="en-US" altLang="en-US" sz="1600" dirty="0" smtClean="0">
                <a:hlinkClick r:id="rId5"/>
              </a:rPr>
              <a:t>mentor.ieee.org/802.11/dcn/18/11-18-0245-00-00ax-minutes-of-the-tgax-mac-mu-ad-hoc-meeting.docx</a:t>
            </a:r>
            <a:r>
              <a:rPr lang="en-US" altLang="en-US" sz="1600" dirty="0" smtClean="0"/>
              <a:t> </a:t>
            </a:r>
          </a:p>
          <a:p>
            <a:pPr lvl="1">
              <a:buFont typeface="Arial" panose="020B0604020202020204" pitchFamily="34" charset="0"/>
              <a:buChar char="•"/>
            </a:pPr>
            <a:r>
              <a:rPr lang="en-US" altLang="en-US" sz="1600" dirty="0">
                <a:hlinkClick r:id="rId6"/>
              </a:rPr>
              <a:t>https://</a:t>
            </a:r>
            <a:r>
              <a:rPr lang="en-US" altLang="en-US" sz="1600" dirty="0" smtClean="0">
                <a:hlinkClick r:id="rId6"/>
              </a:rPr>
              <a:t>mentor.ieee.org/802.11/dcn/18/11-18-0255-00-00ax-jan-2018-tgax-irvine-phy-ad-hoc-minutes.docx</a:t>
            </a:r>
            <a:r>
              <a:rPr lang="en-US" altLang="en-US" sz="1600" dirty="0" smtClean="0"/>
              <a:t> </a:t>
            </a:r>
            <a:endParaRPr lang="en-US" altLang="en-US" sz="1600" dirty="0"/>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Second: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a:latin typeface="Arial" panose="020B0604020202020204" pitchFamily="34" charset="0"/>
              </a:rPr>
              <a:t>March 4-9, 2018</a:t>
            </a:r>
          </a:p>
          <a:p>
            <a:pPr algn="ctr">
              <a:lnSpc>
                <a:spcPct val="90000"/>
              </a:lnSpc>
              <a:buFontTx/>
              <a:buNone/>
            </a:pPr>
            <a:r>
              <a:rPr lang="en-US" sz="4000" dirty="0">
                <a:latin typeface="Arial" panose="020B0604020202020204" pitchFamily="34" charset="0"/>
              </a:rPr>
              <a:t>Rosemont, Illinois USA</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dirty="0" smtClean="0"/>
              <a:t>March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0813" cy="1065213"/>
          </a:xfrm>
        </p:spPr>
        <p:txBody>
          <a:bodyPr/>
          <a:lstStyle/>
          <a:p>
            <a:r>
              <a:rPr lang="en-US" dirty="0" smtClean="0"/>
              <a:t>Timeline</a:t>
            </a:r>
            <a:endParaRPr lang="en-US" dirty="0"/>
          </a:p>
        </p:txBody>
      </p:sp>
      <p:sp>
        <p:nvSpPr>
          <p:cNvPr id="3" name="Content Placeholder 2"/>
          <p:cNvSpPr>
            <a:spLocks noGrp="1"/>
          </p:cNvSpPr>
          <p:nvPr>
            <p:ph idx="1"/>
          </p:nvPr>
        </p:nvSpPr>
        <p:spPr>
          <a:xfrm>
            <a:off x="381000" y="1447800"/>
            <a:ext cx="8458200" cy="4113213"/>
          </a:xfrm>
        </p:spPr>
        <p:txBody>
          <a:bodyPr/>
          <a:lstStyle/>
          <a:p>
            <a:pPr>
              <a:buFont typeface="Arial" panose="020B0604020202020204" pitchFamily="34" charset="0"/>
              <a:buChar char="•"/>
            </a:pPr>
            <a:r>
              <a:rPr lang="en-US" altLang="zh-CN" sz="2000" dirty="0"/>
              <a:t>May 2014: start of the TG</a:t>
            </a:r>
          </a:p>
          <a:p>
            <a:pPr>
              <a:buFont typeface="Arial" panose="020B0604020202020204" pitchFamily="34" charset="0"/>
              <a:buChar char="•"/>
            </a:pPr>
            <a:r>
              <a:rPr lang="en-US" altLang="zh-CN" sz="2000" dirty="0"/>
              <a:t>Nov. 2014: First draft of the TG SFD was approved</a:t>
            </a:r>
          </a:p>
          <a:p>
            <a:pPr>
              <a:buFont typeface="Arial" panose="020B0604020202020204" pitchFamily="34" charset="0"/>
              <a:buChar char="•"/>
            </a:pPr>
            <a:r>
              <a:rPr lang="en-US" altLang="zh-CN" sz="2000" dirty="0"/>
              <a:t>Jan. 2016: proposed TG draft</a:t>
            </a:r>
          </a:p>
          <a:p>
            <a:pPr>
              <a:buFont typeface="Arial" panose="020B0604020202020204" pitchFamily="34" charset="0"/>
              <a:buChar char="•"/>
            </a:pPr>
            <a:r>
              <a:rPr lang="en-US" altLang="zh-CN" sz="2000" dirty="0"/>
              <a:t>March 2016: Draft D0.1 was approved and CC started</a:t>
            </a:r>
          </a:p>
          <a:p>
            <a:pPr>
              <a:buFont typeface="Arial" panose="020B0604020202020204" pitchFamily="34" charset="0"/>
              <a:buChar char="•"/>
            </a:pPr>
            <a:r>
              <a:rPr lang="en-US" altLang="zh-CN" sz="2000" dirty="0">
                <a:solidFill>
                  <a:srgbClr val="FF0000"/>
                </a:solidFill>
              </a:rPr>
              <a:t>November 2016: Draft 1.0 and WG letter ballot – Failed (57.77%)</a:t>
            </a:r>
          </a:p>
          <a:p>
            <a:pPr lvl="1">
              <a:buFont typeface="Arial" panose="020B0604020202020204" pitchFamily="34" charset="0"/>
              <a:buChar char="•"/>
            </a:pPr>
            <a:r>
              <a:rPr lang="en-US" altLang="zh-CN" sz="1400" dirty="0">
                <a:solidFill>
                  <a:srgbClr val="FF0000"/>
                </a:solidFill>
              </a:rPr>
              <a:t>LB-225: opened Dec. 1</a:t>
            </a:r>
            <a:r>
              <a:rPr lang="en-US" altLang="zh-CN" sz="1400" baseline="30000" dirty="0">
                <a:solidFill>
                  <a:srgbClr val="FF0000"/>
                </a:solidFill>
              </a:rPr>
              <a:t>st</a:t>
            </a:r>
            <a:r>
              <a:rPr lang="en-US" altLang="zh-CN" sz="1400" dirty="0">
                <a:solidFill>
                  <a:srgbClr val="FF0000"/>
                </a:solidFill>
              </a:rPr>
              <a:t> 2016 and closed </a:t>
            </a:r>
            <a:r>
              <a:rPr lang="en-US" altLang="zh-CN" sz="1400" dirty="0" smtClean="0">
                <a:solidFill>
                  <a:srgbClr val="FF0000"/>
                </a:solidFill>
              </a:rPr>
              <a:t>March </a:t>
            </a:r>
            <a:r>
              <a:rPr lang="en-US" altLang="zh-CN" sz="1400" dirty="0">
                <a:solidFill>
                  <a:srgbClr val="FF0000"/>
                </a:solidFill>
              </a:rPr>
              <a:t>8</a:t>
            </a:r>
            <a:r>
              <a:rPr lang="en-US" altLang="zh-CN" sz="1400" baseline="30000" dirty="0">
                <a:solidFill>
                  <a:srgbClr val="FF0000"/>
                </a:solidFill>
              </a:rPr>
              <a:t>th</a:t>
            </a:r>
            <a:r>
              <a:rPr lang="en-US" altLang="zh-CN" sz="1400" dirty="0">
                <a:solidFill>
                  <a:srgbClr val="FF0000"/>
                </a:solidFill>
              </a:rPr>
              <a:t> 2017</a:t>
            </a:r>
          </a:p>
          <a:p>
            <a:pPr>
              <a:buFont typeface="Arial" panose="020B0604020202020204" pitchFamily="34" charset="0"/>
              <a:buChar char="•"/>
            </a:pPr>
            <a:r>
              <a:rPr lang="en-US" altLang="zh-CN" sz="2000" dirty="0">
                <a:solidFill>
                  <a:srgbClr val="FF0000"/>
                </a:solidFill>
              </a:rPr>
              <a:t>September 2017: Draft 2.0 and WG letter ballot – Failed (62.84%)</a:t>
            </a:r>
          </a:p>
          <a:p>
            <a:pPr lvl="1">
              <a:buFont typeface="Arial" panose="020B0604020202020204" pitchFamily="34" charset="0"/>
              <a:buChar char="•"/>
            </a:pPr>
            <a:r>
              <a:rPr lang="en-US" altLang="zh-CN" sz="1400" dirty="0">
                <a:solidFill>
                  <a:srgbClr val="FF0000"/>
                </a:solidFill>
              </a:rPr>
              <a:t>LB-230: opened Oct 5</a:t>
            </a:r>
            <a:r>
              <a:rPr lang="en-US" altLang="zh-CN" sz="1400" baseline="30000" dirty="0">
                <a:solidFill>
                  <a:srgbClr val="FF0000"/>
                </a:solidFill>
              </a:rPr>
              <a:t>th</a:t>
            </a:r>
            <a:r>
              <a:rPr lang="en-US" altLang="zh-CN" sz="1400" dirty="0">
                <a:solidFill>
                  <a:srgbClr val="FF0000"/>
                </a:solidFill>
              </a:rPr>
              <a:t> and closed Nov 4</a:t>
            </a:r>
            <a:r>
              <a:rPr lang="en-US" altLang="zh-CN" sz="1400" baseline="30000" dirty="0">
                <a:solidFill>
                  <a:srgbClr val="FF0000"/>
                </a:solidFill>
              </a:rPr>
              <a:t>th</a:t>
            </a:r>
            <a:r>
              <a:rPr lang="en-US" altLang="zh-CN" sz="1400" dirty="0">
                <a:solidFill>
                  <a:srgbClr val="FF0000"/>
                </a:solidFill>
              </a:rPr>
              <a:t>, 2017</a:t>
            </a:r>
          </a:p>
          <a:p>
            <a:pPr>
              <a:buFont typeface="Arial" panose="020B0604020202020204" pitchFamily="34" charset="0"/>
              <a:buChar char="•"/>
            </a:pPr>
            <a:r>
              <a:rPr lang="en-CA" altLang="zh-CN" sz="2000" dirty="0">
                <a:solidFill>
                  <a:schemeClr val="tx1"/>
                </a:solidFill>
              </a:rPr>
              <a:t>May 2018: Draft 3.0 and WG letter Ballot</a:t>
            </a:r>
          </a:p>
          <a:p>
            <a:pPr>
              <a:buFont typeface="Arial" panose="020B0604020202020204" pitchFamily="34" charset="0"/>
              <a:buChar char="•"/>
            </a:pPr>
            <a:r>
              <a:rPr lang="en-CA" altLang="zh-CN" sz="2000" dirty="0">
                <a:solidFill>
                  <a:srgbClr val="FFC000"/>
                </a:solidFill>
              </a:rPr>
              <a:t>July 2018: MDR (Mandatory Document Review)</a:t>
            </a:r>
          </a:p>
          <a:p>
            <a:pPr>
              <a:buFont typeface="Arial" panose="020B0604020202020204" pitchFamily="34" charset="0"/>
              <a:buChar char="•"/>
            </a:pPr>
            <a:r>
              <a:rPr lang="en-CA" altLang="zh-CN" sz="2000" dirty="0">
                <a:solidFill>
                  <a:srgbClr val="FFC000"/>
                </a:solidFill>
              </a:rPr>
              <a:t>February 2019: Formation of SB pool </a:t>
            </a:r>
            <a:endParaRPr lang="en-US" altLang="zh-CN" sz="1600" dirty="0">
              <a:solidFill>
                <a:srgbClr val="FFC000"/>
              </a:solidFill>
            </a:endParaRPr>
          </a:p>
          <a:p>
            <a:pPr>
              <a:buFont typeface="Arial" panose="020B0604020202020204" pitchFamily="34" charset="0"/>
              <a:buChar char="•"/>
            </a:pPr>
            <a:r>
              <a:rPr lang="en-US" altLang="zh-CN" sz="2000" dirty="0">
                <a:solidFill>
                  <a:schemeClr val="accent6">
                    <a:lumMod val="75000"/>
                  </a:schemeClr>
                </a:solidFill>
              </a:rPr>
              <a:t>May 2019: Sponsor Ballot</a:t>
            </a:r>
          </a:p>
          <a:p>
            <a:pPr>
              <a:buFont typeface="Arial" panose="020B0604020202020204" pitchFamily="34" charset="0"/>
              <a:buChar char="•"/>
            </a:pPr>
            <a:r>
              <a:rPr lang="en-CA" altLang="zh-CN" sz="2000" dirty="0">
                <a:solidFill>
                  <a:srgbClr val="FFC000"/>
                </a:solidFill>
              </a:rPr>
              <a:t>December 2019: </a:t>
            </a:r>
            <a:r>
              <a:rPr lang="en-CA" altLang="zh-CN" sz="2000" dirty="0" err="1">
                <a:solidFill>
                  <a:srgbClr val="FFC000"/>
                </a:solidFill>
              </a:rPr>
              <a:t>RevCom</a:t>
            </a:r>
            <a:endParaRPr lang="en-US" altLang="zh-CN" sz="2000" dirty="0">
              <a:solidFill>
                <a:srgbClr val="FFC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 </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7999413" cy="1065213"/>
          </a:xfrm>
        </p:spPr>
        <p:txBody>
          <a:bodyPr/>
          <a:lstStyle/>
          <a:p>
            <a:r>
              <a:rPr lang="en-US" altLang="en-US" dirty="0"/>
              <a:t>Agenda for </a:t>
            </a:r>
            <a:r>
              <a:rPr lang="en-US" altLang="en-US" dirty="0" smtClean="0"/>
              <a:t>Tuesday March 6,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
        <p:nvSpPr>
          <p:cNvPr id="8"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dirty="0" smtClean="0"/>
              <a:t>Ad Hoc Group #1:</a:t>
            </a:r>
            <a:endParaRPr lang="en-US" altLang="en-US" dirty="0"/>
          </a:p>
          <a:p>
            <a:endParaRPr lang="en-US" sz="2800" dirty="0"/>
          </a:p>
        </p:txBody>
      </p:sp>
    </p:spTree>
    <p:extLst>
      <p:ext uri="{BB962C8B-B14F-4D97-AF65-F5344CB8AC3E}">
        <p14:creationId xmlns:p14="http://schemas.microsoft.com/office/powerpoint/2010/main" val="28198835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March 6,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p>
          <a:p>
            <a:r>
              <a:rPr lang="en-US" dirty="0"/>
              <a:t>Ad Hoc Group #2:</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5213"/>
          </a:xfrm>
        </p:spPr>
        <p:txBody>
          <a:bodyPr/>
          <a:lstStyle/>
          <a:p>
            <a:r>
              <a:rPr lang="en-US" altLang="en-US" dirty="0"/>
              <a:t>Agenda for Tuesday </a:t>
            </a:r>
            <a:r>
              <a:rPr lang="en-US" altLang="en-US" dirty="0" smtClean="0"/>
              <a:t>March 6,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p>
          <a:p>
            <a:r>
              <a:rPr lang="en-US" dirty="0"/>
              <a:t>Ad Hoc Group #2:</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42641869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923213" cy="1065213"/>
          </a:xfrm>
        </p:spPr>
        <p:txBody>
          <a:bodyPr/>
          <a:lstStyle/>
          <a:p>
            <a:r>
              <a:rPr lang="en-US" altLang="en-US" dirty="0"/>
              <a:t>Agenda for Tuesday </a:t>
            </a:r>
            <a:r>
              <a:rPr lang="en-US" altLang="en-US" dirty="0" smtClean="0"/>
              <a:t>March 6</a:t>
            </a:r>
            <a:r>
              <a:rPr lang="en-US" altLang="en-US" dirty="0"/>
              <a:t>, </a:t>
            </a:r>
            <a:r>
              <a:rPr lang="en-US" altLang="en-US" dirty="0" smtClean="0"/>
              <a:t>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p>
          <a:p>
            <a:r>
              <a:rPr lang="en-US" dirty="0"/>
              <a:t>Ad Hoc Group #2:</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21059254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March 7,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p>
          <a:p>
            <a:pPr>
              <a:buFont typeface="Arial" panose="020B0604020202020204" pitchFamily="34" charset="0"/>
              <a:buChar char="•"/>
            </a:pPr>
            <a:r>
              <a:rPr lang="en-US" altLang="en-US" dirty="0" smtClean="0"/>
              <a:t>Progress from the ad hoc groups</a:t>
            </a:r>
            <a:endParaRPr lang="en-US" altLang="en-US" dirty="0"/>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March 7,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p>
          <a:p>
            <a:r>
              <a:rPr lang="en-US" dirty="0"/>
              <a:t>Ad Hoc Group #2:</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March 8, 08:00 </a:t>
            </a:r>
            <a:r>
              <a:rPr lang="en-US" altLang="en-US" dirty="0"/>
              <a:t>– </a:t>
            </a:r>
            <a:r>
              <a:rPr lang="en-US" altLang="en-US" dirty="0" smtClean="0"/>
              <a:t>10:00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March 8, 13:30 </a:t>
            </a:r>
            <a:r>
              <a:rPr lang="en-US" altLang="en-US" dirty="0"/>
              <a:t>– </a:t>
            </a:r>
            <a:r>
              <a:rPr lang="en-US" altLang="en-US" dirty="0" smtClean="0"/>
              <a:t>15:30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TG </a:t>
            </a:r>
            <a:r>
              <a:rPr lang="en-US" altLang="en-US" dirty="0"/>
              <a:t>Motions</a:t>
            </a:r>
          </a:p>
          <a:p>
            <a:pPr>
              <a:lnSpc>
                <a:spcPct val="80000"/>
              </a:lnSpc>
              <a:buFont typeface="Arial" panose="020B0604020202020204" pitchFamily="34" charset="0"/>
              <a:buChar char="•"/>
            </a:pPr>
            <a:r>
              <a:rPr lang="en-US" altLang="en-US" dirty="0"/>
              <a:t>Goals for </a:t>
            </a:r>
            <a:r>
              <a:rPr lang="en-US" altLang="en-US" dirty="0" smtClean="0"/>
              <a:t>March 2018</a:t>
            </a:r>
          </a:p>
          <a:p>
            <a:pPr>
              <a:lnSpc>
                <a:spcPct val="80000"/>
              </a:lnSpc>
              <a:buFont typeface="Arial" panose="020B0604020202020204" pitchFamily="34" charset="0"/>
              <a:buChar char="•"/>
            </a:pPr>
            <a:r>
              <a:rPr lang="en-US" altLang="en-US" dirty="0" smtClean="0"/>
              <a:t>Ad hoc meeting, if necessary</a:t>
            </a:r>
            <a:endParaRPr lang="en-US" altLang="en-US" dirty="0"/>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1112</TotalTime>
  <Words>1705</Words>
  <Application>Microsoft Office PowerPoint</Application>
  <PresentationFormat>On-screen Show (4:3)</PresentationFormat>
  <Paragraphs>354</Paragraphs>
  <Slides>31</Slides>
  <Notes>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31</vt:i4>
      </vt:variant>
    </vt:vector>
  </HeadingPairs>
  <TitlesOfParts>
    <vt:vector size="43" baseType="lpstr">
      <vt:lpstr>Arial Unicode MS</vt:lpstr>
      <vt:lpstr>MS Gothic</vt:lpstr>
      <vt:lpstr>Arial</vt:lpstr>
      <vt:lpstr>Arial Black</vt:lpstr>
      <vt:lpstr>Calibri</vt:lpstr>
      <vt:lpstr>Monotype Sorts</vt:lpstr>
      <vt:lpstr>Symbol</vt:lpstr>
      <vt:lpstr>Times New Roman</vt:lpstr>
      <vt:lpstr>Wingdings</vt:lpstr>
      <vt:lpstr>Office Theme</vt:lpstr>
      <vt:lpstr>Document</vt:lpstr>
      <vt:lpstr>Microsoft Excel Worksheet</vt:lpstr>
      <vt:lpstr>TGax March 2018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March 5, 08:00 – 10:00 </vt:lpstr>
      <vt:lpstr>Submissions</vt:lpstr>
      <vt:lpstr>Agenda for Monday March 5, 13:30 – 15:30 </vt:lpstr>
      <vt:lpstr>Summary Since January 2018</vt:lpstr>
      <vt:lpstr>Approval of  TG Minutes (January 2018 Meeting and Telecon Minutes) </vt:lpstr>
      <vt:lpstr>Timeline</vt:lpstr>
      <vt:lpstr>Editor Report </vt:lpstr>
      <vt:lpstr>Agenda for Tuesday March 6, 08:00 – 10:00 </vt:lpstr>
      <vt:lpstr>Agenda for Tuesday March 6, 10:30 – 12:30 </vt:lpstr>
      <vt:lpstr>Agenda for Tuesday March 6, 16:00 – 18:00 </vt:lpstr>
      <vt:lpstr>Agenda for Tuesday March 6, 19:30 – 21:30 </vt:lpstr>
      <vt:lpstr>Agenda for Wednesday March 7, 08:00 – 10:00 </vt:lpstr>
      <vt:lpstr>Agenda for Wednesday March 7, 16:00 – 18:00 </vt:lpstr>
      <vt:lpstr>Agenda for Thursday March 8, 08:00 – 10:00</vt:lpstr>
      <vt:lpstr>Agenda for Thursday March 8, 13:30 – 15:30</vt:lpstr>
      <vt:lpstr>Ad Hoc Meeting</vt:lpstr>
      <vt:lpstr>Telecons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67</cp:revision>
  <cp:lastPrinted>1601-01-01T00:00:00Z</cp:lastPrinted>
  <dcterms:created xsi:type="dcterms:W3CDTF">2017-01-26T15:28:16Z</dcterms:created>
  <dcterms:modified xsi:type="dcterms:W3CDTF">2018-03-04T21:43:30Z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1511792186</vt:lpwstr>
  </property>
</Properties>
</file>