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90" r:id="rId16"/>
    <p:sldId id="272" r:id="rId17"/>
    <p:sldId id="271" r:id="rId18"/>
    <p:sldId id="273" r:id="rId19"/>
    <p:sldId id="274" r:id="rId20"/>
    <p:sldId id="276" r:id="rId21"/>
    <p:sldId id="275" r:id="rId22"/>
    <p:sldId id="288" r:id="rId23"/>
    <p:sldId id="278" r:id="rId24"/>
    <p:sldId id="279" r:id="rId25"/>
    <p:sldId id="289" r:id="rId26"/>
    <p:sldId id="281" r:id="rId27"/>
    <p:sldId id="283" r:id="rId28"/>
    <p:sldId id="284" r:id="rId29"/>
    <p:sldId id="285" r:id="rId30"/>
    <p:sldId id="287" r:id="rId31"/>
    <p:sldId id="286"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77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1/23/2018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March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March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March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March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802.11-18/0286r0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March</a:t>
            </a:r>
            <a:r>
              <a:rPr lang="en-US" altLang="en-US" dirty="0" smtClean="0"/>
              <a:t> </a:t>
            </a:r>
            <a:r>
              <a:rPr lang="en-US" altLang="en-US" dirty="0" smtClean="0"/>
              <a:t>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2018-01-23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33"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a:t>
            </a:r>
            <a:r>
              <a:rPr lang="en-US" dirty="0" smtClean="0"/>
              <a:t>March 2018.</a:t>
            </a:r>
            <a:endParaRPr lang="en-US" dirty="0" smtClean="0"/>
          </a:p>
          <a:p>
            <a:pPr>
              <a:buFont typeface="Arial" panose="020B0604020202020204" pitchFamily="34" charset="0"/>
              <a:buChar char="•"/>
            </a:pPr>
            <a:r>
              <a:rPr lang="en-US" dirty="0" smtClean="0"/>
              <a:t>Comment resolution</a:t>
            </a:r>
          </a:p>
          <a:p>
            <a:pPr>
              <a:buFont typeface="Arial" panose="020B0604020202020204" pitchFamily="34" charset="0"/>
              <a:buChar char="•"/>
            </a:pPr>
            <a:r>
              <a:rPr lang="en-US" dirty="0" smtClean="0"/>
              <a:t>Schedule TG ad hoc meeting for </a:t>
            </a:r>
            <a:r>
              <a:rPr lang="en-US" dirty="0" smtClean="0"/>
              <a:t>May </a:t>
            </a:r>
            <a:r>
              <a:rPr lang="en-US" dirty="0" smtClean="0"/>
              <a:t>2018</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r>
              <a:rPr lang="en-US" altLang="en-US" sz="1200" dirty="0"/>
              <a:t>Monday </a:t>
            </a:r>
            <a:r>
              <a:rPr lang="en-US" altLang="en-US" sz="1200" dirty="0" smtClean="0"/>
              <a:t>March</a:t>
            </a:r>
            <a:r>
              <a:rPr lang="en-US" altLang="en-US" sz="1200" dirty="0" smtClean="0"/>
              <a:t> 5</a:t>
            </a:r>
            <a:r>
              <a:rPr lang="en-US" altLang="en-US" sz="1200" dirty="0" smtClean="0"/>
              <a:t>, </a:t>
            </a:r>
            <a:r>
              <a:rPr lang="en-US" altLang="en-US" sz="1200" dirty="0" smtClean="0"/>
              <a:t>8</a:t>
            </a:r>
            <a:r>
              <a:rPr lang="en-US" altLang="en-US" sz="1200" dirty="0" smtClean="0"/>
              <a:t>:00 </a:t>
            </a:r>
            <a:r>
              <a:rPr lang="en-US" altLang="en-US" sz="1200" dirty="0"/>
              <a:t>– </a:t>
            </a:r>
            <a:r>
              <a:rPr lang="en-US" altLang="en-US" sz="1200" dirty="0" smtClean="0"/>
              <a:t>10:00</a:t>
            </a:r>
            <a:endParaRPr lang="en-US" altLang="en-US" sz="1200" dirty="0">
              <a:sym typeface="Wingdings" panose="05000000000000000000" pitchFamily="2" charset="2"/>
            </a:endParaRPr>
          </a:p>
          <a:p>
            <a:pPr lvl="1">
              <a:lnSpc>
                <a:spcPct val="80000"/>
              </a:lnSpc>
            </a:pPr>
            <a:r>
              <a:rPr lang="en-US" altLang="en-US" sz="1200" dirty="0" smtClean="0"/>
              <a:t>Ad Hoc Meeting</a:t>
            </a:r>
          </a:p>
          <a:p>
            <a:pPr lvl="1">
              <a:lnSpc>
                <a:spcPct val="80000"/>
              </a:lnSpc>
            </a:pPr>
            <a:r>
              <a:rPr lang="en-US" altLang="en-US" sz="1200" dirty="0" smtClean="0"/>
              <a:t>Call </a:t>
            </a:r>
            <a:r>
              <a:rPr lang="en-US" altLang="en-US" sz="1200" dirty="0" smtClean="0"/>
              <a:t>Meeting </a:t>
            </a:r>
            <a:r>
              <a:rPr lang="en-US" altLang="en-US" sz="1200" dirty="0"/>
              <a:t>to order</a:t>
            </a:r>
          </a:p>
          <a:p>
            <a:pPr lvl="1">
              <a:lnSpc>
                <a:spcPct val="80000"/>
              </a:lnSpc>
            </a:pPr>
            <a:r>
              <a:rPr lang="en-US" altLang="en-US" sz="1200" dirty="0"/>
              <a:t>IEEE 802 and 802.11 IPR Policy and procedure.</a:t>
            </a:r>
          </a:p>
          <a:p>
            <a:pPr lvl="1">
              <a:lnSpc>
                <a:spcPct val="80000"/>
              </a:lnSpc>
            </a:pPr>
            <a:r>
              <a:rPr lang="en-US" altLang="en-US" sz="1200" dirty="0"/>
              <a:t>Call for </a:t>
            </a:r>
            <a:r>
              <a:rPr lang="en-US" altLang="en-US" sz="1200" dirty="0" smtClean="0"/>
              <a:t>submissions</a:t>
            </a:r>
            <a:endParaRPr lang="en-US" altLang="en-US" sz="1200" dirty="0"/>
          </a:p>
          <a:p>
            <a:pPr lvl="1">
              <a:lnSpc>
                <a:spcPct val="80000"/>
              </a:lnSpc>
            </a:pPr>
            <a:r>
              <a:rPr lang="en-US" altLang="en-US" sz="1200" dirty="0" smtClean="0"/>
              <a:t>Comment resolution</a:t>
            </a:r>
          </a:p>
          <a:p>
            <a:pPr lvl="1">
              <a:lnSpc>
                <a:spcPct val="80000"/>
              </a:lnSpc>
            </a:pPr>
            <a:r>
              <a:rPr lang="en-US" altLang="en-US" sz="1200" dirty="0" smtClean="0"/>
              <a:t>Presentations</a:t>
            </a:r>
            <a:endParaRPr lang="en-US" altLang="en-US" sz="1200" dirty="0"/>
          </a:p>
          <a:p>
            <a:pPr lvl="1">
              <a:lnSpc>
                <a:spcPct val="80000"/>
              </a:lnSpc>
            </a:pPr>
            <a:r>
              <a:rPr lang="en-US" altLang="en-US" sz="1200" dirty="0" smtClean="0"/>
              <a:t>Recess </a:t>
            </a:r>
            <a:endParaRPr lang="en-US" altLang="en-US" sz="1200" dirty="0"/>
          </a:p>
          <a:p>
            <a:pPr>
              <a:lnSpc>
                <a:spcPct val="80000"/>
              </a:lnSpc>
            </a:pPr>
            <a:r>
              <a:rPr lang="en-US" altLang="en-US" sz="1400" dirty="0" smtClean="0"/>
              <a:t>Monday </a:t>
            </a:r>
            <a:r>
              <a:rPr lang="en-US" altLang="en-US" sz="1400" dirty="0" smtClean="0"/>
              <a:t>March</a:t>
            </a:r>
            <a:r>
              <a:rPr lang="en-US" altLang="en-US" sz="1400" dirty="0" smtClean="0"/>
              <a:t> </a:t>
            </a:r>
            <a:r>
              <a:rPr lang="en-US" altLang="en-US" sz="1400" dirty="0"/>
              <a:t>5</a:t>
            </a:r>
            <a:r>
              <a:rPr lang="en-US" altLang="en-US" sz="1400" dirty="0" smtClean="0"/>
              <a:t>, 13:30 </a:t>
            </a:r>
            <a:r>
              <a:rPr lang="en-US" altLang="en-US" sz="1400" dirty="0"/>
              <a:t>– </a:t>
            </a:r>
            <a:r>
              <a:rPr lang="en-US" altLang="en-US" sz="1400" dirty="0" smtClean="0"/>
              <a:t>15</a:t>
            </a:r>
            <a:r>
              <a:rPr lang="en-US" altLang="en-US" sz="1400" dirty="0" smtClean="0"/>
              <a:t>:30</a:t>
            </a:r>
            <a:endParaRPr lang="en-US" altLang="en-US" sz="14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r>
              <a:rPr lang="en-US" altLang="en-US" sz="1200" dirty="0" smtClean="0"/>
              <a:t>.</a:t>
            </a:r>
            <a:endParaRPr lang="en-US" altLang="en-US" sz="1200" dirty="0"/>
          </a:p>
          <a:p>
            <a:pPr lvl="1">
              <a:lnSpc>
                <a:spcPct val="80000"/>
              </a:lnSpc>
            </a:pPr>
            <a:r>
              <a:rPr lang="en-US" altLang="en-US" sz="1200" dirty="0"/>
              <a:t>Comment resolution</a:t>
            </a:r>
          </a:p>
          <a:p>
            <a:pPr lvl="1">
              <a:lnSpc>
                <a:spcPct val="80000"/>
              </a:lnSpc>
            </a:pPr>
            <a:r>
              <a:rPr lang="en-US" altLang="en-US" sz="1200" dirty="0"/>
              <a:t>Presentations</a:t>
            </a:r>
          </a:p>
          <a:p>
            <a:pPr lvl="1">
              <a:lnSpc>
                <a:spcPct val="80000"/>
              </a:lnSpc>
            </a:pPr>
            <a:r>
              <a:rPr lang="en-US" altLang="en-US" sz="1200" dirty="0"/>
              <a:t>Recess </a:t>
            </a:r>
          </a:p>
          <a:p>
            <a:pPr>
              <a:lnSpc>
                <a:spcPct val="80000"/>
              </a:lnSpc>
            </a:pPr>
            <a:r>
              <a:rPr lang="en-US" altLang="en-US" sz="1400" dirty="0" smtClean="0"/>
              <a:t>Tuesday March 6</a:t>
            </a:r>
            <a:r>
              <a:rPr lang="en-US" altLang="en-US" sz="1400" dirty="0" smtClean="0"/>
              <a:t>, </a:t>
            </a:r>
            <a:r>
              <a:rPr lang="en-US" altLang="en-US" sz="1400" dirty="0" smtClean="0"/>
              <a:t>08</a:t>
            </a:r>
            <a:r>
              <a:rPr lang="en-US" altLang="en-US" sz="1400" dirty="0" smtClean="0"/>
              <a:t>:00 </a:t>
            </a:r>
            <a:r>
              <a:rPr lang="en-US" altLang="en-US" sz="1400" dirty="0"/>
              <a:t>– </a:t>
            </a:r>
            <a:r>
              <a:rPr lang="en-US" altLang="en-US" sz="1400" dirty="0" smtClean="0"/>
              <a:t>10:00</a:t>
            </a:r>
            <a:endParaRPr lang="en-US" altLang="en-US" sz="1400" dirty="0"/>
          </a:p>
          <a:p>
            <a:pPr lvl="1">
              <a:lnSpc>
                <a:spcPct val="80000"/>
              </a:lnSpc>
            </a:pPr>
            <a:r>
              <a:rPr lang="en-US" altLang="en-US" sz="1200" dirty="0" smtClean="0"/>
              <a:t>Ad hoc group meetings</a:t>
            </a:r>
            <a:endParaRPr lang="en-US" altLang="en-US" sz="1800" dirty="0"/>
          </a:p>
          <a:p>
            <a:pPr>
              <a:lnSpc>
                <a:spcPct val="80000"/>
              </a:lnSpc>
            </a:pPr>
            <a:r>
              <a:rPr lang="en-CA" altLang="en-US" sz="1400" dirty="0"/>
              <a:t>Tuesday</a:t>
            </a:r>
            <a:r>
              <a:rPr lang="en-US" altLang="en-US" sz="1400" dirty="0"/>
              <a:t> </a:t>
            </a:r>
            <a:r>
              <a:rPr lang="en-US" altLang="en-US" sz="1400" dirty="0" smtClean="0"/>
              <a:t>March </a:t>
            </a:r>
            <a:r>
              <a:rPr lang="en-US" altLang="en-US" sz="1400" dirty="0" smtClean="0"/>
              <a:t>6</a:t>
            </a:r>
            <a:r>
              <a:rPr lang="en-US" altLang="en-US" sz="1400" dirty="0" smtClean="0"/>
              <a:t>, </a:t>
            </a:r>
            <a:r>
              <a:rPr lang="en-US" altLang="en-US" sz="1400" dirty="0" smtClean="0"/>
              <a:t>10:30 </a:t>
            </a:r>
            <a:r>
              <a:rPr lang="en-US" altLang="en-US" sz="1400" dirty="0"/>
              <a:t>– </a:t>
            </a:r>
            <a:r>
              <a:rPr lang="en-US" altLang="en-US" sz="1400" dirty="0" smtClean="0"/>
              <a:t>12:300</a:t>
            </a:r>
            <a:endParaRPr lang="en-US" altLang="en-US" sz="1400" dirty="0"/>
          </a:p>
          <a:p>
            <a:pPr lvl="1">
              <a:lnSpc>
                <a:spcPct val="80000"/>
              </a:lnSpc>
            </a:pPr>
            <a:r>
              <a:rPr lang="en-US" altLang="en-US" sz="1400" dirty="0" smtClean="0"/>
              <a:t>Ad hoc group meetings</a:t>
            </a:r>
          </a:p>
          <a:p>
            <a:pPr lvl="0">
              <a:lnSpc>
                <a:spcPct val="80000"/>
              </a:lnSpc>
            </a:pPr>
            <a:r>
              <a:rPr lang="en-CA" altLang="en-US" sz="1400" dirty="0"/>
              <a:t>Tuesday</a:t>
            </a:r>
            <a:r>
              <a:rPr lang="en-US" altLang="en-US" sz="1400" dirty="0"/>
              <a:t> </a:t>
            </a:r>
            <a:r>
              <a:rPr lang="en-US" altLang="en-US" sz="1400" dirty="0" smtClean="0"/>
              <a:t>March 6</a:t>
            </a:r>
            <a:r>
              <a:rPr lang="en-US" altLang="en-US" sz="1400" dirty="0"/>
              <a:t>, </a:t>
            </a:r>
            <a:r>
              <a:rPr lang="en-US" altLang="en-US" sz="1400" dirty="0" smtClean="0"/>
              <a:t>16:00 </a:t>
            </a:r>
            <a:r>
              <a:rPr lang="en-US" altLang="en-US" sz="1400" dirty="0"/>
              <a:t>– </a:t>
            </a:r>
            <a:r>
              <a:rPr lang="en-US" altLang="en-US" sz="1400" dirty="0" smtClean="0"/>
              <a:t>18:00</a:t>
            </a:r>
            <a:endParaRPr lang="en-US" altLang="en-US" sz="1400" dirty="0"/>
          </a:p>
          <a:p>
            <a:pPr lvl="1">
              <a:lnSpc>
                <a:spcPct val="80000"/>
              </a:lnSpc>
            </a:pPr>
            <a:r>
              <a:rPr lang="en-US" altLang="en-US" sz="1400" dirty="0"/>
              <a:t>Ad hoc group </a:t>
            </a:r>
            <a:r>
              <a:rPr lang="en-US" altLang="en-US" sz="1400" dirty="0" smtClean="0"/>
              <a:t>meetings</a:t>
            </a:r>
            <a:endParaRPr lang="en-US" altLang="en-US" sz="1400" dirty="0" smtClean="0"/>
          </a:p>
          <a:p>
            <a:pPr>
              <a:lnSpc>
                <a:spcPct val="80000"/>
              </a:lnSpc>
            </a:pPr>
            <a:r>
              <a:rPr lang="en-CA" altLang="en-US" sz="1400" dirty="0"/>
              <a:t>Tuesday</a:t>
            </a:r>
            <a:r>
              <a:rPr lang="en-US" altLang="en-US" sz="1400" dirty="0"/>
              <a:t> </a:t>
            </a:r>
            <a:r>
              <a:rPr lang="en-US" altLang="en-US" sz="1400" dirty="0" smtClean="0"/>
              <a:t>March 6</a:t>
            </a:r>
            <a:r>
              <a:rPr lang="en-US" altLang="en-US" sz="1400" dirty="0"/>
              <a:t>, </a:t>
            </a:r>
            <a:r>
              <a:rPr lang="en-US" altLang="en-US" sz="1400" dirty="0" smtClean="0"/>
              <a:t>19:30 </a:t>
            </a:r>
            <a:r>
              <a:rPr lang="en-US" altLang="en-US" sz="1400" dirty="0"/>
              <a:t>– </a:t>
            </a:r>
            <a:r>
              <a:rPr lang="en-US" altLang="en-US" sz="1400" dirty="0" smtClean="0"/>
              <a:t>21:30</a:t>
            </a:r>
            <a:endParaRPr lang="en-US" altLang="en-US" sz="1400" dirty="0"/>
          </a:p>
          <a:p>
            <a:pPr lvl="1">
              <a:lnSpc>
                <a:spcPct val="80000"/>
              </a:lnSpc>
            </a:pPr>
            <a:r>
              <a:rPr lang="en-US" altLang="en-US" sz="1400" dirty="0"/>
              <a:t>Ad hoc group </a:t>
            </a:r>
            <a:r>
              <a:rPr lang="en-US" altLang="en-US" sz="1400" dirty="0" smtClean="0"/>
              <a:t>meetings</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March 7</a:t>
            </a:r>
            <a:r>
              <a:rPr lang="en-US" altLang="en-US" sz="1200" dirty="0" smtClean="0"/>
              <a:t>,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a:t>
            </a:r>
            <a:r>
              <a:rPr lang="en-US" altLang="en-US" sz="1200" dirty="0" smtClean="0"/>
              <a:t>March 7</a:t>
            </a:r>
            <a:r>
              <a:rPr lang="en-US" altLang="en-US" sz="1200" dirty="0" smtClean="0"/>
              <a:t>, </a:t>
            </a:r>
            <a:r>
              <a:rPr lang="en-US" altLang="en-US" sz="1200" dirty="0"/>
              <a:t>16:00 – 18:00</a:t>
            </a:r>
          </a:p>
          <a:p>
            <a:pPr lvl="1">
              <a:lnSpc>
                <a:spcPct val="80000"/>
              </a:lnSpc>
            </a:pPr>
            <a:r>
              <a:rPr lang="en-US" altLang="en-US" sz="1200" dirty="0" smtClean="0"/>
              <a:t>Ad hoc group meetings</a:t>
            </a:r>
            <a:endParaRPr lang="en-US" altLang="en-US" sz="1800" dirty="0"/>
          </a:p>
          <a:p>
            <a:pPr>
              <a:lnSpc>
                <a:spcPct val="80000"/>
              </a:lnSpc>
            </a:pPr>
            <a:r>
              <a:rPr lang="en-US" altLang="en-US" sz="1200" dirty="0" smtClean="0"/>
              <a:t>Thursday </a:t>
            </a:r>
            <a:r>
              <a:rPr lang="en-US" altLang="en-US" sz="1200" dirty="0" smtClean="0"/>
              <a:t>March 8</a:t>
            </a:r>
            <a:r>
              <a:rPr lang="en-US" altLang="en-US" sz="1200" dirty="0" smtClean="0"/>
              <a:t>, </a:t>
            </a:r>
            <a:r>
              <a:rPr lang="en-US" altLang="en-US" sz="1200" dirty="0" smtClean="0"/>
              <a:t>08</a:t>
            </a:r>
            <a:r>
              <a:rPr lang="en-US" altLang="en-US" sz="1200" dirty="0" smtClean="0"/>
              <a:t>:00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a:t>
            </a:r>
            <a:r>
              <a:rPr lang="en-US" altLang="en-US" sz="1200" dirty="0" smtClean="0"/>
              <a:t>March 8</a:t>
            </a:r>
            <a:r>
              <a:rPr lang="en-US" altLang="en-US" sz="1200" dirty="0" smtClean="0"/>
              <a:t>, </a:t>
            </a:r>
            <a:r>
              <a:rPr lang="en-US" altLang="en-US" sz="1200" dirty="0" smtClean="0"/>
              <a:t>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March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dirty="0" smtClean="0"/>
              <a:t>March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dirty="0" smtClean="0"/>
              <a:t>March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85480497"/>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March 5, </a:t>
            </a:r>
            <a:r>
              <a:rPr lang="en-US" altLang="en-US" dirty="0" smtClean="0"/>
              <a:t>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March 2018</a:t>
            </a:r>
            <a:endParaRPr lang="en-GB"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dirty="0"/>
              <a:t>Call meeting to </a:t>
            </a:r>
            <a:r>
              <a:rPr lang="en-US" altLang="en-US" dirty="0" smtClean="0"/>
              <a:t>order </a:t>
            </a:r>
          </a:p>
          <a:p>
            <a:pPr>
              <a:lnSpc>
                <a:spcPct val="80000"/>
              </a:lnSpc>
              <a:buFont typeface="Arial" panose="020B0604020202020204" pitchFamily="34" charset="0"/>
              <a:buChar char="•"/>
            </a:pPr>
            <a:r>
              <a:rPr lang="en-US" altLang="en-US" dirty="0" smtClean="0"/>
              <a:t>Ad Hoc Meeting - </a:t>
            </a:r>
            <a:r>
              <a:rPr lang="en-US" altLang="en-US" dirty="0" smtClean="0"/>
              <a:t> No Motions</a:t>
            </a:r>
            <a:endParaRPr lang="en-US" altLang="en-US" dirty="0"/>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Call </a:t>
            </a:r>
            <a:r>
              <a:rPr lang="en-US" altLang="en-US" dirty="0"/>
              <a:t>for </a:t>
            </a:r>
            <a:r>
              <a:rPr lang="en-US" altLang="en-US" dirty="0" smtClean="0"/>
              <a:t>submissions</a:t>
            </a:r>
          </a:p>
          <a:p>
            <a:pPr>
              <a:lnSpc>
                <a:spcPct val="80000"/>
              </a:lnSpc>
              <a:buFont typeface="Arial" panose="020B0604020202020204" pitchFamily="34" charset="0"/>
              <a:buChar char="•"/>
            </a:pPr>
            <a:r>
              <a:rPr lang="en-US" altLang="en-US" dirty="0" smtClean="0"/>
              <a:t>Set the ad hoc groups agendas</a:t>
            </a:r>
            <a:endParaRPr lang="en-US" altLang="en-US" dirty="0"/>
          </a:p>
          <a:p>
            <a:pPr>
              <a:lnSpc>
                <a:spcPct val="80000"/>
              </a:lnSpc>
              <a:buFont typeface="Arial" panose="020B0604020202020204" pitchFamily="34" charset="0"/>
              <a:buChar char="•"/>
            </a:pPr>
            <a:r>
              <a:rPr lang="en-US" altLang="en-US" dirty="0" smtClean="0"/>
              <a:t>Presentations </a:t>
            </a:r>
            <a:r>
              <a:rPr lang="en-US" altLang="en-US" dirty="0" smtClean="0"/>
              <a:t>and Comment </a:t>
            </a:r>
            <a:r>
              <a:rPr lang="en-US" altLang="en-US" dirty="0"/>
              <a:t>Resolution</a:t>
            </a:r>
          </a:p>
          <a:p>
            <a:pPr>
              <a:lnSpc>
                <a:spcPct val="80000"/>
              </a:lnSpc>
              <a:buFont typeface="Arial" panose="020B0604020202020204" pitchFamily="34" charset="0"/>
              <a:buChar char="•"/>
            </a:pPr>
            <a:r>
              <a:rPr lang="en-US" altLang="en-US" dirty="0"/>
              <a:t>Recess</a:t>
            </a:r>
          </a:p>
          <a:p>
            <a:endParaRPr lang="en-US" sz="2800" dirty="0"/>
          </a:p>
        </p:txBody>
      </p:sp>
    </p:spTree>
    <p:extLst>
      <p:ext uri="{BB962C8B-B14F-4D97-AF65-F5344CB8AC3E}">
        <p14:creationId xmlns:p14="http://schemas.microsoft.com/office/powerpoint/2010/main" val="1789487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March 5</a:t>
            </a:r>
            <a:r>
              <a:rPr lang="en-US" altLang="en-US" dirty="0" smtClean="0"/>
              <a:t>,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Summary from </a:t>
            </a:r>
            <a:r>
              <a:rPr lang="en-US" altLang="en-US" dirty="0" smtClean="0"/>
              <a:t>January</a:t>
            </a:r>
            <a:r>
              <a:rPr lang="en-US" altLang="en-US" dirty="0" smtClean="0"/>
              <a:t> 2018 </a:t>
            </a:r>
            <a:r>
              <a:rPr lang="en-US" altLang="en-US" dirty="0" smtClean="0"/>
              <a:t>meeting</a:t>
            </a:r>
          </a:p>
          <a:p>
            <a:pPr>
              <a:lnSpc>
                <a:spcPct val="80000"/>
              </a:lnSpc>
              <a:buFont typeface="Arial" panose="020B0604020202020204" pitchFamily="34" charset="0"/>
              <a:buChar char="•"/>
            </a:pPr>
            <a:r>
              <a:rPr lang="en-US" altLang="en-US" dirty="0" smtClean="0"/>
              <a:t>TG </a:t>
            </a:r>
            <a:r>
              <a:rPr lang="en-US" altLang="en-US" dirty="0"/>
              <a:t>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a:t>
            </a:r>
            <a:r>
              <a:rPr lang="en-US" altLang="en-US" sz="1800" dirty="0" smtClean="0"/>
              <a:t>November 2017 </a:t>
            </a:r>
            <a:r>
              <a:rPr lang="en-US" altLang="en-US" sz="1800" dirty="0"/>
              <a:t>meeting.</a:t>
            </a:r>
          </a:p>
          <a:p>
            <a:pPr>
              <a:lnSpc>
                <a:spcPct val="80000"/>
              </a:lnSpc>
              <a:buFont typeface="Arial" panose="020B0604020202020204" pitchFamily="34" charset="0"/>
              <a:buChar char="•"/>
            </a:pPr>
            <a:r>
              <a:rPr lang="en-US" altLang="en-US" dirty="0" smtClean="0"/>
              <a:t>Timeline</a:t>
            </a:r>
          </a:p>
          <a:p>
            <a:pPr>
              <a:lnSpc>
                <a:spcPct val="80000"/>
              </a:lnSpc>
              <a:buFont typeface="Arial" panose="020B0604020202020204" pitchFamily="34" charset="0"/>
              <a:buChar char="•"/>
            </a:pPr>
            <a:r>
              <a:rPr lang="en-US" altLang="en-US" dirty="0" smtClean="0"/>
              <a:t>Editor Report </a:t>
            </a:r>
            <a:r>
              <a:rPr lang="en-US" altLang="en-US" dirty="0"/>
              <a:t>– Robert Stacey</a:t>
            </a:r>
          </a:p>
          <a:p>
            <a:pPr>
              <a:lnSpc>
                <a:spcPct val="80000"/>
              </a:lnSpc>
              <a:buFont typeface="Arial" panose="020B0604020202020204" pitchFamily="34" charset="0"/>
              <a:buChar char="•"/>
            </a:pPr>
            <a:r>
              <a:rPr lang="en-US" altLang="en-US" dirty="0" smtClean="0"/>
              <a:t>Presentations and Comment </a:t>
            </a:r>
            <a:r>
              <a:rPr lang="en-US" altLang="en-US" dirty="0"/>
              <a:t>Resolution</a:t>
            </a:r>
          </a:p>
          <a:p>
            <a:pPr>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17</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a:t>
            </a:r>
            <a:r>
              <a:rPr lang="en-US" dirty="0" smtClean="0"/>
              <a:t>January</a:t>
            </a:r>
            <a:r>
              <a:rPr lang="en-US" dirty="0" smtClean="0"/>
              <a:t> 2018</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a:t>
            </a:r>
            <a:r>
              <a:rPr lang="en-US" altLang="en-US" dirty="0" smtClean="0"/>
              <a:t>January</a:t>
            </a:r>
            <a:r>
              <a:rPr lang="en-US" altLang="en-US" dirty="0" smtClean="0"/>
              <a:t>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January</a:t>
            </a:r>
            <a:r>
              <a:rPr lang="en-US" altLang="en-US" sz="2000" dirty="0" smtClean="0"/>
              <a:t> 2018 </a:t>
            </a:r>
            <a:r>
              <a:rPr lang="en-US" altLang="en-US" sz="2000" dirty="0" smtClean="0"/>
              <a:t>Interim meeting </a:t>
            </a:r>
            <a:r>
              <a:rPr lang="en-US" altLang="en-US" sz="2000" dirty="0"/>
              <a:t>to today: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a:latin typeface="Arial" panose="020B0604020202020204" pitchFamily="34" charset="0"/>
              </a:rPr>
              <a:t>March 4-9, 2018</a:t>
            </a:r>
          </a:p>
          <a:p>
            <a:pPr algn="ctr">
              <a:lnSpc>
                <a:spcPct val="90000"/>
              </a:lnSpc>
              <a:buFontTx/>
              <a:buNone/>
            </a:pPr>
            <a:r>
              <a:rPr lang="en-US" sz="4000" dirty="0">
                <a:latin typeface="Arial" panose="020B0604020202020204" pitchFamily="34" charset="0"/>
              </a:rPr>
              <a:t>Rosemont, Illinois USA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dirty="0" smtClean="0"/>
              <a:t>March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a:t>March 2016: Draft D0.1 was approved and CC started</a:t>
            </a:r>
          </a:p>
          <a:p>
            <a:pPr>
              <a:buFont typeface="Arial" panose="020B0604020202020204" pitchFamily="34" charset="0"/>
              <a:buChar char="•"/>
            </a:pPr>
            <a:r>
              <a:rPr lang="en-US" altLang="zh-CN" sz="2000" dirty="0">
                <a:solidFill>
                  <a:srgbClr val="FF0000"/>
                </a:solidFill>
              </a:rPr>
              <a:t>November 2016: Draft 1.0 and WG letter ballot – Failed (57.77%)</a:t>
            </a:r>
          </a:p>
          <a:p>
            <a:pPr lvl="1">
              <a:buFont typeface="Arial" panose="020B0604020202020204" pitchFamily="34" charset="0"/>
              <a:buChar char="•"/>
            </a:pPr>
            <a:r>
              <a:rPr lang="en-US" altLang="zh-CN" sz="1400" dirty="0">
                <a:solidFill>
                  <a:srgbClr val="FF0000"/>
                </a:solidFill>
              </a:rPr>
              <a:t>LB-225: opened Dec. 1</a:t>
            </a:r>
            <a:r>
              <a:rPr lang="en-US" altLang="zh-CN" sz="1400" baseline="30000" dirty="0">
                <a:solidFill>
                  <a:srgbClr val="FF0000"/>
                </a:solidFill>
              </a:rPr>
              <a:t>st</a:t>
            </a:r>
            <a:r>
              <a:rPr lang="en-US" altLang="zh-CN" sz="1400" dirty="0">
                <a:solidFill>
                  <a:srgbClr val="FF0000"/>
                </a:solidFill>
              </a:rPr>
              <a:t> 2016 and closed </a:t>
            </a:r>
            <a:r>
              <a:rPr lang="en-US" altLang="zh-CN" sz="1400" dirty="0" smtClean="0">
                <a:solidFill>
                  <a:srgbClr val="FF0000"/>
                </a:solidFill>
              </a:rPr>
              <a:t>March </a:t>
            </a:r>
            <a:r>
              <a:rPr lang="en-US" altLang="zh-CN" sz="1400" dirty="0">
                <a:solidFill>
                  <a:srgbClr val="FF0000"/>
                </a:solidFill>
              </a:rPr>
              <a:t>8</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US" altLang="zh-CN" sz="2000" dirty="0">
                <a:solidFill>
                  <a:srgbClr val="FF0000"/>
                </a:solidFill>
              </a:rPr>
              <a:t>September 2017: Draft 2.0 and WG letter ballot – Failed (62.84%)</a:t>
            </a:r>
          </a:p>
          <a:p>
            <a:pPr lvl="1">
              <a:buFont typeface="Arial" panose="020B0604020202020204" pitchFamily="34" charset="0"/>
              <a:buChar char="•"/>
            </a:pPr>
            <a:r>
              <a:rPr lang="en-US" altLang="zh-CN" sz="1400" dirty="0">
                <a:solidFill>
                  <a:srgbClr val="FF0000"/>
                </a:solidFill>
              </a:rPr>
              <a:t>LB-230: opened Oct 5</a:t>
            </a:r>
            <a:r>
              <a:rPr lang="en-US" altLang="zh-CN" sz="1400" baseline="30000" dirty="0">
                <a:solidFill>
                  <a:srgbClr val="FF0000"/>
                </a:solidFill>
              </a:rPr>
              <a:t>th</a:t>
            </a:r>
            <a:r>
              <a:rPr lang="en-US" altLang="zh-CN" sz="1400" dirty="0">
                <a:solidFill>
                  <a:srgbClr val="FF0000"/>
                </a:solidFill>
              </a:rPr>
              <a:t> and closed Nov 4</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CA" altLang="zh-CN" sz="2000" dirty="0">
                <a:solidFill>
                  <a:schemeClr val="tx1"/>
                </a:solidFill>
              </a:rPr>
              <a:t>May 2018: Draft 3.0 and WG letter Ballot</a:t>
            </a:r>
          </a:p>
          <a:p>
            <a:pPr>
              <a:buFont typeface="Arial" panose="020B0604020202020204" pitchFamily="34" charset="0"/>
              <a:buChar char="•"/>
            </a:pPr>
            <a:r>
              <a:rPr lang="en-CA" altLang="zh-CN" sz="2000" dirty="0">
                <a:solidFill>
                  <a:srgbClr val="FFC000"/>
                </a:solidFill>
              </a:rPr>
              <a:t>July 2018: MDR (Mandatory Document Review)</a:t>
            </a:r>
          </a:p>
          <a:p>
            <a:pPr>
              <a:buFont typeface="Arial" panose="020B0604020202020204" pitchFamily="34" charset="0"/>
              <a:buChar char="•"/>
            </a:pPr>
            <a:r>
              <a:rPr lang="en-CA" altLang="zh-CN" sz="2000" dirty="0">
                <a:solidFill>
                  <a:srgbClr val="FFC000"/>
                </a:solidFill>
              </a:rPr>
              <a:t>February 2019: Formation of SB pool </a:t>
            </a:r>
            <a:endParaRPr lang="en-US" altLang="zh-CN" sz="1600" dirty="0">
              <a:solidFill>
                <a:srgbClr val="FFC000"/>
              </a:solidFill>
            </a:endParaRPr>
          </a:p>
          <a:p>
            <a:pPr>
              <a:buFont typeface="Arial" panose="020B0604020202020204" pitchFamily="34" charset="0"/>
              <a:buChar char="•"/>
            </a:pPr>
            <a:r>
              <a:rPr lang="en-US" altLang="zh-CN" sz="2000" dirty="0">
                <a:solidFill>
                  <a:schemeClr val="accent6">
                    <a:lumMod val="75000"/>
                  </a:schemeClr>
                </a:solidFill>
              </a:rPr>
              <a:t>May 2019: Sponsor Ballot</a:t>
            </a:r>
          </a:p>
          <a:p>
            <a:pPr>
              <a:buFont typeface="Arial" panose="020B0604020202020204" pitchFamily="34" charset="0"/>
              <a:buChar char="•"/>
            </a:pPr>
            <a:r>
              <a:rPr lang="en-CA" altLang="zh-CN" sz="2000" dirty="0">
                <a:solidFill>
                  <a:srgbClr val="FFC000"/>
                </a:solidFill>
              </a:rPr>
              <a:t>December 2019: </a:t>
            </a:r>
            <a:r>
              <a:rPr lang="en-CA" altLang="zh-CN" sz="2000" dirty="0" err="1">
                <a:solidFill>
                  <a:srgbClr val="FFC000"/>
                </a:solidFill>
              </a:rPr>
              <a:t>RevCom</a:t>
            </a:r>
            <a:endParaRPr lang="en-US" altLang="zh-CN" sz="2000"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999413" cy="1065213"/>
          </a:xfrm>
        </p:spPr>
        <p:txBody>
          <a:bodyPr/>
          <a:lstStyle/>
          <a:p>
            <a:r>
              <a:rPr lang="en-US" altLang="en-US" dirty="0"/>
              <a:t>Agenda for </a:t>
            </a:r>
            <a:r>
              <a:rPr lang="en-US" altLang="en-US" dirty="0" smtClean="0"/>
              <a:t>Tuesday</a:t>
            </a:r>
            <a:r>
              <a:rPr lang="en-US" altLang="en-US" dirty="0" smtClean="0"/>
              <a:t> March 6, 08:00 </a:t>
            </a:r>
            <a:r>
              <a:rPr lang="en-US" altLang="en-US" dirty="0"/>
              <a:t>– </a:t>
            </a:r>
            <a:r>
              <a:rPr lang="en-US" altLang="en-US" dirty="0" smtClean="0"/>
              <a:t>10</a:t>
            </a:r>
            <a:r>
              <a:rPr lang="en-US" altLang="en-US" dirty="0" smtClean="0"/>
              <a:t>:00</a:t>
            </a:r>
            <a:r>
              <a:rPr lang="en-US" altLang="en-US" dirty="0" smtClean="0">
                <a:sym typeface="Wingdings" panose="05000000000000000000" pitchFamily="2" charset="2"/>
              </a:rPr>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
        <p:nvSpPr>
          <p:cNvPr id="8"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Presentations </a:t>
            </a:r>
            <a:r>
              <a:rPr lang="en-US" altLang="en-US" dirty="0" smtClean="0"/>
              <a:t>and Comment </a:t>
            </a:r>
            <a:r>
              <a:rPr lang="en-US" altLang="en-US" dirty="0"/>
              <a:t>Resolution</a:t>
            </a:r>
          </a:p>
          <a:p>
            <a:pPr>
              <a:lnSpc>
                <a:spcPct val="80000"/>
              </a:lnSpc>
              <a:buFont typeface="Arial" panose="020B0604020202020204" pitchFamily="34" charset="0"/>
              <a:buChar char="•"/>
            </a:pPr>
            <a:r>
              <a:rPr lang="en-US" altLang="en-US" dirty="0"/>
              <a:t>Recess</a:t>
            </a:r>
          </a:p>
          <a:p>
            <a:endParaRPr lang="en-US" sz="2800" dirty="0"/>
          </a:p>
        </p:txBody>
      </p:sp>
    </p:spTree>
    <p:extLst>
      <p:ext uri="{BB962C8B-B14F-4D97-AF65-F5344CB8AC3E}">
        <p14:creationId xmlns:p14="http://schemas.microsoft.com/office/powerpoint/2010/main" val="28198835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a:t>
            </a:r>
            <a:r>
              <a:rPr lang="en-US" altLang="en-US" dirty="0" smtClean="0"/>
              <a:t>March 6</a:t>
            </a:r>
            <a:r>
              <a:rPr lang="en-US" altLang="en-US" dirty="0" smtClean="0"/>
              <a:t>,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March 6</a:t>
            </a:r>
            <a:r>
              <a:rPr lang="en-US" altLang="en-US" dirty="0" smtClean="0"/>
              <a:t>,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Tuesday </a:t>
            </a:r>
            <a:r>
              <a:rPr lang="en-US" altLang="en-US" dirty="0" smtClean="0"/>
              <a:t>March 6</a:t>
            </a:r>
            <a:r>
              <a:rPr lang="en-US" altLang="en-US" dirty="0"/>
              <a:t>,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1059254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a:t>
            </a:r>
            <a:r>
              <a:rPr lang="en-US" altLang="en-US" dirty="0" smtClean="0"/>
              <a:t>March 7</a:t>
            </a:r>
            <a:r>
              <a:rPr lang="en-US" altLang="en-US" dirty="0" smtClean="0"/>
              <a:t>,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from the ad hoc groups</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March 7</a:t>
            </a:r>
            <a:r>
              <a:rPr lang="en-US" altLang="en-US" dirty="0" smtClean="0"/>
              <a:t>,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a:t>
            </a:r>
            <a:r>
              <a:rPr lang="en-US" altLang="en-US" dirty="0" smtClean="0"/>
              <a:t>March 8</a:t>
            </a:r>
            <a:r>
              <a:rPr lang="en-US" altLang="en-US" dirty="0" smtClean="0"/>
              <a:t>, </a:t>
            </a:r>
            <a:r>
              <a:rPr lang="en-US" altLang="en-US" dirty="0" smtClean="0"/>
              <a:t>08</a:t>
            </a:r>
            <a:r>
              <a:rPr lang="en-US" altLang="en-US" dirty="0" smtClean="0"/>
              <a:t>:00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March 8</a:t>
            </a:r>
            <a:r>
              <a:rPr lang="en-US" altLang="en-US" dirty="0" smtClean="0"/>
              <a:t>, </a:t>
            </a:r>
            <a:r>
              <a:rPr lang="en-US" altLang="en-US" dirty="0" smtClean="0"/>
              <a:t>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March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endParaRPr lang="en-US" altLang="en-US" sz="1400" dirty="0">
              <a:solidFill>
                <a:schemeClr val="tx1"/>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1057</TotalTime>
  <Words>1633</Words>
  <Application>Microsoft Office PowerPoint</Application>
  <PresentationFormat>On-screen Show (4:3)</PresentationFormat>
  <Paragraphs>345</Paragraphs>
  <Slides>31</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2"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TGax March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March 5, 08:00 – 10:00 </vt:lpstr>
      <vt:lpstr>Submissions</vt:lpstr>
      <vt:lpstr>Agenda for Monday March 5, 13:30 – 15:30 </vt:lpstr>
      <vt:lpstr>Summary from January 2018</vt:lpstr>
      <vt:lpstr>Approval of  TG Minutes (January 2018 Meeting and Telecon Minutes) </vt:lpstr>
      <vt:lpstr>Timeline</vt:lpstr>
      <vt:lpstr>Editor Report </vt:lpstr>
      <vt:lpstr>Agenda for Tuesday March 6, 08:00 – 10:00 </vt:lpstr>
      <vt:lpstr>Agenda for Tuesday March 6, 10:30 – 12:30 </vt:lpstr>
      <vt:lpstr>Agenda for Tuesday March 6, 16:00 – 18:00 </vt:lpstr>
      <vt:lpstr>Agenda for Tuesday March 6, 19:30 – 21:30 </vt:lpstr>
      <vt:lpstr>Agenda for Wednesday March 7, 08:00 – 10:00 </vt:lpstr>
      <vt:lpstr>Agenda for Wednesday March 7, 16:00 – 18:00 </vt:lpstr>
      <vt:lpstr>Agenda for Thursday March 8, 08:00 – 10:00</vt:lpstr>
      <vt:lpstr>Agenda for Thursday March 8, 13:30 – 15:30</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60</cp:revision>
  <cp:lastPrinted>1601-01-01T00:00:00Z</cp:lastPrinted>
  <dcterms:created xsi:type="dcterms:W3CDTF">2017-01-26T15:28:16Z</dcterms:created>
  <dcterms:modified xsi:type="dcterms:W3CDTF">2018-01-23T15:31:52Z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1511792186</vt:lpwstr>
  </property>
</Properties>
</file>