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0"/>
  </p:notesMasterIdLst>
  <p:handoutMasterIdLst>
    <p:handoutMasterId r:id="rId151"/>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075" r:id="rId21"/>
    <p:sldId id="1657" r:id="rId22"/>
    <p:sldId id="1895" r:id="rId23"/>
    <p:sldId id="1686" r:id="rId24"/>
    <p:sldId id="1687" r:id="rId25"/>
    <p:sldId id="1745" r:id="rId26"/>
    <p:sldId id="1746" r:id="rId27"/>
    <p:sldId id="1747" r:id="rId28"/>
    <p:sldId id="1769" r:id="rId29"/>
    <p:sldId id="2043" r:id="rId30"/>
    <p:sldId id="2078" r:id="rId31"/>
    <p:sldId id="1786" r:id="rId32"/>
    <p:sldId id="1773" r:id="rId33"/>
    <p:sldId id="1894" r:id="rId34"/>
    <p:sldId id="2076" r:id="rId35"/>
    <p:sldId id="2077" r:id="rId36"/>
    <p:sldId id="1896" r:id="rId37"/>
    <p:sldId id="1965" r:id="rId38"/>
    <p:sldId id="1967" r:id="rId39"/>
    <p:sldId id="1968" r:id="rId40"/>
    <p:sldId id="1969" r:id="rId41"/>
    <p:sldId id="2035" r:id="rId42"/>
    <p:sldId id="2008" r:id="rId43"/>
    <p:sldId id="1694" r:id="rId44"/>
    <p:sldId id="1716" r:id="rId45"/>
    <p:sldId id="1717" r:id="rId46"/>
    <p:sldId id="1851" r:id="rId47"/>
    <p:sldId id="1864" r:id="rId48"/>
    <p:sldId id="1945" r:id="rId49"/>
    <p:sldId id="1946" r:id="rId50"/>
    <p:sldId id="2036" r:id="rId51"/>
    <p:sldId id="2037" r:id="rId52"/>
    <p:sldId id="2071" r:id="rId53"/>
    <p:sldId id="1688" r:id="rId54"/>
    <p:sldId id="1702" r:id="rId55"/>
    <p:sldId id="1703" r:id="rId56"/>
    <p:sldId id="1704" r:id="rId57"/>
    <p:sldId id="1978" r:id="rId58"/>
    <p:sldId id="1705" r:id="rId59"/>
    <p:sldId id="1706" r:id="rId60"/>
    <p:sldId id="1707" r:id="rId61"/>
    <p:sldId id="1708" r:id="rId62"/>
    <p:sldId id="1709" r:id="rId63"/>
    <p:sldId id="1710" r:id="rId64"/>
    <p:sldId id="1790" r:id="rId65"/>
    <p:sldId id="1698" r:id="rId66"/>
    <p:sldId id="1700" r:id="rId67"/>
    <p:sldId id="1701" r:id="rId68"/>
    <p:sldId id="1993" r:id="rId69"/>
    <p:sldId id="1994" r:id="rId70"/>
    <p:sldId id="2072" r:id="rId71"/>
    <p:sldId id="2014" r:id="rId72"/>
    <p:sldId id="1712" r:id="rId73"/>
    <p:sldId id="2015" r:id="rId74"/>
    <p:sldId id="2016" r:id="rId75"/>
    <p:sldId id="1679" r:id="rId76"/>
    <p:sldId id="1629" r:id="rId77"/>
    <p:sldId id="2041" r:id="rId78"/>
    <p:sldId id="1971" r:id="rId79"/>
    <p:sldId id="2042" r:id="rId80"/>
    <p:sldId id="1972" r:id="rId81"/>
    <p:sldId id="1979" r:id="rId82"/>
    <p:sldId id="2002" r:id="rId83"/>
    <p:sldId id="2044" r:id="rId84"/>
    <p:sldId id="2081" r:id="rId85"/>
    <p:sldId id="2080" r:id="rId86"/>
    <p:sldId id="2040" r:id="rId87"/>
    <p:sldId id="2017" r:id="rId88"/>
    <p:sldId id="2018" r:id="rId89"/>
    <p:sldId id="2019" r:id="rId90"/>
    <p:sldId id="2046" r:id="rId91"/>
    <p:sldId id="2045" r:id="rId92"/>
    <p:sldId id="2047" r:id="rId93"/>
    <p:sldId id="2048" r:id="rId94"/>
    <p:sldId id="2049" r:id="rId95"/>
    <p:sldId id="2079" r:id="rId96"/>
    <p:sldId id="2050" r:id="rId97"/>
    <p:sldId id="2051" r:id="rId98"/>
    <p:sldId id="2052" r:id="rId99"/>
    <p:sldId id="2053" r:id="rId100"/>
    <p:sldId id="2054" r:id="rId101"/>
    <p:sldId id="2055" r:id="rId102"/>
    <p:sldId id="2056" r:id="rId103"/>
    <p:sldId id="2058" r:id="rId104"/>
    <p:sldId id="1375" r:id="rId105"/>
    <p:sldId id="1376" r:id="rId106"/>
    <p:sldId id="1400" r:id="rId107"/>
    <p:sldId id="2004" r:id="rId108"/>
    <p:sldId id="619" r:id="rId109"/>
    <p:sldId id="621" r:id="rId110"/>
    <p:sldId id="1561" r:id="rId111"/>
    <p:sldId id="1555" r:id="rId112"/>
    <p:sldId id="1601" r:id="rId113"/>
    <p:sldId id="1585" r:id="rId114"/>
    <p:sldId id="1586" r:id="rId115"/>
    <p:sldId id="1587" r:id="rId116"/>
    <p:sldId id="1588" r:id="rId117"/>
    <p:sldId id="1589" r:id="rId118"/>
    <p:sldId id="1590" r:id="rId119"/>
    <p:sldId id="1771" r:id="rId120"/>
    <p:sldId id="1772" r:id="rId121"/>
    <p:sldId id="1591" r:id="rId122"/>
    <p:sldId id="1592" r:id="rId123"/>
    <p:sldId id="1593" r:id="rId124"/>
    <p:sldId id="1594" r:id="rId125"/>
    <p:sldId id="1595" r:id="rId126"/>
    <p:sldId id="1596" r:id="rId127"/>
    <p:sldId id="1597" r:id="rId128"/>
    <p:sldId id="1598" r:id="rId129"/>
    <p:sldId id="1599" r:id="rId130"/>
    <p:sldId id="1600" r:id="rId131"/>
    <p:sldId id="1628" r:id="rId132"/>
    <p:sldId id="1638" r:id="rId133"/>
    <p:sldId id="1725" r:id="rId134"/>
    <p:sldId id="1726" r:id="rId135"/>
    <p:sldId id="1947" r:id="rId136"/>
    <p:sldId id="1975" r:id="rId137"/>
    <p:sldId id="1976" r:id="rId138"/>
    <p:sldId id="1977" r:id="rId139"/>
    <p:sldId id="2039" r:id="rId140"/>
    <p:sldId id="2060" r:id="rId141"/>
    <p:sldId id="2061" r:id="rId142"/>
    <p:sldId id="2063" r:id="rId143"/>
    <p:sldId id="2064" r:id="rId144"/>
    <p:sldId id="2065" r:id="rId145"/>
    <p:sldId id="2066" r:id="rId146"/>
    <p:sldId id="2067" r:id="rId147"/>
    <p:sldId id="2068" r:id="rId148"/>
    <p:sldId id="2069" r:id="rId14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autoAdjust="0"/>
  </p:normalViewPr>
  <p:slideViewPr>
    <p:cSldViewPr>
      <p:cViewPr varScale="1">
        <p:scale>
          <a:sx n="84" d="100"/>
          <a:sy n="84" d="100"/>
        </p:scale>
        <p:origin x="115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802.11-18/0279r2</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802.11-18/0279r2</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108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109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802.11-18/0279r3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18/ec-18-0031-00-00EC-ieee-802-jtc1-sc-opening-report-for-ec-in-mar-2018.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hyperlink" Target="https://www.iso.org/obp/ui/#iso:std:iso-iec:tr:8802:-1:ed-3:v2:en" TargetMode="Externa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hyperlink" Target="https://www.iso.org/obp/ui/#iso:std:21507:en" TargetMode="Externa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0320-00-0jtc-minutes-of-irvine-meeting-in-jan-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Mar 2018 agenda </a:t>
            </a:r>
            <a:r>
              <a:rPr lang="en-US" dirty="0">
                <a:solidFill>
                  <a:schemeClr val="accent2">
                    <a:lumMod val="75000"/>
                  </a:schemeClr>
                </a:solidFill>
              </a:rPr>
              <a:t>for </a:t>
            </a:r>
            <a:r>
              <a:rPr lang="en-US" dirty="0" smtClean="0">
                <a:solidFill>
                  <a:schemeClr val="accent2">
                    <a:lumMod val="75000"/>
                  </a:schemeClr>
                </a:solidFill>
              </a:rPr>
              <a:t>Chicago</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26 February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Given </a:t>
            </a:r>
            <a:r>
              <a:rPr lang="en-AU" i="1" dirty="0"/>
              <a:t>that many lower layers have limited scope and may operate within a controlled environment, the degree of security should be capable of being selected, from none to very strong</a:t>
            </a:r>
            <a:r>
              <a:rPr lang="en-AU" i="1" dirty="0" smtClean="0"/>
              <a:t>.</a:t>
            </a:r>
          </a:p>
          <a:p>
            <a:pPr lvl="1"/>
            <a:r>
              <a:rPr lang="en-AU" i="1" dirty="0"/>
              <a:t>When a (N)-PDU is passed as an (N-1)-SDU, and if confidentiality measures are in place, the (N-1)-SDU cannot be interpreted by the (N-1)-subsystem, i.e. no elements of the (N)-PCI are clear-text.</a:t>
            </a:r>
          </a:p>
          <a:p>
            <a:pPr lvl="1"/>
            <a:r>
              <a:rPr lang="en-AU" i="1" dirty="0" smtClean="0"/>
              <a:t>The </a:t>
            </a:r>
            <a:r>
              <a:rPr lang="en-AU" i="1" dirty="0"/>
              <a:t>length of a (N)-address should be a small multiple of the maximum number of members of the (N)-layer. (Avoid the temptation to overload the semantics).</a:t>
            </a:r>
          </a:p>
          <a:p>
            <a:pPr lvl="1"/>
            <a:r>
              <a:rPr lang="en-AU" i="1" dirty="0" smtClean="0"/>
              <a:t>If </a:t>
            </a:r>
            <a:r>
              <a:rPr lang="en-AU" i="1" dirty="0"/>
              <a:t>at all possible the (N)-address should only be assigned when the (N)-subsystem joins the (N)-layer.</a:t>
            </a:r>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1550594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Any </a:t>
            </a:r>
            <a:r>
              <a:rPr lang="en-AU" i="1" dirty="0"/>
              <a:t>(N)-identifier shared between an (N+1)- or (N-1)-layer should not be carried in protocol. (Such identifiers should be local to the (N)- and (N-1)-subsystems</a:t>
            </a:r>
            <a:r>
              <a:rPr lang="en-AU" i="1" dirty="0" smtClean="0"/>
              <a:t>.)</a:t>
            </a:r>
          </a:p>
          <a:p>
            <a:pPr lvl="1"/>
            <a:r>
              <a:rPr lang="en-AU" i="1" dirty="0"/>
              <a:t>No identifier should be used for more than one purpose. It should have a single semantics. (There is a popular misconception currently circulating surrounding so-called locator and identifier semantics. This is a false distinction. All identifiers in computing systems are used to locate an object. </a:t>
            </a:r>
            <a:r>
              <a:rPr lang="en-AU" i="1" dirty="0" err="1"/>
              <a:t>Saltzer</a:t>
            </a:r>
            <a:r>
              <a:rPr lang="en-AU" i="1" dirty="0"/>
              <a:t> in 1972 defined “resolve” as in ‘to resolve a name” as “to locate an object in a particular context, given its name.” Even a so-called flat identifier is used to locate an object, at worst by exhaustive search, or improved by imposing structure on the name space, such that there is a property of “nearness.” For example, MAC ‘addresses’ locate the identifier among the manufacturers of Ethernet interfaces. The concept of location-dependent is not the same as locator. Identifiers that are </a:t>
            </a:r>
            <a:r>
              <a:rPr lang="en-AU" i="1" dirty="0" smtClean="0"/>
              <a:t>…</a:t>
            </a:r>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236061407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 location-dependent are strings structured to have the property that given two (or more) identifiers, one can tell by inspection whether they are ‘near’ each other for some concept of ‘near.’ For network routing, it is often advantageous to assign addresses, i.e. (N)-subsystem-identifiers, that are location-dependent relative to the graph of the (N)-layer in which they are used. IP addresses before CIDR and MAC-addresses are not location-dependent.)</a:t>
            </a:r>
          </a:p>
          <a:p>
            <a:pPr lvl="1"/>
            <a:r>
              <a:rPr lang="en-AU" i="1" dirty="0" smtClean="0"/>
              <a:t>An </a:t>
            </a:r>
            <a:r>
              <a:rPr lang="en-AU" i="1" dirty="0"/>
              <a:t>(N)-address should not be visible to the (N+1)- or (N-1)-layers.</a:t>
            </a:r>
          </a:p>
          <a:p>
            <a:pPr lvl="1"/>
            <a:r>
              <a:rPr lang="en-AU" i="1" dirty="0" smtClean="0"/>
              <a:t>A </a:t>
            </a:r>
            <a:r>
              <a:rPr lang="en-AU" i="1" dirty="0"/>
              <a:t>complete (N-1)-address should not be used as a component an (N)-address.</a:t>
            </a:r>
          </a:p>
          <a:p>
            <a:pPr lvl="1"/>
            <a:r>
              <a:rPr lang="en-AU" i="1" dirty="0" smtClean="0"/>
              <a:t>Multi-level </a:t>
            </a:r>
            <a:r>
              <a:rPr lang="en-AU" i="1" dirty="0"/>
              <a:t>security is an Application Layer issue. Any method to support multiple levels in the layers below violates security by distinguishing multiple layers of security.</a:t>
            </a:r>
          </a:p>
          <a:p>
            <a:pPr lvl="1"/>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142025156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future of the </a:t>
            </a:r>
            <a:r>
              <a:rPr lang="en-AU" i="1" dirty="0" smtClean="0"/>
              <a:t>Security ad hoc </a:t>
            </a:r>
            <a:r>
              <a:rPr lang="en-AU" dirty="0" smtClean="0"/>
              <a:t>is unclear</a:t>
            </a:r>
            <a:endParaRPr lang="en-AU" dirty="0"/>
          </a:p>
        </p:txBody>
      </p:sp>
      <p:sp>
        <p:nvSpPr>
          <p:cNvPr id="3" name="Content Placeholder 2"/>
          <p:cNvSpPr>
            <a:spLocks noGrp="1"/>
          </p:cNvSpPr>
          <p:nvPr>
            <p:ph idx="1"/>
          </p:nvPr>
        </p:nvSpPr>
        <p:spPr/>
        <p:txBody>
          <a:bodyPr/>
          <a:lstStyle/>
          <a:p>
            <a:pPr lvl="1"/>
            <a:r>
              <a:rPr lang="en-AU" dirty="0" smtClean="0"/>
              <a:t>The ad hoc Chair is proposing</a:t>
            </a:r>
          </a:p>
          <a:p>
            <a:pPr lvl="2" latinLnBrk="1">
              <a:buFont typeface="+mj-lt"/>
              <a:buAutoNum type="arabicPeriod"/>
            </a:pPr>
            <a:r>
              <a:rPr lang="en-US" i="1" dirty="0" smtClean="0"/>
              <a:t>I </a:t>
            </a:r>
            <a:r>
              <a:rPr lang="en-US" i="1" dirty="0"/>
              <a:t>split the lists of standards and give them to each expert.</a:t>
            </a:r>
            <a:endParaRPr lang="en-AU" i="1" dirty="0"/>
          </a:p>
          <a:p>
            <a:pPr lvl="2" latinLnBrk="1">
              <a:buFont typeface="+mj-lt"/>
              <a:buAutoNum type="arabicPeriod"/>
            </a:pPr>
            <a:r>
              <a:rPr lang="en-US" i="1" dirty="0" smtClean="0"/>
              <a:t>They </a:t>
            </a:r>
            <a:r>
              <a:rPr lang="en-US" i="1" dirty="0"/>
              <a:t>roughly review the assigned standards.</a:t>
            </a:r>
            <a:endParaRPr lang="en-AU" i="1" dirty="0"/>
          </a:p>
          <a:p>
            <a:pPr lvl="2" latinLnBrk="1">
              <a:buFont typeface="+mj-lt"/>
              <a:buAutoNum type="arabicPeriod"/>
            </a:pPr>
            <a:r>
              <a:rPr lang="en-US" i="1" dirty="0" smtClean="0"/>
              <a:t>They </a:t>
            </a:r>
            <a:r>
              <a:rPr lang="en-US" i="1" dirty="0"/>
              <a:t>find the standards that may have security issues.</a:t>
            </a:r>
            <a:endParaRPr lang="en-AU" i="1" dirty="0"/>
          </a:p>
          <a:p>
            <a:pPr lvl="2" latinLnBrk="1">
              <a:buFont typeface="+mj-lt"/>
              <a:buAutoNum type="arabicPeriod"/>
            </a:pPr>
            <a:r>
              <a:rPr lang="en-US" i="1" dirty="0" smtClean="0"/>
              <a:t>They </a:t>
            </a:r>
            <a:r>
              <a:rPr lang="en-US" i="1" dirty="0"/>
              <a:t>arrange the relevant security issues until </a:t>
            </a:r>
            <a:r>
              <a:rPr lang="en-US" i="1" dirty="0" err="1"/>
              <a:t>Webex</a:t>
            </a:r>
            <a:r>
              <a:rPr lang="en-US" i="1" dirty="0"/>
              <a:t> meeting.</a:t>
            </a:r>
            <a:endParaRPr lang="en-AU" i="1" dirty="0"/>
          </a:p>
          <a:p>
            <a:pPr lvl="1"/>
            <a:r>
              <a:rPr lang="en-AU" dirty="0" smtClean="0"/>
              <a:t>There have been various objections</a:t>
            </a:r>
          </a:p>
          <a:p>
            <a:pPr lvl="2"/>
            <a:r>
              <a:rPr lang="en-AU" dirty="0" smtClean="0"/>
              <a:t>Reviewing all 371 approved &amp; developing standards at an appropriate level by the ad hoc is impossible</a:t>
            </a:r>
          </a:p>
          <a:p>
            <a:pPr lvl="2"/>
            <a:r>
              <a:rPr lang="en-AU" dirty="0" smtClean="0"/>
              <a:t>Doing anything other than reviewing all </a:t>
            </a:r>
            <a:r>
              <a:rPr lang="en-AU" dirty="0"/>
              <a:t>371 approved &amp; developing </a:t>
            </a:r>
            <a:r>
              <a:rPr lang="en-AU" dirty="0" smtClean="0"/>
              <a:t>standards is </a:t>
            </a:r>
            <a:r>
              <a:rPr lang="en-AU" i="1" dirty="0" smtClean="0"/>
              <a:t>lame</a:t>
            </a:r>
          </a:p>
          <a:p>
            <a:pPr lvl="2"/>
            <a:r>
              <a:rPr lang="en-AU" dirty="0" smtClean="0"/>
              <a:t>A uniform set of criteria is required for a review</a:t>
            </a:r>
          </a:p>
          <a:p>
            <a:pPr lvl="2"/>
            <a:r>
              <a:rPr lang="en-AU" i="1" dirty="0" smtClean="0"/>
              <a:t>…</a:t>
            </a:r>
          </a:p>
          <a:p>
            <a:pPr lvl="1"/>
            <a:r>
              <a:rPr lang="en-AU" dirty="0" smtClean="0"/>
              <a:t>It is not clear that this ad hoc will do anything useful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6336859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104</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105</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106</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107</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108</a:t>
            </a:fld>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Orlando </a:t>
            </a:r>
            <a:r>
              <a:rPr lang="en-AU" i="1" dirty="0" smtClean="0"/>
              <a:t>in November 2017,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109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539"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2017 plenary (N16755)</a:t>
            </a:r>
            <a:r>
              <a:rPr lang="en-AU" b="0" dirty="0" smtClean="0"/>
              <a:t> </a:t>
            </a:r>
            <a:endParaRPr lang="en-AU" dirty="0"/>
          </a:p>
          <a:p>
            <a:pPr lvl="2"/>
            <a:r>
              <a:rPr lang="en-AU" b="0" dirty="0" smtClean="0"/>
              <a:t>802.3 </a:t>
            </a:r>
            <a:r>
              <a:rPr lang="en-AU" b="0" dirty="0"/>
              <a:t>Beyond 10 km Optical PHYs </a:t>
            </a:r>
            <a:r>
              <a:rPr lang="en-AU" b="0" dirty="0" smtClean="0"/>
              <a:t>SG for </a:t>
            </a:r>
            <a:r>
              <a:rPr lang="en-AU" b="0" dirty="0"/>
              <a:t>50, 100, 200, and 400 Gb/s Ethernet </a:t>
            </a:r>
          </a:p>
          <a:p>
            <a:pPr lvl="2"/>
            <a:r>
              <a:rPr lang="en-AU" b="0" dirty="0" smtClean="0"/>
              <a:t>802.3 </a:t>
            </a:r>
            <a:r>
              <a:rPr lang="en-AU" b="0" dirty="0"/>
              <a:t>10 Mb/s Backplane Ethernet </a:t>
            </a:r>
            <a:r>
              <a:rPr lang="en-AU" dirty="0"/>
              <a:t>SG</a:t>
            </a:r>
            <a:endParaRPr lang="en-AU" b="0" dirty="0"/>
          </a:p>
          <a:p>
            <a:pPr lvl="2"/>
            <a:r>
              <a:rPr lang="en-AU" b="0" dirty="0" smtClean="0"/>
              <a:t>802.3 </a:t>
            </a:r>
            <a:r>
              <a:rPr lang="en-AU" b="0" dirty="0"/>
              <a:t>100 Gb/s per Lane Electrical </a:t>
            </a:r>
            <a:r>
              <a:rPr lang="en-AU" dirty="0"/>
              <a:t>SG</a:t>
            </a:r>
            <a:endParaRPr lang="en-AU" b="0" dirty="0"/>
          </a:p>
          <a:p>
            <a:pPr lvl="2"/>
            <a:r>
              <a:rPr lang="en-AU" b="0" dirty="0" smtClean="0"/>
              <a:t>802.3 </a:t>
            </a:r>
            <a:r>
              <a:rPr lang="en-AU" b="0" dirty="0"/>
              <a:t>Next-generation 200 Gb/s and 400 Gb/s MMF PHYs </a:t>
            </a:r>
            <a:r>
              <a:rPr lang="en-AU" dirty="0"/>
              <a:t>SG</a:t>
            </a:r>
            <a:endParaRPr lang="en-AU" b="0" dirty="0"/>
          </a:p>
          <a:p>
            <a:pPr lvl="2"/>
            <a:r>
              <a:rPr lang="en-AU" b="0" dirty="0" smtClean="0"/>
              <a:t>802.15 </a:t>
            </a:r>
            <a:r>
              <a:rPr lang="en-AU" b="0" dirty="0"/>
              <a:t>Security Next Generation (SECN) </a:t>
            </a:r>
            <a:r>
              <a:rPr lang="en-AU" b="0" dirty="0" smtClean="0"/>
              <a:t>SG</a:t>
            </a:r>
            <a:endParaRPr lang="en-AU" b="0" dirty="0"/>
          </a:p>
          <a:p>
            <a:pPr lvl="2"/>
            <a:r>
              <a:rPr lang="en-AU" b="0" dirty="0" smtClean="0"/>
              <a:t>802.15 </a:t>
            </a:r>
            <a:r>
              <a:rPr lang="en-AU" b="0" dirty="0"/>
              <a:t>Low Power Wide Area (LPWA) </a:t>
            </a:r>
            <a:r>
              <a:rPr lang="en-AU" dirty="0" smtClean="0"/>
              <a:t>SG</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126</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127</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267"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300"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pushed </a:t>
            </a:r>
            <a:r>
              <a:rPr lang="en-AU" dirty="0" smtClean="0"/>
              <a:t>26 </a:t>
            </a:r>
            <a:r>
              <a:rPr lang="en-AU" dirty="0"/>
              <a:t>standards </a:t>
            </a:r>
            <a:r>
              <a:rPr lang="en-AU" dirty="0" smtClean="0"/>
              <a:t>through to </a:t>
            </a:r>
            <a:r>
              <a:rPr lang="en-AU" dirty="0"/>
              <a:t>PSDO ratification </a:t>
            </a:r>
            <a:r>
              <a:rPr lang="en-AU" dirty="0" smtClean="0"/>
              <a:t>with 41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3045772"/>
              </p:ext>
            </p:extLst>
          </p:nvPr>
        </p:nvGraphicFramePr>
        <p:xfrm>
          <a:off x="1714500" y="2600166"/>
          <a:ext cx="5791200" cy="296672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18</a:t>
                      </a:r>
                      <a:endParaRPr lang="en-AU" dirty="0"/>
                    </a:p>
                  </a:txBody>
                  <a:tcPr/>
                </a:tc>
                <a:tc>
                  <a:txBody>
                    <a:bodyPr/>
                    <a:lstStyle/>
                    <a:p>
                      <a:pPr algn="ctr"/>
                      <a:r>
                        <a:rPr lang="en-AU" dirty="0" smtClean="0"/>
                        <a:t>15</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9</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6</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1</a:t>
                      </a:r>
                      <a:endParaRPr lang="en-AU" dirty="0"/>
                    </a:p>
                  </a:txBody>
                  <a:tcPr/>
                </a:tc>
                <a:tc>
                  <a:txBody>
                    <a:bodyPr/>
                    <a:lstStyle/>
                    <a:p>
                      <a:pPr algn="ctr"/>
                      <a:r>
                        <a:rPr lang="en-AU" dirty="0" smtClean="0"/>
                        <a:t>2</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802.21</a:t>
                      </a:r>
                      <a:endParaRPr lang="en-AU" b="1" dirty="0"/>
                    </a:p>
                  </a:txBody>
                  <a:tcPr/>
                </a:tc>
                <a:tc>
                  <a:txBody>
                    <a:bodyPr/>
                    <a:lstStyle/>
                    <a:p>
                      <a:pPr algn="ctr"/>
                      <a:r>
                        <a:rPr lang="en-AU" dirty="0" smtClean="0"/>
                        <a:t>0</a:t>
                      </a:r>
                      <a:endParaRPr lang="en-AU" dirty="0"/>
                    </a:p>
                  </a:txBody>
                  <a:tcPr/>
                </a:tc>
                <a:tc>
                  <a:txBody>
                    <a:bodyPr/>
                    <a:lstStyle/>
                    <a:p>
                      <a:pPr algn="ctr"/>
                      <a:r>
                        <a:rPr lang="en-AU" dirty="0" smtClean="0"/>
                        <a:t>3</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2</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1</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36</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41</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147</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148</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18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18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80583195"/>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pushed 9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761643"/>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pushed 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934333"/>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pushed one standard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62755260"/>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Chicago in Mar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pushed 2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04507776"/>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fifteen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467229465"/>
              </p:ext>
            </p:extLst>
          </p:nvPr>
        </p:nvGraphicFramePr>
        <p:xfrm>
          <a:off x="152399" y="1568640"/>
          <a:ext cx="8839199" cy="359664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5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.1Qcd-2015</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May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23</a:t>
                      </a:r>
                      <a:r>
                        <a:rPr lang="en-AU" sz="1600" b="0" kern="1200" baseline="0" dirty="0" smtClean="0">
                          <a:solidFill>
                            <a:schemeClr val="tx1"/>
                          </a:solidFill>
                          <a:latin typeface="+mn-lt"/>
                          <a:ea typeface="+mn-ea"/>
                          <a:cs typeface="+mn-cs"/>
                        </a:rPr>
                        <a:t> Oct 16</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 Dec </a:t>
                      </a:r>
                      <a:r>
                        <a:rPr lang="en-AU" sz="1600" b="0" baseline="0" dirty="0" smtClean="0">
                          <a:solidFill>
                            <a:schemeClr val="tx1"/>
                          </a:solidFill>
                          <a:latin typeface="+mj-lt"/>
                        </a:rPr>
                        <a:t>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GB" sz="1600" dirty="0" smtClean="0"/>
                        <a:t>.1Q-Cor 1</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Mar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2853817690"/>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415087663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a:t>
            </a:r>
            <a:r>
              <a:rPr lang="en-AU" dirty="0">
                <a:solidFill>
                  <a:schemeClr val="accent6"/>
                </a:solidFill>
              </a:rPr>
              <a:t>fifteen </a:t>
            </a:r>
            <a:r>
              <a:rPr lang="en-AU" dirty="0" smtClean="0">
                <a:solidFill>
                  <a:schemeClr val="accent6"/>
                </a:solidFill>
              </a:rPr>
              <a:t>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866837691"/>
              </p:ext>
            </p:extLst>
          </p:nvPr>
        </p:nvGraphicFramePr>
        <p:xfrm>
          <a:off x="152399" y="158388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3"/>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816246475"/>
                  </a:ext>
                </a:extLst>
              </a:tr>
            </a:tbl>
          </a:graphicData>
        </a:graphic>
      </p:graphicFrame>
    </p:spTree>
    <p:extLst>
      <p:ext uri="{BB962C8B-B14F-4D97-AF65-F5344CB8AC3E}">
        <p14:creationId xmlns:p14="http://schemas.microsoft.com/office/powerpoint/2010/main" val="3547861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closes 5 </a:t>
            </a:r>
            <a:r>
              <a:rPr lang="en-AU" dirty="0"/>
              <a:t>March </a:t>
            </a:r>
            <a:r>
              <a:rPr lang="en-AU" dirty="0" smtClean="0"/>
              <a:t>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chemeClr val="accent2"/>
                </a:solidFill>
              </a:rPr>
              <a:t>closes 5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23</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a:t>
            </a:r>
            <a:r>
              <a:rPr lang="en-AU" dirty="0" smtClean="0"/>
              <a:t>was </a:t>
            </a:r>
            <a:r>
              <a:rPr lang="en-AU" dirty="0" smtClean="0">
                <a:solidFill>
                  <a:schemeClr val="accent6"/>
                </a:solidFill>
              </a:rPr>
              <a:t>published in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endParaRPr lang="en-AU" dirty="0" smtClean="0">
              <a:solidFill>
                <a:srgbClr val="00B050"/>
              </a:solidFill>
            </a:endParaRP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2018</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24</a:t>
            </a:fld>
            <a:endParaRPr lang="en-US"/>
          </a:p>
        </p:txBody>
      </p:sp>
    </p:spTree>
    <p:extLst>
      <p:ext uri="{BB962C8B-B14F-4D97-AF65-F5344CB8AC3E}">
        <p14:creationId xmlns:p14="http://schemas.microsoft.com/office/powerpoint/2010/main" val="4198244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closes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 with no response required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smtClean="0">
                <a:solidFill>
                  <a:schemeClr val="accent2"/>
                </a:solidFill>
              </a:rPr>
              <a:t>waiting</a:t>
            </a:r>
          </a:p>
          <a:p>
            <a:pPr lvl="1"/>
            <a:r>
              <a:rPr lang="en-AU" b="0" dirty="0" smtClean="0">
                <a:solidFill>
                  <a:srgbClr val="FF0000"/>
                </a:solidFill>
              </a:rPr>
              <a:t>Jodi in Feb 2018: </a:t>
            </a:r>
            <a:r>
              <a:rPr lang="en-US" dirty="0">
                <a:solidFill>
                  <a:srgbClr val="FF0000"/>
                </a:solidFill>
              </a:rPr>
              <a:t>ISO/IEC/IEEE 8802-1AE:2013/</a:t>
            </a:r>
            <a:r>
              <a:rPr lang="en-US" dirty="0" err="1">
                <a:solidFill>
                  <a:srgbClr val="FF0000"/>
                </a:solidFill>
              </a:rPr>
              <a:t>Amd</a:t>
            </a:r>
            <a:r>
              <a:rPr lang="en-US" dirty="0">
                <a:solidFill>
                  <a:srgbClr val="FF0000"/>
                </a:solidFill>
              </a:rPr>
              <a:t> 3 has not yet begun the FDIS ballot stage.  I will check the status with ISO</a:t>
            </a:r>
            <a:endParaRPr lang="en-AU" b="0"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is waiting for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chemeClr val="accent2"/>
                </a:solidFill>
              </a:rPr>
              <a:t>waiting for start</a:t>
            </a:r>
          </a:p>
          <a:p>
            <a:pPr lvl="1"/>
            <a:r>
              <a:rPr lang="en-AU" dirty="0">
                <a:solidFill>
                  <a:srgbClr val="FF0000"/>
                </a:solidFill>
              </a:rPr>
              <a:t>Jodi in Feb 2018</a:t>
            </a:r>
            <a:r>
              <a:rPr lang="en-AU" dirty="0" smtClean="0">
                <a:solidFill>
                  <a:srgbClr val="FF0000"/>
                </a:solidFill>
              </a:rPr>
              <a:t>: </a:t>
            </a:r>
            <a:r>
              <a:rPr lang="en-US" dirty="0">
                <a:solidFill>
                  <a:srgbClr val="FF0000"/>
                </a:solidFill>
              </a:rPr>
              <a:t>The summary of voting just </a:t>
            </a:r>
            <a:r>
              <a:rPr lang="en-US" dirty="0" smtClean="0">
                <a:solidFill>
                  <a:srgbClr val="FF0000"/>
                </a:solidFill>
              </a:rPr>
              <a:t>made available </a:t>
            </a:r>
            <a:r>
              <a:rPr lang="en-US" dirty="0">
                <a:solidFill>
                  <a:srgbClr val="FF0000"/>
                </a:solidFill>
              </a:rPr>
              <a:t>last Friday with no comments </a:t>
            </a:r>
            <a:r>
              <a:rPr lang="en-US" dirty="0" smtClean="0">
                <a:solidFill>
                  <a:srgbClr val="FF0000"/>
                </a:solidFill>
              </a:rPr>
              <a:t>received</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60-day pre-ballot passed on 9 Dec 2017 </a:t>
            </a:r>
            <a:r>
              <a:rPr lang="en-AU" dirty="0"/>
              <a:t>but </a:t>
            </a:r>
            <a:r>
              <a:rPr lang="en-AU" dirty="0" smtClean="0"/>
              <a:t>a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response required</a:t>
            </a:r>
          </a:p>
          <a:p>
            <a:pPr lvl="1"/>
            <a:r>
              <a:rPr lang="en-AU" dirty="0" smtClean="0"/>
              <a:t>802.1Qci (6N16715) passed </a:t>
            </a:r>
            <a:r>
              <a:rPr lang="en-AU" dirty="0"/>
              <a:t>60-day pre-ballot on </a:t>
            </a:r>
            <a:r>
              <a:rPr lang="en-AU" dirty="0" smtClean="0"/>
              <a:t>9 Dec 2017 </a:t>
            </a:r>
            <a:r>
              <a:rPr lang="en-AU" dirty="0"/>
              <a:t>(</a:t>
            </a:r>
            <a:r>
              <a:rPr lang="en-AU" dirty="0" smtClean="0"/>
              <a:t>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802.1 WG will respond soon</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802.1Qci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IEEE </a:t>
            </a:r>
            <a:r>
              <a:rPr lang="en-AU" i="1" dirty="0" err="1"/>
              <a:t>Std</a:t>
            </a:r>
            <a:r>
              <a:rPr lang="en-AU" i="1" dirty="0"/>
              <a:t> </a:t>
            </a:r>
            <a:r>
              <a:rPr lang="en-AU" i="1" dirty="0" smtClean="0"/>
              <a:t>802.1Qci-2017 </a:t>
            </a:r>
            <a:r>
              <a:rPr lang="en-AU" i="1" dirty="0"/>
              <a:t>is an amendment to IEEE </a:t>
            </a:r>
            <a:r>
              <a:rPr lang="en-AU" i="1" dirty="0" smtClean="0"/>
              <a:t>802.1Q-2014 </a:t>
            </a:r>
            <a:r>
              <a:rPr lang="en-AU" i="1" dirty="0"/>
              <a:t>which refers to IEEE 802.1x in several chapters, such as Chapter 8.13.9, 10.1, 25.2, 25.6-2010. For IEEE </a:t>
            </a:r>
            <a:r>
              <a:rPr lang="en-AU" i="1" dirty="0" smtClean="0"/>
              <a:t>802.1Q-2014</a:t>
            </a:r>
            <a:r>
              <a:rPr lang="en-AU" i="1" dirty="0"/>
              <a:t>, China has already submitted the comments on IEEE </a:t>
            </a:r>
            <a:r>
              <a:rPr lang="en-AU" i="1" dirty="0" smtClean="0"/>
              <a:t>802.1Q-2014 </a:t>
            </a:r>
            <a:r>
              <a:rPr lang="en-AU" i="1" dirty="0"/>
              <a:t>during its pre-FDIS ballot and FDIS ballot about these technical flaws (security problems) in IEEE 802.1x-2010 that is referenced by IEEE </a:t>
            </a:r>
            <a:r>
              <a:rPr lang="en-AU" i="1" dirty="0" smtClean="0"/>
              <a:t>802.1Q-2014</a:t>
            </a:r>
            <a:r>
              <a:rPr lang="en-AU" i="1" dirty="0"/>
              <a:t>. Up to now, there is no reasonable and appropriate disposition on Chinese comments. Therefore, China cannot support IEEE </a:t>
            </a:r>
            <a:r>
              <a:rPr lang="en-AU" i="1" dirty="0" smtClean="0"/>
              <a:t>802.1Q-2014 </a:t>
            </a:r>
            <a:r>
              <a:rPr lang="en-AU" i="1" dirty="0"/>
              <a:t>and its amendments.</a:t>
            </a:r>
            <a:endParaRPr lang="en-AU" i="1" dirty="0" smtClean="0"/>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29</a:t>
            </a:fld>
            <a:endParaRPr lang="en-US"/>
          </a:p>
        </p:txBody>
      </p:sp>
    </p:spTree>
    <p:extLst>
      <p:ext uri="{BB962C8B-B14F-4D97-AF65-F5344CB8AC3E}">
        <p14:creationId xmlns:p14="http://schemas.microsoft.com/office/powerpoint/2010/main" val="761659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802.1Qci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Proposed response to China NB Comment/Change 1</a:t>
            </a:r>
          </a:p>
          <a:p>
            <a:pPr lvl="1"/>
            <a:r>
              <a:rPr lang="en-AU" dirty="0" smtClean="0">
                <a:solidFill>
                  <a:srgbClr val="FF0000"/>
                </a:solidFill>
              </a:rPr>
              <a:t>It is suggested that 802.1 WG provide the “usual response”</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30</a:t>
            </a:fld>
            <a:endParaRPr lang="en-US"/>
          </a:p>
        </p:txBody>
      </p:sp>
    </p:spTree>
    <p:extLst>
      <p:ext uri="{BB962C8B-B14F-4D97-AF65-F5344CB8AC3E}">
        <p14:creationId xmlns:p14="http://schemas.microsoft.com/office/powerpoint/2010/main" val="15138891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is waiting for start of FDIS</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smtClean="0">
                <a:solidFill>
                  <a:schemeClr val="accent2"/>
                </a:solidFill>
              </a:rPr>
              <a:t>waiting</a:t>
            </a:r>
          </a:p>
          <a:p>
            <a:pPr lvl="1"/>
            <a:r>
              <a:rPr lang="en-AU" dirty="0">
                <a:solidFill>
                  <a:srgbClr val="FF0000"/>
                </a:solidFill>
              </a:rPr>
              <a:t>Jodi in Feb 2018: </a:t>
            </a:r>
            <a:r>
              <a:rPr lang="en-US" dirty="0">
                <a:solidFill>
                  <a:srgbClr val="FF0000"/>
                </a:solidFill>
              </a:rPr>
              <a:t>The summary of voting just made available last Friday with no comments </a:t>
            </a:r>
            <a:r>
              <a:rPr lang="en-US" dirty="0" smtClean="0">
                <a:solidFill>
                  <a:srgbClr val="FF0000"/>
                </a:solidFill>
              </a:rPr>
              <a:t>received</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5677116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60-day pre-ballot passed </a:t>
            </a:r>
            <a:r>
              <a:rPr lang="en-AU" dirty="0"/>
              <a:t>on </a:t>
            </a:r>
            <a:r>
              <a:rPr lang="en-AU" dirty="0" smtClean="0"/>
              <a:t>2 Feb 2018 but requires comment resolutions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requires comment resolutions</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802c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It is suitable to manage the protocol identifiers specified in this proposal by a consolidated and internationally commonly used identifying mechanism</a:t>
            </a:r>
            <a:r>
              <a:rPr lang="en-AU" i="1" dirty="0" smtClean="0"/>
              <a:t>.</a:t>
            </a:r>
          </a:p>
          <a:p>
            <a:r>
              <a:rPr lang="en-AU" dirty="0" smtClean="0"/>
              <a:t>China NB Change 1</a:t>
            </a:r>
          </a:p>
          <a:p>
            <a:pPr lvl="1"/>
            <a:r>
              <a:rPr lang="en-AU" i="1" dirty="0"/>
              <a:t>OID is a flexible, scalable and across heterogeneous systems identifying mechanism proposed by ISO/IEC and ITU-T. OID is commonly used in international standard organizations. It is suggested to use OID for unified management of the protocol identifiers involved in this proposal. </a:t>
            </a:r>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34</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062359545"/>
              </p:ext>
            </p:extLst>
          </p:nvPr>
        </p:nvGraphicFramePr>
        <p:xfrm>
          <a:off x="914400" y="5181600"/>
          <a:ext cx="914400" cy="792163"/>
        </p:xfrm>
        <a:graphic>
          <a:graphicData uri="http://schemas.openxmlformats.org/presentationml/2006/ole">
            <mc:AlternateContent xmlns:mc="http://schemas.openxmlformats.org/markup-compatibility/2006">
              <mc:Choice xmlns:v="urn:schemas-microsoft-com:vml" Requires="v">
                <p:oleObj spid="_x0000_s272399" name="Document" showAsIcon="1" r:id="rId3" imgW="914400" imgH="792360" progId="Word.Document.8">
                  <p:embed/>
                </p:oleObj>
              </mc:Choice>
              <mc:Fallback>
                <p:oleObj name="Document" showAsIcon="1" r:id="rId3" imgW="914400" imgH="792360" progId="Word.Document.8">
                  <p:embed/>
                  <p:pic>
                    <p:nvPicPr>
                      <p:cNvPr id="2" name="Object 1"/>
                      <p:cNvPicPr/>
                      <p:nvPr/>
                    </p:nvPicPr>
                    <p:blipFill>
                      <a:blip r:embed="rId4"/>
                      <a:stretch>
                        <a:fillRect/>
                      </a:stretch>
                    </p:blipFill>
                    <p:spPr>
                      <a:xfrm>
                        <a:off x="914400" y="51816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6185814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802c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US NB Comment 1</a:t>
            </a:r>
          </a:p>
          <a:p>
            <a:pPr lvl="1"/>
            <a:r>
              <a:rPr lang="en-AU" dirty="0" smtClean="0"/>
              <a:t>See attached file</a:t>
            </a:r>
          </a:p>
          <a:p>
            <a:r>
              <a:rPr lang="en-AU" dirty="0" smtClean="0"/>
              <a:t>US NB Change 1</a:t>
            </a:r>
          </a:p>
          <a:p>
            <a:pPr lvl="1"/>
            <a:r>
              <a:rPr lang="en-AU" dirty="0"/>
              <a:t>See attached file</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35</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987704067"/>
              </p:ext>
            </p:extLst>
          </p:nvPr>
        </p:nvGraphicFramePr>
        <p:xfrm>
          <a:off x="838200" y="3886200"/>
          <a:ext cx="914400" cy="792163"/>
        </p:xfrm>
        <a:graphic>
          <a:graphicData uri="http://schemas.openxmlformats.org/presentationml/2006/ole">
            <mc:AlternateContent xmlns:mc="http://schemas.openxmlformats.org/markup-compatibility/2006">
              <mc:Choice xmlns:v="urn:schemas-microsoft-com:vml" Requires="v">
                <p:oleObj spid="_x0000_s273425" name="Document" showAsIcon="1" r:id="rId3" imgW="914400" imgH="792360" progId="Word.Document.8">
                  <p:embed/>
                </p:oleObj>
              </mc:Choice>
              <mc:Fallback>
                <p:oleObj name="Document" showAsIcon="1" r:id="rId3" imgW="914400" imgH="792360" progId="Word.Document.8">
                  <p:embed/>
                  <p:pic>
                    <p:nvPicPr>
                      <p:cNvPr id="3" name="Object 2"/>
                      <p:cNvPicPr/>
                      <p:nvPr/>
                    </p:nvPicPr>
                    <p:blipFill>
                      <a:blip r:embed="rId4"/>
                      <a:stretch>
                        <a:fillRect/>
                      </a:stretch>
                    </p:blipFill>
                    <p:spPr>
                      <a:xfrm>
                        <a:off x="838200" y="38862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1805747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solidFill>
                  <a:srgbClr val="FF0000"/>
                </a:solidFill>
              </a:rPr>
              <a:t>Jodi </a:t>
            </a:r>
            <a:r>
              <a:rPr lang="en-AU" dirty="0">
                <a:solidFill>
                  <a:srgbClr val="FF0000"/>
                </a:solidFill>
              </a:rPr>
              <a:t>in Feb 2018: </a:t>
            </a:r>
            <a:r>
              <a:rPr lang="en-US" dirty="0" smtClean="0">
                <a:solidFill>
                  <a:srgbClr val="FF0000"/>
                </a:solidFill>
              </a:rPr>
              <a:t>I </a:t>
            </a:r>
            <a:r>
              <a:rPr lang="en-US" dirty="0">
                <a:solidFill>
                  <a:srgbClr val="FF0000"/>
                </a:solidFill>
              </a:rPr>
              <a:t>will check the status with ISO</a:t>
            </a:r>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smtClean="0">
                <a:solidFill>
                  <a:srgbClr val="FF0000"/>
                </a:solidFill>
              </a:rPr>
              <a:t>(Nov 2017) In Sponsor Ballot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D2.0 liaised in Dec 2017 (WG1-N119)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 No, as of Nov 2017</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Liaison of D2.0 will be approved in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5882806"/>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3296881205"/>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42</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a:solidFill>
                  <a:srgbClr val="FF0000"/>
                </a:solidFill>
              </a:rPr>
              <a:t>Jodi in Feb 2018</a:t>
            </a:r>
            <a:r>
              <a:rPr lang="en-AU" dirty="0" smtClean="0">
                <a:solidFill>
                  <a:srgbClr val="FF0000"/>
                </a:solidFill>
              </a:rPr>
              <a:t>: </a:t>
            </a:r>
            <a:r>
              <a:rPr lang="en-US" dirty="0">
                <a:solidFill>
                  <a:srgbClr val="FF0000"/>
                </a:solidFill>
              </a:rPr>
              <a:t>ISO/IEC/IEEE 8802-3:2017/</a:t>
            </a:r>
            <a:r>
              <a:rPr lang="en-US" dirty="0" err="1">
                <a:solidFill>
                  <a:srgbClr val="FF0000"/>
                </a:solidFill>
              </a:rPr>
              <a:t>Amd</a:t>
            </a:r>
            <a:r>
              <a:rPr lang="en-US" dirty="0">
                <a:solidFill>
                  <a:srgbClr val="FF0000"/>
                </a:solidFill>
              </a:rPr>
              <a:t> 6 has not begun the FDIS ballot.  I will check the status with </a:t>
            </a:r>
            <a:r>
              <a:rPr lang="en-US" dirty="0" smtClean="0">
                <a:solidFill>
                  <a:srgbClr val="FF0000"/>
                </a:solidFill>
              </a:rPr>
              <a:t>ISO</a:t>
            </a:r>
            <a:endParaRPr lang="en-AU" dirty="0">
              <a:solidFill>
                <a:srgbClr val="FF0000"/>
              </a:solidFill>
            </a:endParaRPr>
          </a:p>
          <a:p>
            <a:pPr lvl="1"/>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p>
          <a:p>
            <a:pPr lvl="1"/>
            <a:r>
              <a:rPr lang="en-AU" dirty="0">
                <a:solidFill>
                  <a:srgbClr val="FF0000"/>
                </a:solidFill>
              </a:rPr>
              <a:t>Jodi in Feb 2018: </a:t>
            </a:r>
            <a:r>
              <a:rPr lang="en-US" dirty="0">
                <a:solidFill>
                  <a:srgbClr val="FF0000"/>
                </a:solidFill>
              </a:rPr>
              <a:t>ISO/IEC/IEEE 8802-3:2017/</a:t>
            </a:r>
            <a:r>
              <a:rPr lang="en-US" dirty="0" err="1">
                <a:solidFill>
                  <a:srgbClr val="FF0000"/>
                </a:solidFill>
              </a:rPr>
              <a:t>Amd</a:t>
            </a:r>
            <a:r>
              <a:rPr lang="en-US" dirty="0">
                <a:solidFill>
                  <a:srgbClr val="FF0000"/>
                </a:solidFill>
              </a:rPr>
              <a:t> </a:t>
            </a:r>
            <a:r>
              <a:rPr lang="en-US" dirty="0" smtClean="0">
                <a:solidFill>
                  <a:srgbClr val="FF0000"/>
                </a:solidFill>
              </a:rPr>
              <a:t>9 </a:t>
            </a:r>
            <a:r>
              <a:rPr lang="en-US" dirty="0">
                <a:solidFill>
                  <a:srgbClr val="FF0000"/>
                </a:solidFill>
              </a:rPr>
              <a:t>has not begun the FDIS ballot.  I will check the status with ISO</a:t>
            </a: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p>
          <a:p>
            <a:pPr lvl="1"/>
            <a:r>
              <a:rPr lang="en-AU" dirty="0">
                <a:solidFill>
                  <a:srgbClr val="FF0000"/>
                </a:solidFill>
              </a:rPr>
              <a:t>Jodi in Feb 2018</a:t>
            </a:r>
            <a:r>
              <a:rPr lang="en-AU" dirty="0" smtClean="0">
                <a:solidFill>
                  <a:srgbClr val="FF0000"/>
                </a:solidFill>
              </a:rPr>
              <a:t>: </a:t>
            </a:r>
            <a:r>
              <a:rPr lang="en-US" dirty="0">
                <a:solidFill>
                  <a:srgbClr val="FF0000"/>
                </a:solidFill>
              </a:rPr>
              <a:t>I will check the status with ISO</a:t>
            </a:r>
            <a:endParaRPr lang="en-AU" dirty="0" smtClean="0">
              <a:solidFill>
                <a:srgbClr val="FF0000"/>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a:t>
            </a:r>
            <a:r>
              <a:rPr lang="en-AU" dirty="0" smtClean="0"/>
              <a:t>2017 </a:t>
            </a:r>
            <a:r>
              <a:rPr lang="en-AU" dirty="0" smtClean="0">
                <a:solidFill>
                  <a:srgbClr val="FF0000"/>
                </a:solidFill>
              </a:rPr>
              <a:t>(N?????)</a:t>
            </a:r>
            <a:endParaRPr lang="en-AU" dirty="0" smtClean="0">
              <a:solidFill>
                <a:srgbClr val="FF0000"/>
              </a:solidFill>
            </a:endParaRP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a:solidFill>
                  <a:srgbClr val="FF0000"/>
                </a:solidFill>
              </a:rPr>
              <a:t>Jodi in Feb 2018</a:t>
            </a:r>
            <a:r>
              <a:rPr lang="en-AU" dirty="0" smtClean="0">
                <a:solidFill>
                  <a:srgbClr val="FF0000"/>
                </a:solidFill>
              </a:rPr>
              <a:t>: </a:t>
            </a:r>
            <a:r>
              <a:rPr lang="en-US" dirty="0" smtClean="0">
                <a:solidFill>
                  <a:srgbClr val="FF0000"/>
                </a:solidFill>
              </a:rPr>
              <a:t>I </a:t>
            </a:r>
            <a:r>
              <a:rPr lang="en-US" dirty="0">
                <a:solidFill>
                  <a:srgbClr val="FF0000"/>
                </a:solidFill>
              </a:rPr>
              <a:t>don’t see the ballot results published by SC 6.  I will check the </a:t>
            </a:r>
            <a:r>
              <a:rPr lang="en-US" dirty="0" smtClean="0">
                <a:solidFill>
                  <a:srgbClr val="FF0000"/>
                </a:solidFill>
              </a:rPr>
              <a:t>status</a:t>
            </a:r>
            <a:endParaRPr lang="en-AU" dirty="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60-day pre-ballot closes on 12 Apr 2018</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closes on 12 Apr 2018</a:t>
            </a:r>
          </a:p>
          <a:p>
            <a:pPr lvl="1"/>
            <a:r>
              <a:rPr lang="en-AU" dirty="0" smtClean="0"/>
              <a:t>Submission occurred on 6 Feb 2018</a:t>
            </a: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48</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a:t>60-day pre-ballot closes on 12 Apr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smtClean="0"/>
              <a:t>60-day</a:t>
            </a:r>
            <a:r>
              <a:rPr lang="en-AU" dirty="0" smtClean="0"/>
              <a:t> pre-ballot: </a:t>
            </a:r>
            <a:r>
              <a:rPr lang="en-AU" dirty="0">
                <a:solidFill>
                  <a:schemeClr val="accent2"/>
                </a:solidFill>
              </a:rPr>
              <a:t>closes on 12 Apr 2018</a:t>
            </a:r>
            <a:endParaRPr lang="en-AU" dirty="0" smtClean="0">
              <a:solidFill>
                <a:schemeClr val="accent2"/>
              </a:solidFill>
            </a:endParaRPr>
          </a:p>
          <a:p>
            <a:pPr lvl="1"/>
            <a:r>
              <a:rPr lang="en-AU" dirty="0"/>
              <a:t>Submission occurred on 6 Feb 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49</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endParaRPr lang="en-AU" dirty="0"/>
          </a:p>
          <a:p>
            <a:r>
              <a:rPr lang="en-US" smtClean="0"/>
              <a:t>60-day</a:t>
            </a:r>
            <a:r>
              <a:rPr lang="en-AU" smtClean="0"/>
              <a:t> </a:t>
            </a:r>
            <a:r>
              <a:rPr lang="en-AU" dirty="0" smtClean="0"/>
              <a:t>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(802.11cj) was </a:t>
            </a:r>
            <a:r>
              <a:rPr lang="en-AU" dirty="0"/>
              <a:t>liaised in Feb </a:t>
            </a:r>
            <a:r>
              <a:rPr lang="en-AU" dirty="0" smtClean="0"/>
              <a:t>2018</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will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smtClean="0"/>
              <a:t>60-day</a:t>
            </a:r>
            <a:r>
              <a:rPr lang="en-AU" smtClean="0"/>
              <a:t> </a:t>
            </a:r>
            <a:r>
              <a:rPr lang="en-AU" dirty="0" smtClean="0"/>
              <a:t>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53</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solidFill>
                  <a:srgbClr val="FF0000"/>
                </a:solidFill>
              </a:rPr>
              <a:t>Jodi in Feb 2018</a:t>
            </a:r>
            <a:r>
              <a:rPr lang="en-AU" dirty="0" smtClean="0">
                <a:solidFill>
                  <a:srgbClr val="FF0000"/>
                </a:solidFill>
              </a:rPr>
              <a:t>: </a:t>
            </a:r>
            <a:r>
              <a:rPr lang="en-US" dirty="0">
                <a:solidFill>
                  <a:srgbClr val="FF0000"/>
                </a:solidFill>
              </a:rPr>
              <a:t>this is on hold pending the approval of the FDIS ballot for IEEE 802.11 (scheduled to close on 23 April</a:t>
            </a:r>
            <a:r>
              <a:rPr lang="en-US" dirty="0" smtClean="0">
                <a:solidFill>
                  <a:srgbClr val="FF0000"/>
                </a:solidFill>
              </a:rPr>
              <a:t>)</a:t>
            </a:r>
            <a:endParaRPr lang="en-AU" dirty="0">
              <a:solidFill>
                <a:srgbClr val="FF0000"/>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Jodi in Feb 2018: </a:t>
            </a:r>
            <a:r>
              <a:rPr lang="en-US" dirty="0">
                <a:solidFill>
                  <a:srgbClr val="FF0000"/>
                </a:solidFill>
              </a:rPr>
              <a:t>this is on hold pending the approval of the FDIS ballot for IEEE 802.11 (scheduled to close on 23 April)</a:t>
            </a:r>
            <a:endParaRPr lang="en-AU" dirty="0">
              <a:solidFill>
                <a:srgbClr val="FF0000"/>
              </a:solidFill>
            </a:endParaRP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p>
          <a:p>
            <a:pPr lvl="2"/>
            <a:r>
              <a:rPr lang="en-GB" dirty="0" smtClean="0">
                <a:solidFill>
                  <a:srgbClr val="FF0000"/>
                </a:solidFill>
              </a:rPr>
              <a:t>Peter Yee took action to ping Chair</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Mar 2018 plenary meeting in Chicago</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6 Mar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
        <p:nvSpPr>
          <p:cNvPr id="2" name="Rectangle 1"/>
          <p:cNvSpPr/>
          <p:nvPr/>
        </p:nvSpPr>
        <p:spPr bwMode="auto">
          <a:xfrm>
            <a:off x="3200400" y="5413248"/>
            <a:ext cx="3352800" cy="685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smtClean="0">
                <a:latin typeface="+mj-lt"/>
              </a:rPr>
              <a:t>Note: Opening report for EC is </a:t>
            </a:r>
            <a:r>
              <a:rPr lang="en-AU" sz="1600" dirty="0" smtClean="0">
                <a:latin typeface="+mj-lt"/>
                <a:hlinkClick r:id="rId3"/>
              </a:rPr>
              <a:t>IEEE </a:t>
            </a:r>
            <a:r>
              <a:rPr lang="en-AU" sz="1600" dirty="0">
                <a:latin typeface="+mj-lt"/>
                <a:hlinkClick r:id="rId3"/>
              </a:rPr>
              <a:t>802 JTC1 SC opening report</a:t>
            </a:r>
            <a:endParaRPr lang="en-AU" sz="1600" dirty="0">
              <a:latin typeface="+mj-lt"/>
            </a:endParaRPr>
          </a:p>
          <a:p>
            <a:endParaRPr lang="en-AU" sz="1600" dirty="0">
              <a:latin typeface="+mj-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pPr lvl="1"/>
            <a:r>
              <a:rPr lang="en-AU" dirty="0" smtClean="0">
                <a:solidFill>
                  <a:srgbClr val="FF0000"/>
                </a:solidFill>
              </a:rPr>
              <a:t>Stephen McCann will follow up on getting a new draft to SC6</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two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55492407"/>
              </p:ext>
            </p:extLst>
          </p:nvPr>
        </p:nvGraphicFramePr>
        <p:xfrm>
          <a:off x="152399" y="1600200"/>
          <a:ext cx="8839199" cy="1298324"/>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.15.4</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Dec</a:t>
                      </a:r>
                      <a:r>
                        <a:rPr lang="en-AU" sz="1600" b="0" baseline="0" dirty="0" smtClean="0">
                          <a:solidFill>
                            <a:schemeClr val="tx1"/>
                          </a:solidFill>
                          <a:latin typeface="+mj-lt"/>
                        </a:rPr>
                        <a:t> </a:t>
                      </a:r>
                      <a:r>
                        <a:rPr lang="en-AU" sz="1600" b="0" dirty="0" smtClean="0">
                          <a:solidFill>
                            <a:schemeClr val="tx1"/>
                          </a:solidFill>
                          <a:latin typeface="+mj-lt"/>
                        </a:rPr>
                        <a:t>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Apr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25</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65</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a:t>
            </a:r>
            <a:r>
              <a:rPr lang="en-AU" dirty="0" smtClean="0"/>
              <a:t>will be published in Mar 2018</a:t>
            </a:r>
            <a:endParaRPr lang="en-AU" dirty="0">
              <a:solidFill>
                <a:srgbClr val="FF0000"/>
              </a:solidFill>
            </a:endParaRPr>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endParaRPr lang="en-AU" dirty="0" smtClean="0">
              <a:solidFill>
                <a:schemeClr val="accent2"/>
              </a:solidFill>
            </a:endParaRPr>
          </a:p>
          <a:p>
            <a:pPr lvl="1"/>
            <a:r>
              <a:rPr lang="en-AU" dirty="0"/>
              <a:t>Passed on </a:t>
            </a:r>
            <a:r>
              <a:rPr lang="en-AU" dirty="0" smtClean="0"/>
              <a:t>27 Jan 2018 by 12/0/10, with no comments (N16763</a:t>
            </a:r>
            <a:r>
              <a:rPr lang="en-AU" dirty="0" smtClean="0"/>
              <a:t>)</a:t>
            </a:r>
          </a:p>
          <a:p>
            <a:pPr lvl="1"/>
            <a:r>
              <a:rPr lang="en-AU" dirty="0"/>
              <a:t>IEEE </a:t>
            </a:r>
            <a:r>
              <a:rPr lang="en-AU" dirty="0" smtClean="0"/>
              <a:t>802.15.4-2015 will be published in Mar 2018</a:t>
            </a:r>
            <a:endParaRPr lang="en-AU" dirty="0" smtClean="0"/>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r>
              <a:rPr lang="en-AU" dirty="0" smtClean="0">
                <a:solidFill>
                  <a:srgbClr val="FF0000"/>
                </a:solidFill>
              </a:rPr>
              <a:t>.</a:t>
            </a:r>
          </a:p>
          <a:p>
            <a:pPr lvl="1"/>
            <a:r>
              <a:rPr lang="en-AU" dirty="0" smtClean="0">
                <a:solidFill>
                  <a:srgbClr val="FF0000"/>
                </a:solidFill>
              </a:rPr>
              <a:t>(Feb 2018) Heile stated that they are working on a response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68</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69</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interim meeting in January 2018 in Irvine</a:t>
            </a:r>
          </a:p>
          <a:p>
            <a:pPr lvl="1"/>
            <a:r>
              <a:rPr lang="en-AU" dirty="0" smtClean="0"/>
              <a:t>Review extended goals</a:t>
            </a:r>
          </a:p>
          <a:p>
            <a:pPr lvl="2"/>
            <a:r>
              <a:rPr lang="en-AU" dirty="0" smtClean="0"/>
              <a:t>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FDIS ballots</a:t>
            </a:r>
          </a:p>
          <a:p>
            <a:pPr lvl="1"/>
            <a:r>
              <a:rPr lang="en-AU" dirty="0" smtClean="0"/>
              <a:t>Review SC6 activities</a:t>
            </a:r>
          </a:p>
          <a:p>
            <a:pPr lvl="2"/>
            <a:r>
              <a:rPr lang="en-AU" i="1" dirty="0" smtClean="0"/>
              <a:t>Security ad hoc </a:t>
            </a:r>
            <a:r>
              <a:rPr lang="en-AU" dirty="0" smtClean="0"/>
              <a:t>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smtClean="0"/>
              <a:t>Japan </a:t>
            </a:r>
            <a:r>
              <a:rPr lang="en-AU" dirty="0" smtClean="0"/>
              <a:t>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a:t>
            </a:r>
            <a:r>
              <a:rPr lang="en-AU" dirty="0" smtClean="0">
                <a:solidFill>
                  <a:srgbClr val="FF0000"/>
                </a:solidFill>
              </a:rPr>
              <a:t>6</a:t>
            </a:r>
          </a:p>
          <a:p>
            <a:pPr lvl="1"/>
            <a:r>
              <a:rPr lang="en-AU" dirty="0">
                <a:solidFill>
                  <a:srgbClr val="FF0000"/>
                </a:solidFill>
              </a:rPr>
              <a:t>(Feb 2018) Heile stated that they are working on a </a:t>
            </a:r>
            <a:r>
              <a:rPr lang="en-AU" dirty="0" smtClean="0">
                <a:solidFill>
                  <a:srgbClr val="FF0000"/>
                </a:solidFill>
              </a:rPr>
              <a:t>response</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70</a:t>
            </a:fld>
            <a:endParaRPr lang="en-US"/>
          </a:p>
        </p:txBody>
      </p:sp>
    </p:spTree>
    <p:extLst>
      <p:ext uri="{BB962C8B-B14F-4D97-AF65-F5344CB8AC3E}">
        <p14:creationId xmlns:p14="http://schemas.microsoft.com/office/powerpoint/2010/main" val="387168066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820827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Jul 17</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71</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FDIS closes 27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chemeClr val="accent2"/>
                </a:solidFill>
              </a:rPr>
              <a:t>closes 27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closes on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closed 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2017</a:t>
            </a:r>
          </a:p>
          <a:p>
            <a:pPr lvl="2"/>
            <a:r>
              <a:rPr lang="en-AU" dirty="0"/>
              <a:t>See </a:t>
            </a:r>
            <a:r>
              <a:rPr lang="en-AU" dirty="0" smtClean="0"/>
              <a:t>21-17-0036-00 (N16682)</a:t>
            </a:r>
            <a:endParaRPr lang="en-AU" dirty="0" smtClean="0">
              <a:solidFill>
                <a:schemeClr val="accent2"/>
              </a:solidFill>
            </a:endParaRPr>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draft was sent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draft sent in Nov 2017</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smtClean="0"/>
              <a:t>60-day</a:t>
            </a:r>
            <a:r>
              <a:rPr lang="en-AU" dirty="0" smtClean="0"/>
              <a:t> pre-ballot: </a:t>
            </a:r>
            <a:r>
              <a:rPr lang="en-AU" dirty="0" smtClean="0">
                <a:solidFill>
                  <a:schemeClr val="accent2"/>
                </a:solidFill>
              </a:rPr>
              <a:t>waiting</a:t>
            </a:r>
          </a:p>
          <a:p>
            <a:pPr>
              <a:buFont typeface="Arial" panose="020B0604020202020204" pitchFamily="34" charset="0"/>
              <a:buChar char="•"/>
            </a:pPr>
            <a:r>
              <a:rPr lang="en-AU" b="0" dirty="0" smtClean="0">
                <a:solidFill>
                  <a:srgbClr val="FF0000"/>
                </a:solidFill>
              </a:rPr>
              <a:t>Will wait until for ballots on 802.21 and 802.21.1 to finish – so permission to start process will occur in March 2018</a:t>
            </a:r>
          </a:p>
          <a:p>
            <a:r>
              <a:rPr lang="en-AU" dirty="0" smtClean="0"/>
              <a:t>FDIS ballot: </a:t>
            </a:r>
            <a:r>
              <a:rPr lang="en-AU" dirty="0">
                <a:solidFill>
                  <a:schemeClr val="accent2"/>
                </a:solidFill>
              </a:rPr>
              <a:t>waiting</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74</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7533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chemeClr val="accent6"/>
                          </a:solidFill>
                          <a:latin typeface="+mj-lt"/>
                        </a:rPr>
                        <a:t>Waiting</a:t>
                      </a:r>
                      <a:endParaRPr lang="en-AU" sz="1600" dirty="0">
                        <a:solidFill>
                          <a:schemeClr val="accent6"/>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a:t>
            </a:r>
            <a:r>
              <a:rPr lang="en-AU" dirty="0"/>
              <a:t>FDIS ballot </a:t>
            </a:r>
            <a:r>
              <a:rPr lang="en-AU" dirty="0" smtClean="0"/>
              <a:t>passed and published but a response is still required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76</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t>
            </a:r>
            <a:r>
              <a:rPr lang="en-AU" dirty="0" smtClean="0">
                <a:solidFill>
                  <a:schemeClr val="accent6"/>
                </a:solidFill>
              </a:rPr>
              <a:t>with response required</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smtClean="0"/>
              <a:t>The ISO/IEC/IEEE standard was published in Oct 2017</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ISO/IEC/IEEE 8802-22:2015/FDAM 1:2017 is based on IEEE 802.1x. Since the technical concerns China NB proposed in 6N15555 still haven’t been reasonably disposed in this text, China NB has to vote against on this </a:t>
            </a:r>
            <a:r>
              <a:rPr lang="en-AU" i="1" dirty="0" smtClean="0"/>
              <a:t>ballot.</a:t>
            </a:r>
          </a:p>
          <a:p>
            <a:r>
              <a:rPr lang="en-AU" dirty="0" smtClean="0"/>
              <a:t>China </a:t>
            </a:r>
            <a:r>
              <a:rPr lang="en-AU" dirty="0"/>
              <a:t>NB </a:t>
            </a:r>
            <a:r>
              <a:rPr lang="en-AU" dirty="0" smtClean="0"/>
              <a:t>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7514171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i="1" dirty="0" smtClean="0"/>
              <a:t>The China NB has requested that IEEE 802.1X-2010 related descriptions are removed from the text of IEEE 802.22b.</a:t>
            </a:r>
          </a:p>
          <a:p>
            <a:pPr lvl="1"/>
            <a:r>
              <a:rPr lang="en-US" i="1" dirty="0" smtClean="0"/>
              <a:t>IEEE 802 declines to make this change because:</a:t>
            </a:r>
          </a:p>
          <a:p>
            <a:pPr lvl="2"/>
            <a:r>
              <a:rPr lang="en-US" i="1" dirty="0" smtClean="0"/>
              <a:t>IEEE 802.22b does not contain any IEEE 802.1X-2010 related descriptions </a:t>
            </a:r>
          </a:p>
          <a:p>
            <a:pPr lvl="2"/>
            <a:r>
              <a:rPr lang="en-US" i="1" dirty="0" smtClean="0"/>
              <a:t>There is no technical justification to remove any IEEE 802.1X-2010 related descriptions from any standard</a:t>
            </a:r>
          </a:p>
          <a:p>
            <a:pPr lvl="1"/>
            <a:r>
              <a:rPr lang="en-US" i="1" dirty="0" smtClean="0"/>
              <a:t>While the base IEEE 802.22-2011 specification does reference various IEEE 802.1 specifications including IEEE 802.1X, IEEE 802.22b includes no such references.</a:t>
            </a:r>
          </a:p>
          <a:p>
            <a:pPr lvl="1"/>
            <a:r>
              <a:rPr lang="en-US"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123364838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dirty="0" smtClean="0"/>
              <a:t>…</a:t>
            </a:r>
          </a:p>
          <a:p>
            <a:pPr lvl="1"/>
            <a:r>
              <a:rPr lang="en-US" i="1" dirty="0" smtClean="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2693686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Chicago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Chicago in Mar 2018, as documented on slide 9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2</a:t>
            </a:r>
          </a:p>
          <a:p>
            <a:pPr lvl="1"/>
            <a:r>
              <a:rPr lang="en-AU" i="1" dirty="0"/>
              <a:t>Cryptographic algorithms to be applied </a:t>
            </a:r>
            <a:r>
              <a:rPr lang="en-AU" i="1" dirty="0" smtClean="0"/>
              <a:t>to information </a:t>
            </a:r>
            <a:r>
              <a:rPr lang="en-AU" i="1" dirty="0"/>
              <a:t>security mechanism may be subject </a:t>
            </a:r>
            <a:r>
              <a:rPr lang="en-AU" i="1" dirty="0" smtClean="0"/>
              <a:t>to national </a:t>
            </a:r>
            <a:r>
              <a:rPr lang="en-AU" i="1" dirty="0"/>
              <a:t>and regional regulations. They </a:t>
            </a:r>
            <a:r>
              <a:rPr lang="en-AU" i="1" dirty="0" smtClean="0"/>
              <a:t>should conform </a:t>
            </a:r>
            <a:r>
              <a:rPr lang="en-AU" i="1" dirty="0"/>
              <a:t>to national laws and regulations, and </a:t>
            </a:r>
            <a:r>
              <a:rPr lang="en-AU" i="1" dirty="0" smtClean="0"/>
              <a:t>can be </a:t>
            </a:r>
            <a:r>
              <a:rPr lang="en-AU" i="1" dirty="0"/>
              <a:t>chosen according to specific requirements </a:t>
            </a:r>
            <a:r>
              <a:rPr lang="en-AU" i="1" dirty="0" smtClean="0"/>
              <a:t>in different </a:t>
            </a:r>
            <a:r>
              <a:rPr lang="en-AU" i="1" dirty="0"/>
              <a:t>countries and regions. Therefore, it is </a:t>
            </a:r>
            <a:r>
              <a:rPr lang="en-AU" i="1" dirty="0" smtClean="0"/>
              <a:t>not appropriate </a:t>
            </a:r>
            <a:r>
              <a:rPr lang="en-AU" i="1" dirty="0"/>
              <a:t>for this draft to require the same </a:t>
            </a:r>
            <a:r>
              <a:rPr lang="en-AU" i="1" dirty="0" smtClean="0"/>
              <a:t>AES algorithm</a:t>
            </a:r>
          </a:p>
          <a:p>
            <a:r>
              <a:rPr lang="en-AU" dirty="0" smtClean="0"/>
              <a:t>China </a:t>
            </a:r>
            <a:r>
              <a:rPr lang="en-AU" dirty="0"/>
              <a:t>NB </a:t>
            </a:r>
            <a:r>
              <a:rPr lang="en-AU" dirty="0" smtClean="0"/>
              <a:t>Change 2</a:t>
            </a:r>
          </a:p>
          <a:p>
            <a:pPr lvl="1"/>
            <a:r>
              <a:rPr lang="en-AU" i="1" dirty="0"/>
              <a:t>It is suggested to clearly note that AES is </a:t>
            </a:r>
            <a:r>
              <a:rPr lang="en-AU" i="1" dirty="0" smtClean="0"/>
              <a:t>optional. There </a:t>
            </a:r>
            <a:r>
              <a:rPr lang="en-AU" i="1" dirty="0"/>
              <a:t>is no specific implementation solution to </a:t>
            </a:r>
            <a:r>
              <a:rPr lang="en-AU" i="1" dirty="0" smtClean="0"/>
              <a:t>establish security </a:t>
            </a:r>
            <a:r>
              <a:rPr lang="en-AU" i="1" dirty="0"/>
              <a:t>mechanism. It is recommended to </a:t>
            </a:r>
            <a:r>
              <a:rPr lang="en-AU" i="1" dirty="0" smtClean="0"/>
              <a:t>provide several </a:t>
            </a:r>
            <a:r>
              <a:rPr lang="en-AU" i="1" dirty="0"/>
              <a:t>typical mechanisms in order to better </a:t>
            </a:r>
            <a:r>
              <a:rPr lang="en-AU" i="1" dirty="0" smtClean="0"/>
              <a:t>achieve the </a:t>
            </a:r>
            <a:r>
              <a:rPr lang="en-AU" i="1" dirty="0"/>
              <a:t>interconnection between </a:t>
            </a:r>
            <a:r>
              <a:rPr lang="en-AU" i="1" dirty="0" smtClean="0"/>
              <a:t>devices</a:t>
            </a:r>
          </a:p>
          <a:p>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223148732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a:t>
            </a:r>
          </a:p>
          <a:p>
            <a:r>
              <a:rPr lang="en-AU" dirty="0" smtClean="0"/>
              <a:t>Suggested IEEE 802 response to Comment 2</a:t>
            </a:r>
          </a:p>
          <a:p>
            <a:pPr lvl="1"/>
            <a:r>
              <a:rPr lang="en-AU" dirty="0" smtClean="0"/>
              <a:t>802.22 </a:t>
            </a:r>
            <a:r>
              <a:rPr lang="en-AU" dirty="0"/>
              <a:t>WG generated a response that was rejected by </a:t>
            </a:r>
            <a:r>
              <a:rPr lang="en-AU" dirty="0" smtClean="0"/>
              <a:t>EC in Nov 2017</a:t>
            </a:r>
            <a:endParaRPr lang="en-AU" dirty="0"/>
          </a:p>
          <a:p>
            <a:pPr lvl="1"/>
            <a:r>
              <a:rPr lang="en-AU" dirty="0"/>
              <a:t>An alternative </a:t>
            </a:r>
            <a:r>
              <a:rPr lang="en-AU" dirty="0" smtClean="0"/>
              <a:t>was written </a:t>
            </a:r>
            <a:r>
              <a:rPr lang="en-AU" dirty="0"/>
              <a:t>… but </a:t>
            </a:r>
            <a:r>
              <a:rPr lang="en-AU" dirty="0" smtClean="0"/>
              <a:t>needed </a:t>
            </a:r>
            <a:r>
              <a:rPr lang="en-AU" dirty="0"/>
              <a:t>approval</a:t>
            </a:r>
          </a:p>
          <a:p>
            <a:pPr lvl="2"/>
            <a:r>
              <a:rPr lang="en-AU" i="1" dirty="0"/>
              <a:t>The IEEE 802.22b amendment and the base IEEE 802.22-2010 standards have adopted AES as a default cipher to promote the global coexistence and inter-operability of 802.22 devices. However,  the provision  of  additional ciphers may enhance 802.22’s ability to address special use cases and will provide alternatives as the default cipher is compromised in the future.  The 802.22 WG will consider on their merits any proposals received for additional ciphers in the next revision of 802.22.</a:t>
            </a:r>
            <a:endParaRPr lang="en-AU" dirty="0"/>
          </a:p>
          <a:p>
            <a:pPr lvl="1"/>
            <a:r>
              <a:rPr lang="en-AU" dirty="0" smtClean="0"/>
              <a:t>Apurva Mody asked EC recently to approve the revised text</a:t>
            </a:r>
          </a:p>
          <a:p>
            <a:pPr lvl="2"/>
            <a:r>
              <a:rPr lang="en-AU" dirty="0" smtClean="0"/>
              <a:t>It was approved by EC in late Jan 2018</a:t>
            </a:r>
            <a:endParaRPr lang="en-AU" dirty="0"/>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68103481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IEEE 802 EC approved withdrawal of various ISO/IEC standards but it has not happened yet</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additional information was required by IEEE-SA staff, and this was not made available until recently</a:t>
            </a:r>
          </a:p>
          <a:p>
            <a:pPr lvl="2"/>
            <a:r>
              <a:rPr lang="en-AU" dirty="0" smtClean="0"/>
              <a:t>Jodi </a:t>
            </a:r>
            <a:r>
              <a:rPr lang="en-AU" dirty="0" err="1" smtClean="0"/>
              <a:t>Haasz</a:t>
            </a:r>
            <a:r>
              <a:rPr lang="en-AU" dirty="0" smtClean="0"/>
              <a:t> asked, </a:t>
            </a:r>
            <a:r>
              <a:rPr lang="en-AU" i="1" dirty="0"/>
              <a:t>Can you give me the reason (justification) for each withdrawal and I will send it to ISO</a:t>
            </a:r>
            <a:endParaRPr lang="en-AU" dirty="0" smtClean="0"/>
          </a:p>
          <a:p>
            <a:pPr lvl="1"/>
            <a:r>
              <a:rPr lang="en-AU" dirty="0" smtClean="0"/>
              <a:t>Today, we will review the information before Andrew Myles passes it on to IEEE-SA staff … and actually executes the action from Nov 2017</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30918920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Andrew Myles requested assistance from Jodi </a:t>
            </a:r>
            <a:r>
              <a:rPr lang="en-AU" dirty="0" err="1" smtClean="0"/>
              <a:t>Haasz</a:t>
            </a:r>
            <a:r>
              <a:rPr lang="en-AU" dirty="0" smtClean="0"/>
              <a:t>, who asked various questions</a:t>
            </a:r>
            <a:endParaRPr lang="en-AU" dirty="0"/>
          </a:p>
        </p:txBody>
      </p:sp>
      <p:sp>
        <p:nvSpPr>
          <p:cNvPr id="3" name="Content Placeholder 2"/>
          <p:cNvSpPr>
            <a:spLocks noGrp="1"/>
          </p:cNvSpPr>
          <p:nvPr>
            <p:ph idx="1"/>
          </p:nvPr>
        </p:nvSpPr>
        <p:spPr/>
        <p:txBody>
          <a:bodyPr/>
          <a:lstStyle/>
          <a:p>
            <a:pPr lvl="1"/>
            <a:r>
              <a:rPr lang="en-AU" i="1" dirty="0" smtClean="0">
                <a:hlinkClick r:id="rId2"/>
              </a:rPr>
              <a:t>ISO/IEC TR 8802-1:2001</a:t>
            </a:r>
            <a:r>
              <a:rPr lang="en-AU" i="1" dirty="0" smtClean="0"/>
              <a:t>; I believe this document was developed by JTC 1/SC 6 and was not an IEEE standard adopted by JTC 1/SC 6, correct?</a:t>
            </a:r>
          </a:p>
          <a:p>
            <a:pPr lvl="2"/>
            <a:r>
              <a:rPr lang="en-AU" dirty="0" smtClean="0"/>
              <a:t>It is not an IEEE standard</a:t>
            </a:r>
          </a:p>
          <a:p>
            <a:pPr lvl="2"/>
            <a:r>
              <a:rPr lang="en-AU" dirty="0" smtClean="0"/>
              <a:t>It is an ISO standards that provides:</a:t>
            </a:r>
          </a:p>
          <a:p>
            <a:pPr lvl="3"/>
            <a:r>
              <a:rPr lang="en-AU" dirty="0" smtClean="0"/>
              <a:t>A very out of date summary of LAN standards</a:t>
            </a:r>
          </a:p>
          <a:p>
            <a:pPr lvl="3"/>
            <a:r>
              <a:rPr lang="en-AU" dirty="0" smtClean="0"/>
              <a:t>A very out of date description of a Category 3 liaison between IEEE 802  and ISO/IEC JTC1/SC6/WG1 &amp; WG3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38742025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Andrew Myles requested assistance from Jodi </a:t>
            </a:r>
            <a:r>
              <a:rPr lang="en-AU" dirty="0" err="1" smtClean="0"/>
              <a:t>Haasz</a:t>
            </a:r>
            <a:r>
              <a:rPr lang="en-AU" dirty="0" smtClean="0"/>
              <a:t>, who asked various questions</a:t>
            </a:r>
            <a:endParaRPr lang="en-AU" dirty="0"/>
          </a:p>
        </p:txBody>
      </p:sp>
      <p:sp>
        <p:nvSpPr>
          <p:cNvPr id="3" name="Content Placeholder 2"/>
          <p:cNvSpPr>
            <a:spLocks noGrp="1"/>
          </p:cNvSpPr>
          <p:nvPr>
            <p:ph idx="1"/>
          </p:nvPr>
        </p:nvSpPr>
        <p:spPr/>
        <p:txBody>
          <a:bodyPr/>
          <a:lstStyle/>
          <a:p>
            <a:pPr lvl="1"/>
            <a:r>
              <a:rPr lang="en-AU" i="1" dirty="0" smtClean="0">
                <a:hlinkClick r:id="rId2"/>
              </a:rPr>
              <a:t>ISO/IEC 15802-1:1995</a:t>
            </a:r>
            <a:r>
              <a:rPr lang="en-AU" i="1" dirty="0" smtClean="0"/>
              <a:t>; Is this document an adoption of an IEEE standard?  I am unable to find it.</a:t>
            </a:r>
          </a:p>
          <a:p>
            <a:pPr lvl="2"/>
            <a:r>
              <a:rPr lang="en-AU" dirty="0" smtClean="0"/>
              <a:t>This part of</a:t>
            </a:r>
            <a:r>
              <a:rPr lang="en-AU" dirty="0"/>
              <a:t> ISO/IEC 15802 </a:t>
            </a:r>
            <a:r>
              <a:rPr lang="en-AU" i="1" dirty="0"/>
              <a:t>defines the service provided by the Medium Access Control Sublayer to the Logical Link Control Sublayer at the boundary between the Medium Access Control and Logical Link Control </a:t>
            </a:r>
            <a:r>
              <a:rPr lang="en-AU" i="1" dirty="0" smtClean="0"/>
              <a:t>Sublayers</a:t>
            </a:r>
          </a:p>
          <a:p>
            <a:pPr lvl="2"/>
            <a:r>
              <a:rPr lang="en-AU" dirty="0" smtClean="0"/>
              <a:t>It provides mappings  of the architecture to very old (very 1994!) versions of 802.3/4/5/6/7</a:t>
            </a:r>
          </a:p>
          <a:p>
            <a:pPr lvl="2"/>
            <a:r>
              <a:rPr lang="en-AU" dirty="0" smtClean="0"/>
              <a:t>It is potentially misleading and is certainly incomplete (</a:t>
            </a:r>
            <a:r>
              <a:rPr lang="en-AU" dirty="0" err="1" smtClean="0"/>
              <a:t>eg</a:t>
            </a:r>
            <a:r>
              <a:rPr lang="en-AU" dirty="0" smtClean="0"/>
              <a:t>, no mention of 802.11)</a:t>
            </a:r>
          </a:p>
          <a:p>
            <a:pPr lvl="2"/>
            <a:r>
              <a:rPr lang="en-AU" dirty="0" smtClean="0"/>
              <a:t>John Messenger notes:</a:t>
            </a:r>
          </a:p>
          <a:p>
            <a:pPr lvl="3"/>
            <a:r>
              <a:rPr lang="en-GB" i="1" dirty="0"/>
              <a:t>IEEE </a:t>
            </a:r>
            <a:r>
              <a:rPr lang="en-GB" i="1" dirty="0" err="1"/>
              <a:t>Std</a:t>
            </a:r>
            <a:r>
              <a:rPr lang="en-GB" i="1" dirty="0"/>
              <a:t> 802.1AC-2016 contains several references to 15802-1, which was its predecessor.  From my point of view it would be better to retain 15802-1 for that reason, but it’s only a bibliography reference so as far as I know, I would not have to change 802.1AC  if 15802-1 were withdrawn</a:t>
            </a:r>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30511867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Andrew Myles requested assistance from Jodi </a:t>
            </a:r>
            <a:r>
              <a:rPr lang="en-AU" dirty="0" err="1" smtClean="0"/>
              <a:t>Haasz</a:t>
            </a:r>
            <a:r>
              <a:rPr lang="en-AU" dirty="0" smtClean="0"/>
              <a:t>, who asked various questions</a:t>
            </a:r>
            <a:endParaRPr lang="en-AU" dirty="0"/>
          </a:p>
        </p:txBody>
      </p:sp>
      <p:sp>
        <p:nvSpPr>
          <p:cNvPr id="3" name="Content Placeholder 2"/>
          <p:cNvSpPr>
            <a:spLocks noGrp="1"/>
          </p:cNvSpPr>
          <p:nvPr>
            <p:ph idx="1"/>
          </p:nvPr>
        </p:nvSpPr>
        <p:spPr/>
        <p:txBody>
          <a:bodyPr/>
          <a:lstStyle/>
          <a:p>
            <a:pPr lvl="1"/>
            <a:r>
              <a:rPr lang="en-AU" i="1" dirty="0" smtClean="0"/>
              <a:t>ISO/IEC 15802-3:1998; I believe this is an adoption of IEEE 802.1D-1998, correct?</a:t>
            </a:r>
          </a:p>
          <a:p>
            <a:pPr lvl="2"/>
            <a:r>
              <a:rPr lang="en-AU" dirty="0" smtClean="0"/>
              <a:t>Yes</a:t>
            </a:r>
          </a:p>
          <a:p>
            <a:pPr lvl="1"/>
            <a:r>
              <a:rPr lang="en-AU" dirty="0" smtClean="0"/>
              <a:t>ISO/IEC 8802-5 and anything related (such as corrigenda); I am sure that this is an adoption of IEEE 802.5 and its related documents</a:t>
            </a:r>
          </a:p>
          <a:p>
            <a:pPr lvl="2"/>
            <a:r>
              <a:rPr lang="en-AU" dirty="0" smtClean="0"/>
              <a:t>Yes</a:t>
            </a:r>
          </a:p>
          <a:p>
            <a:pPr lvl="2"/>
            <a:r>
              <a:rPr lang="en-AU" dirty="0" smtClean="0"/>
              <a:t>Geoff Thomson noted, </a:t>
            </a:r>
            <a:r>
              <a:rPr lang="en-AU" i="1" dirty="0" smtClean="0"/>
              <a:t>I </a:t>
            </a:r>
            <a:r>
              <a:rPr lang="en-AU" i="1" dirty="0"/>
              <a:t>believe that 8802-5 should be stabilized rather than </a:t>
            </a:r>
            <a:r>
              <a:rPr lang="en-AU" i="1" dirty="0" smtClean="0"/>
              <a:t>withdrawn</a:t>
            </a:r>
            <a:endParaRPr lang="en-AU" dirty="0" smtClean="0"/>
          </a:p>
          <a:p>
            <a:pPr lvl="2"/>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85</a:t>
            </a:fld>
            <a:endParaRPr lang="en-US"/>
          </a:p>
        </p:txBody>
      </p:sp>
    </p:spTree>
    <p:extLst>
      <p:ext uri="{BB962C8B-B14F-4D97-AF65-F5344CB8AC3E}">
        <p14:creationId xmlns:p14="http://schemas.microsoft.com/office/powerpoint/2010/main" val="15758346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86</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a:t>
            </a:r>
            <a:r>
              <a:rPr lang="en-AU" i="1" dirty="0" smtClean="0"/>
              <a:t>Security ad hoc </a:t>
            </a:r>
            <a:r>
              <a:rPr lang="en-AU" dirty="0" smtClean="0"/>
              <a:t>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87</a:t>
            </a:fld>
            <a:endParaRPr lang="en-US"/>
          </a:p>
        </p:txBody>
      </p:sp>
    </p:spTree>
    <p:extLst>
      <p:ext uri="{BB962C8B-B14F-4D97-AF65-F5344CB8AC3E}">
        <p14:creationId xmlns:p14="http://schemas.microsoft.com/office/powerpoint/2010/main" val="23760318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a:t>
            </a:r>
            <a:r>
              <a:rPr lang="en-AU" i="1" dirty="0"/>
              <a:t>Security ad hoc </a:t>
            </a:r>
            <a:r>
              <a:rPr lang="en-AU" dirty="0"/>
              <a:t>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8700440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Membership of the </a:t>
            </a:r>
            <a:r>
              <a:rPr lang="en-AU" i="1" dirty="0"/>
              <a:t>Security ad hoc </a:t>
            </a:r>
            <a:r>
              <a:rPr lang="en-AU" dirty="0" smtClean="0"/>
              <a:t>was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p:txBody>
      </p:sp>
      <p:sp>
        <p:nvSpPr>
          <p:cNvPr id="6" name="Content Placeholder 5"/>
          <p:cNvSpPr>
            <a:spLocks noGrp="1"/>
          </p:cNvSpPr>
          <p:nvPr>
            <p:ph sz="half" idx="2"/>
          </p:nvPr>
        </p:nvSpPr>
        <p:spPr/>
        <p:txBody>
          <a:bodyPr/>
          <a:lstStyle/>
          <a:p>
            <a:pPr lvl="1"/>
            <a:r>
              <a:rPr lang="en-AU" dirty="0"/>
              <a:t>US</a:t>
            </a:r>
          </a:p>
          <a:p>
            <a:pPr lvl="2"/>
            <a:r>
              <a:rPr lang="en-AU" dirty="0"/>
              <a:t>Dorothy Stanley (HPE)</a:t>
            </a:r>
          </a:p>
          <a:p>
            <a:pPr lvl="2"/>
            <a:r>
              <a:rPr lang="en-AU" dirty="0"/>
              <a:t>John Day (?)</a:t>
            </a:r>
          </a:p>
          <a:p>
            <a:pPr lvl="1"/>
            <a:r>
              <a:rPr lang="en-AU" dirty="0"/>
              <a:t>Austria</a:t>
            </a:r>
          </a:p>
          <a:p>
            <a:pPr lvl="2"/>
            <a:r>
              <a:rPr lang="en-AU" dirty="0"/>
              <a:t>Reinhard </a:t>
            </a:r>
            <a:r>
              <a:rPr lang="en-AU" dirty="0" err="1"/>
              <a:t>Meindl</a:t>
            </a:r>
            <a:endParaRPr lang="en-AU" dirty="0"/>
          </a:p>
          <a:p>
            <a:pPr lvl="1"/>
            <a:r>
              <a:rPr lang="en-AU" dirty="0"/>
              <a:t>Korea</a:t>
            </a:r>
          </a:p>
          <a:p>
            <a:pPr lvl="1"/>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229880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Irvine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Irvine, in Jan 2018, as documented in </a:t>
            </a:r>
            <a:r>
              <a:rPr lang="en-AU" i="1" dirty="0" smtClean="0">
                <a:solidFill>
                  <a:srgbClr val="FF0000"/>
                </a:solidFill>
                <a:hlinkClick r:id="rId3"/>
              </a:rPr>
              <a:t>11-18-0320-00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a:t>
            </a:r>
            <a:r>
              <a:rPr lang="en-AU" i="1" dirty="0" smtClean="0"/>
              <a:t>Security ad hoc</a:t>
            </a:r>
            <a:endParaRPr lang="en-AU"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29647058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endParaRPr lang="en-AU" b="0"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404192563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39401719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422505938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Security ad hoc </a:t>
            </a:r>
            <a:r>
              <a:rPr lang="en-AU" dirty="0" smtClean="0"/>
              <a:t>is still struggling to make any progress … or even set a meeting time</a:t>
            </a:r>
            <a:endParaRPr lang="en-AU" dirty="0"/>
          </a:p>
        </p:txBody>
      </p:sp>
      <p:sp>
        <p:nvSpPr>
          <p:cNvPr id="3" name="Content Placeholder 2"/>
          <p:cNvSpPr>
            <a:spLocks noGrp="1"/>
          </p:cNvSpPr>
          <p:nvPr>
            <p:ph idx="1"/>
          </p:nvPr>
        </p:nvSpPr>
        <p:spPr/>
        <p:txBody>
          <a:bodyPr/>
          <a:lstStyle/>
          <a:p>
            <a:pPr lvl="1"/>
            <a:r>
              <a:rPr lang="en-AU" dirty="0" smtClean="0"/>
              <a:t>The original plan was for the 2</a:t>
            </a:r>
            <a:r>
              <a:rPr lang="en-AU" baseline="30000" dirty="0" smtClean="0"/>
              <a:t>nd</a:t>
            </a:r>
            <a:r>
              <a:rPr lang="en-AU" dirty="0" smtClean="0"/>
              <a:t> teleconference to be held sometime in February 2018</a:t>
            </a:r>
          </a:p>
          <a:p>
            <a:pPr lvl="2"/>
            <a:r>
              <a:rPr lang="en-AU" dirty="0" smtClean="0"/>
              <a:t>Noting the first teleconference was cancelled because it was decided over e-mail that it was unnecessary</a:t>
            </a:r>
          </a:p>
          <a:p>
            <a:pPr lvl="1"/>
            <a:r>
              <a:rPr lang="en-AU" dirty="0" smtClean="0"/>
              <a:t>The convenor then proposed a teleconference during IEEE 802 week</a:t>
            </a:r>
          </a:p>
          <a:p>
            <a:pPr lvl="2"/>
            <a:r>
              <a:rPr lang="en-AU" dirty="0" smtClean="0"/>
              <a:t>Andrew Myles objected</a:t>
            </a:r>
          </a:p>
          <a:p>
            <a:pPr lvl="1"/>
            <a:r>
              <a:rPr lang="en-AU" dirty="0" smtClean="0"/>
              <a:t>The convenor then proposed a teleconference on 16 March 2018</a:t>
            </a:r>
          </a:p>
          <a:p>
            <a:pPr lvl="2"/>
            <a:r>
              <a:rPr lang="en-AU" dirty="0" smtClean="0"/>
              <a:t>He proposed multiple times, using Doodle</a:t>
            </a:r>
          </a:p>
          <a:p>
            <a:pPr lvl="2"/>
            <a:r>
              <a:rPr lang="en-AU" dirty="0" smtClean="0"/>
              <a:t>There is little overlap in participants’ available times </a:t>
            </a:r>
          </a:p>
          <a:p>
            <a:pPr lvl="2"/>
            <a:r>
              <a:rPr lang="en-AU" dirty="0" smtClean="0"/>
              <a:t>It does not help that all the Chinese participants apparently cannot participate in meetings before 11am (China time)</a:t>
            </a:r>
          </a:p>
          <a:p>
            <a:pPr lvl="1"/>
            <a:r>
              <a:rPr lang="en-AU" dirty="0" smtClean="0"/>
              <a:t>At the moment, no teleconference scheduled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151222524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Progress of the </a:t>
            </a:r>
            <a:r>
              <a:rPr lang="en-AU" i="1" dirty="0" smtClean="0"/>
              <a:t>Security ad hoc </a:t>
            </a:r>
            <a:r>
              <a:rPr lang="en-AU" dirty="0" smtClean="0"/>
              <a:t>depends on who submits what</a:t>
            </a:r>
            <a:endParaRPr lang="en-AU" dirty="0"/>
          </a:p>
        </p:txBody>
      </p:sp>
      <p:sp>
        <p:nvSpPr>
          <p:cNvPr id="3" name="Content Placeholder 2"/>
          <p:cNvSpPr>
            <a:spLocks noGrp="1"/>
          </p:cNvSpPr>
          <p:nvPr>
            <p:ph idx="1"/>
          </p:nvPr>
        </p:nvSpPr>
        <p:spPr/>
        <p:txBody>
          <a:bodyPr/>
          <a:lstStyle/>
          <a:p>
            <a:pPr lvl="1"/>
            <a:r>
              <a:rPr lang="en-AU" dirty="0" err="1" smtClean="0"/>
              <a:t>Pogress</a:t>
            </a:r>
            <a:r>
              <a:rPr lang="en-AU" dirty="0" smtClean="0"/>
              <a:t> by the </a:t>
            </a:r>
            <a:r>
              <a:rPr lang="en-AU" i="1" dirty="0" smtClean="0"/>
              <a:t>Security ad hoc </a:t>
            </a:r>
            <a:r>
              <a:rPr lang="en-AU" dirty="0" smtClean="0"/>
              <a:t>will depend on submissions on security issue</a:t>
            </a:r>
          </a:p>
          <a:p>
            <a:pPr lvl="1"/>
            <a:r>
              <a:rPr lang="en-AU" dirty="0" smtClean="0"/>
              <a:t>It appear the deadline is/was 28 Feb 2018</a:t>
            </a:r>
          </a:p>
          <a:p>
            <a:pPr lvl="2"/>
            <a:r>
              <a:rPr lang="en-AU" dirty="0"/>
              <a:t>A</a:t>
            </a:r>
            <a:r>
              <a:rPr lang="en-AU" dirty="0" smtClean="0"/>
              <a:t>fter originally being 7 Feb 2018</a:t>
            </a:r>
          </a:p>
          <a:p>
            <a:pPr lvl="1"/>
            <a:r>
              <a:rPr lang="en-AU" dirty="0" smtClean="0"/>
              <a:t>The only submissions likely are from China</a:t>
            </a:r>
          </a:p>
          <a:p>
            <a:pPr lvl="2"/>
            <a:r>
              <a:rPr lang="en-AU" dirty="0"/>
              <a:t>None have been submitted at this </a:t>
            </a:r>
            <a:r>
              <a:rPr lang="en-AU" dirty="0" smtClean="0"/>
              <a:t>time</a:t>
            </a:r>
          </a:p>
          <a:p>
            <a:pPr lvl="1"/>
            <a:r>
              <a:rPr lang="en-AU" dirty="0" smtClean="0"/>
              <a:t>… it might be time to suggest the </a:t>
            </a:r>
            <a:r>
              <a:rPr lang="en-AU" i="1" dirty="0" smtClean="0"/>
              <a:t>Security ad hoc </a:t>
            </a:r>
            <a:r>
              <a:rPr lang="en-AU" dirty="0" smtClean="0"/>
              <a:t>closes down due to lack of interest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9959775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comment</a:t>
            </a:r>
          </a:p>
          <a:p>
            <a:pPr lvl="1"/>
            <a:r>
              <a:rPr lang="en-AU" i="1" dirty="0"/>
              <a:t>To systematically review security issues in existing SC6 standards, there should be a set of principles that can be used as at least a partial check-list. We have assembled the following principles to be used for this analysis.  The principles here are primarily architectural in nature and reflect current understanding of security in network architecture. They do not imply particular security solutions, algorithms, or techniques. These are not necessarily part of the work plan but a companion to it.</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24779859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GB" i="1" dirty="0"/>
              <a:t>(All (N)- terms used here can be found in ISO 7498-1.)</a:t>
            </a:r>
            <a:endParaRPr lang="en-AU" i="1" dirty="0"/>
          </a:p>
          <a:p>
            <a:pPr lvl="1"/>
            <a:r>
              <a:rPr lang="en-GB" i="1" dirty="0"/>
              <a:t> </a:t>
            </a:r>
            <a:r>
              <a:rPr lang="en-GB" i="1" dirty="0" smtClean="0"/>
              <a:t>The </a:t>
            </a:r>
            <a:r>
              <a:rPr lang="en-GB" i="1" dirty="0"/>
              <a:t>primary task of security at the (N)-layer is to protect itself from malicious attacks or the collection of sensitive information on its operation.</a:t>
            </a:r>
            <a:endParaRPr lang="en-AU" i="1" dirty="0"/>
          </a:p>
          <a:p>
            <a:pPr lvl="1"/>
            <a:r>
              <a:rPr lang="en-GB" i="1" dirty="0"/>
              <a:t> </a:t>
            </a:r>
            <a:r>
              <a:rPr lang="en-GB" i="1" dirty="0" smtClean="0"/>
              <a:t>A </a:t>
            </a:r>
            <a:r>
              <a:rPr lang="en-GB" i="1" dirty="0"/>
              <a:t>(N)-layer can assume that the (N+1)- and (N-1)-layers are doing the same.</a:t>
            </a:r>
            <a:endParaRPr lang="en-AU" i="1" dirty="0"/>
          </a:p>
          <a:p>
            <a:pPr lvl="1"/>
            <a:r>
              <a:rPr lang="en-GB" i="1" dirty="0"/>
              <a:t> </a:t>
            </a:r>
            <a:r>
              <a:rPr lang="en-GB" i="1" dirty="0" smtClean="0"/>
              <a:t>There </a:t>
            </a:r>
            <a:r>
              <a:rPr lang="en-GB" i="1" dirty="0"/>
              <a:t>are five security services that may be supported by a layer:  Authentication, Access Control, Confidentiality, Integrity, and Non-Repudiation. The last applies only to the Application Layer. The others apply to all layers, as necessary.</a:t>
            </a:r>
            <a:endParaRPr lang="en-AU" i="1" dirty="0"/>
          </a:p>
          <a:p>
            <a:pPr lvl="1"/>
            <a:r>
              <a:rPr lang="en-GB" i="1" dirty="0"/>
              <a:t> </a:t>
            </a:r>
            <a:r>
              <a:rPr lang="en-GB" i="1" dirty="0" smtClean="0"/>
              <a:t>All </a:t>
            </a:r>
            <a:r>
              <a:rPr lang="en-GB" i="1" dirty="0"/>
              <a:t>members of a (N)-layer should be authenticated as legitimate members of the layer. (This is part of the </a:t>
            </a:r>
            <a:r>
              <a:rPr lang="en-GB" i="1" dirty="0" err="1"/>
              <a:t>Enrollment</a:t>
            </a:r>
            <a:r>
              <a:rPr lang="en-GB" i="1" dirty="0"/>
              <a:t> Phase.)</a:t>
            </a:r>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34325646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While Access Control most commonly appears in the layer directly supporting Applications, it may occur in lower layers.</a:t>
            </a:r>
          </a:p>
          <a:p>
            <a:pPr lvl="1"/>
            <a:r>
              <a:rPr lang="en-AU" i="1" dirty="0" smtClean="0"/>
              <a:t>Confidentiality </a:t>
            </a:r>
            <a:r>
              <a:rPr lang="en-AU" i="1" dirty="0"/>
              <a:t>and Integrity counters corruption, replay, and eavesdropping of the contents of (N)-PDUs and should be used when the (N)-layer has generated sensitive information that may be of use to an intruder. (Keeping in mind that multiple encryptions may weaken the strength of the result.)</a:t>
            </a:r>
          </a:p>
          <a:p>
            <a:pPr lvl="1"/>
            <a:r>
              <a:rPr lang="en-AU" i="1" dirty="0" smtClean="0"/>
              <a:t>The </a:t>
            </a:r>
            <a:r>
              <a:rPr lang="en-AU" i="1" dirty="0"/>
              <a:t>above implies that the Application Layer should protect itself. This implies that next only concern in the next lower Layer may be Traffic Analysis. And below that and toward the core of the network, there is little need for confidentiality. </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82673268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13691</Words>
  <Application>Microsoft Office PowerPoint</Application>
  <PresentationFormat>On-screen Show (4:3)</PresentationFormat>
  <Paragraphs>2143</Paragraphs>
  <Slides>148</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148</vt:i4>
      </vt:variant>
    </vt:vector>
  </HeadingPairs>
  <TitlesOfParts>
    <vt:vector size="157" baseType="lpstr">
      <vt:lpstr>SimSun</vt:lpstr>
      <vt:lpstr>Arial</vt:lpstr>
      <vt:lpstr>Calibri</vt:lpstr>
      <vt:lpstr>Times New Roman</vt:lpstr>
      <vt:lpstr>Wingdings</vt:lpstr>
      <vt:lpstr>802-11-Submission</vt:lpstr>
      <vt:lpstr>Acrobat Document</vt:lpstr>
      <vt:lpstr>Document</vt:lpstr>
      <vt:lpstr>Packager Shell Object</vt:lpstr>
      <vt:lpstr>IEEE 802 JTC1 Standing Committee Mar 2018 agenda for Chicago</vt:lpstr>
      <vt:lpstr>This document will be used to run the IEEE 802 JTC1 SC meetings in Chicago in Mar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Mar 2018 plenary meeting in Chicago</vt:lpstr>
      <vt:lpstr>The IEEE 802 JTC1 SC regular meeting has a high level list of agenda items to be considered</vt:lpstr>
      <vt:lpstr>The IEEE 802 JTC1 SC will consider approving its agenda for its Chicago meeting</vt:lpstr>
      <vt:lpstr>The IEEE 802 JTC1 SC will consider approval of the minutes of its Irvine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26 standards through to PSDO ratification with 41 in-process</vt:lpstr>
      <vt:lpstr>IEEE 802.1 WG has pushed 18 standards completely through the PSDO ratification process</vt:lpstr>
      <vt:lpstr>IEEE 802.1 WG has pushed 18 standards completely through the PSDO ratification process</vt:lpstr>
      <vt:lpstr>IEEE 802.3 WG has pushed 9 standards completely through the PSDO ratification process</vt:lpstr>
      <vt:lpstr>IEEE 802.11 WG has pushed 6 standards completely through the PSDO ratification process</vt:lpstr>
      <vt:lpstr>IEEE 802.15 WG has pushed one standard  completely through the PSDO ratification process</vt:lpstr>
      <vt:lpstr>IEEE 802.22 WG has pushed 2 standards completely through the PSDO ratification process</vt:lpstr>
      <vt:lpstr>IEEE 802.1 has fifteen standards in the pipeline for ratification under the PSDO</vt:lpstr>
      <vt:lpstr>IEEE 802.1 has fifteen standards in the pipeline for ratification under the PSDO</vt:lpstr>
      <vt:lpstr>IEEE 802.1AC-Rev FDIS ballot closes 5 March 2018</vt:lpstr>
      <vt:lpstr>IEEE 802.1Qcd-2015 FDIS was published in Jan 2018</vt:lpstr>
      <vt:lpstr>IEEE 802d FDIS ballot closes 14 Mar 2018</vt:lpstr>
      <vt:lpstr>IEEE 802.1AEcg is waiting for start of FDIS ballot</vt:lpstr>
      <vt:lpstr>IEEE 802.1CB is waiting for start of FDIS</vt:lpstr>
      <vt:lpstr>IEEE 802.1Qci 60-day pre-ballot passed on 9 Dec 2017 but a response is required</vt:lpstr>
      <vt:lpstr>There was one comment received on the IEEE 802.1Qci 60-day pre-ballot</vt:lpstr>
      <vt:lpstr>There was one comment received on the IEEE 802.1Qci 60-day pre-ballot</vt:lpstr>
      <vt:lpstr>IEEE 802.1Qch is waiting for start of FDIS</vt:lpstr>
      <vt:lpstr>IEEE 802.1Q-2014/Cor 1-2015 was published in Oct 2017</vt:lpstr>
      <vt:lpstr>IEEE 802c 60-day pre-ballot passed on 2 Feb 2018 but requires comment resolutions</vt:lpstr>
      <vt:lpstr>There were two comments received on the IEEE 802c 60-day pre-ballot</vt:lpstr>
      <vt:lpstr>There were two comments received on the IEEE 802c 60-day pre-ballot</vt:lpstr>
      <vt:lpstr>IEEE 802.1AX-2014/Cor1 is waiting for publication</vt:lpstr>
      <vt:lpstr>IEEE 802.1Q-REV has been liaised for information</vt:lpstr>
      <vt:lpstr>IEEE 802.1Qcc has been liaised for information</vt:lpstr>
      <vt:lpstr>IEEE 802.1Qcp has been liaised for information</vt:lpstr>
      <vt:lpstr>IEEE 802.1AR-Rev will be liaised for information</vt:lpstr>
      <vt:lpstr>IEEE 802.1CM will be liaised for information</vt:lpstr>
      <vt:lpstr>IEEE 802.3 has ten standards in the pipeline for ratification under the PSDO</vt:lpstr>
      <vt:lpstr>IEEE 802.3bn is waiting for start of FDIS</vt:lpstr>
      <vt:lpstr>IEEE 802.3bv is waiting for start of FDIS ballot</vt:lpstr>
      <vt:lpstr>IEEE 802.3bu is waiting for start of FDIS ballot</vt:lpstr>
      <vt:lpstr>IEEE 802.3/Cor 1 FDIS ballot passed &amp; is awaiting publication</vt:lpstr>
      <vt:lpstr>IEEE 802.3bs 60-day pre-ballot closes on 12 Apr 2018</vt:lpstr>
      <vt:lpstr>IEEE 802.3cb was liaised for information in June 2017</vt:lpstr>
      <vt:lpstr>IEEE 802.3cc 60-day pre-ballot closes on 12 Apr 2018</vt:lpstr>
      <vt:lpstr>IEEE 802.3cd was liaised for information in Feb 2018</vt:lpstr>
      <vt:lpstr>IEEE 802.3-REV was liaised for information in Feb 2018</vt:lpstr>
      <vt:lpstr>IEEE 802.3bt will liaised for information soon</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two standards in the pipeline for ratification under the PSDO</vt:lpstr>
      <vt:lpstr>IEEE 802.15.4-2015 will be published in Mar 2018</vt:lpstr>
      <vt:lpstr>IEEE 802.15.6-2012 FDIS ballot passed but comments are required</vt:lpstr>
      <vt:lpstr>There were two comments received on the IEEE 802.15.6-2012  FDIS ballot</vt:lpstr>
      <vt:lpstr>There were two comment received on the IEEE 802.15.6-2012  FDIS ballot</vt:lpstr>
      <vt:lpstr>There were two comment received on the IEEE 802.15.6-2012  FDIS ballot</vt:lpstr>
      <vt:lpstr>IEEE 802.21 has three standards in the pipeline for ratification under the PSDO</vt:lpstr>
      <vt:lpstr>IEEE 802.21-2017 FDIS closes 27 Feb 2018</vt:lpstr>
      <vt:lpstr>IEEE 802.21.1 FDIS ballot closes on 14 Mar 2018</vt:lpstr>
      <vt:lpstr>IEEE 802.21-2017-Cor1 draft was sent in Nov 2017</vt:lpstr>
      <vt:lpstr>IEEE 802.22 has one standard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 IEEE 802 EC approved withdrawal of various ISO/IEC standards but it has not happened yet</vt:lpstr>
      <vt:lpstr>Andrew Myles requested assistance from Jodi Haasz, who asked various questions</vt:lpstr>
      <vt:lpstr>Andrew Myles requested assistance from Jodi Haasz, who asked various questions</vt:lpstr>
      <vt:lpstr>Andrew Myles requested assistance from Jodi Haasz, who asked various questions</vt:lpstr>
      <vt:lpstr>The next SC6 meeting will held in Aug 2018 in Tokyo, Japan</vt:lpstr>
      <vt:lpstr>The ToR of the Security ad hoc were substantially modified at the last SC6 meeting</vt:lpstr>
      <vt:lpstr>The ToR of the Security ad hoc were substantially modified at the last SC6 meeting</vt:lpstr>
      <vt:lpstr>Membership of the Security ad hoc was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The Security ad hoc is still struggling to make any progress … or even set a meeting time</vt:lpstr>
      <vt:lpstr>Progress of the Security ad hoc depends on who submits what</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The future of the Security ad hoc is unclear</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lpstr>ISO/IEC/IEEE 8802.1Qbu was published in Nov 2017</vt:lpstr>
      <vt:lpstr>ISO/IEC/IEEE 8802.1Qbz was published in Nov 2017</vt:lpstr>
      <vt:lpstr>ISO/IEC/IEEE 8802.3bw was published in Oct 2017</vt:lpstr>
      <vt:lpstr>ISO/IEC/IEEE 8802.3bp was published in Nov 2017</vt:lpstr>
      <vt:lpstr>ISO/IEC/IEEE 8802.3bq was published in Nov 2017</vt:lpstr>
      <vt:lpstr>ISO/IEC/IEEE 8802.3br was published in Nov 2017</vt:lpstr>
      <vt:lpstr>ISO/IEC/IEEE 8802.3by was published in Nov 2017</vt:lpstr>
      <vt:lpstr>ISO/IEC/IEEE 8802.3bz was published in Nov 2017</vt:lpstr>
      <vt:lpstr>ISO/IEC/IEEE 802.15.3 was published in Oct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2018-02-26T23:01:37Z</dcterms:modified>
</cp:coreProperties>
</file>