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0"/>
  </p:notesMasterIdLst>
  <p:handoutMasterIdLst>
    <p:handoutMasterId r:id="rId151"/>
  </p:handoutMasterIdLst>
  <p:sldIdLst>
    <p:sldId id="269" r:id="rId2"/>
    <p:sldId id="278" r:id="rId3"/>
    <p:sldId id="1454" r:id="rId4"/>
    <p:sldId id="359" r:id="rId5"/>
    <p:sldId id="1802" r:id="rId6"/>
    <p:sldId id="287" r:id="rId7"/>
    <p:sldId id="1620" r:id="rId8"/>
    <p:sldId id="344" r:id="rId9"/>
    <p:sldId id="345" r:id="rId10"/>
    <p:sldId id="1378" r:id="rId11"/>
    <p:sldId id="1423" r:id="rId12"/>
    <p:sldId id="1164" r:id="rId13"/>
    <p:sldId id="1562" r:id="rId14"/>
    <p:sldId id="2073" r:id="rId15"/>
    <p:sldId id="1101" r:id="rId16"/>
    <p:sldId id="1581" r:id="rId17"/>
    <p:sldId id="2062" r:id="rId18"/>
    <p:sldId id="1981" r:id="rId19"/>
    <p:sldId id="2074" r:id="rId20"/>
    <p:sldId id="2075" r:id="rId21"/>
    <p:sldId id="1657" r:id="rId22"/>
    <p:sldId id="1895" r:id="rId23"/>
    <p:sldId id="1686" r:id="rId24"/>
    <p:sldId id="1687" r:id="rId25"/>
    <p:sldId id="1745" r:id="rId26"/>
    <p:sldId id="1746" r:id="rId27"/>
    <p:sldId id="1747" r:id="rId28"/>
    <p:sldId id="1769" r:id="rId29"/>
    <p:sldId id="2043" r:id="rId30"/>
    <p:sldId id="2078" r:id="rId31"/>
    <p:sldId id="1786" r:id="rId32"/>
    <p:sldId id="1773" r:id="rId33"/>
    <p:sldId id="1894" r:id="rId34"/>
    <p:sldId id="2076" r:id="rId35"/>
    <p:sldId id="2077" r:id="rId36"/>
    <p:sldId id="1896" r:id="rId37"/>
    <p:sldId id="1965" r:id="rId38"/>
    <p:sldId id="1967" r:id="rId39"/>
    <p:sldId id="1968" r:id="rId40"/>
    <p:sldId id="1969" r:id="rId41"/>
    <p:sldId id="2035" r:id="rId42"/>
    <p:sldId id="2008" r:id="rId43"/>
    <p:sldId id="1694" r:id="rId44"/>
    <p:sldId id="1716" r:id="rId45"/>
    <p:sldId id="1717" r:id="rId46"/>
    <p:sldId id="1851" r:id="rId47"/>
    <p:sldId id="1864" r:id="rId48"/>
    <p:sldId id="1945" r:id="rId49"/>
    <p:sldId id="1946" r:id="rId50"/>
    <p:sldId id="2036" r:id="rId51"/>
    <p:sldId id="2037" r:id="rId52"/>
    <p:sldId id="2071" r:id="rId53"/>
    <p:sldId id="1688" r:id="rId54"/>
    <p:sldId id="1702" r:id="rId55"/>
    <p:sldId id="1703" r:id="rId56"/>
    <p:sldId id="1704" r:id="rId57"/>
    <p:sldId id="1978" r:id="rId58"/>
    <p:sldId id="1705" r:id="rId59"/>
    <p:sldId id="1706" r:id="rId60"/>
    <p:sldId id="1707" r:id="rId61"/>
    <p:sldId id="1708" r:id="rId62"/>
    <p:sldId id="1709" r:id="rId63"/>
    <p:sldId id="1710" r:id="rId64"/>
    <p:sldId id="1790" r:id="rId65"/>
    <p:sldId id="1698" r:id="rId66"/>
    <p:sldId id="1700" r:id="rId67"/>
    <p:sldId id="1701" r:id="rId68"/>
    <p:sldId id="1993" r:id="rId69"/>
    <p:sldId id="1994" r:id="rId70"/>
    <p:sldId id="2072" r:id="rId71"/>
    <p:sldId id="2014" r:id="rId72"/>
    <p:sldId id="1712" r:id="rId73"/>
    <p:sldId id="2015" r:id="rId74"/>
    <p:sldId id="2016" r:id="rId75"/>
    <p:sldId id="1679" r:id="rId76"/>
    <p:sldId id="1629" r:id="rId77"/>
    <p:sldId id="2041" r:id="rId78"/>
    <p:sldId id="1971" r:id="rId79"/>
    <p:sldId id="2042" r:id="rId80"/>
    <p:sldId id="1972" r:id="rId81"/>
    <p:sldId id="1979" r:id="rId82"/>
    <p:sldId id="2002" r:id="rId83"/>
    <p:sldId id="2044" r:id="rId84"/>
    <p:sldId id="2081" r:id="rId85"/>
    <p:sldId id="2080" r:id="rId86"/>
    <p:sldId id="2040" r:id="rId87"/>
    <p:sldId id="2017" r:id="rId88"/>
    <p:sldId id="2018" r:id="rId89"/>
    <p:sldId id="2019" r:id="rId90"/>
    <p:sldId id="2046" r:id="rId91"/>
    <p:sldId id="2045" r:id="rId92"/>
    <p:sldId id="2047" r:id="rId93"/>
    <p:sldId id="2048" r:id="rId94"/>
    <p:sldId id="2049" r:id="rId95"/>
    <p:sldId id="2079" r:id="rId96"/>
    <p:sldId id="2050" r:id="rId97"/>
    <p:sldId id="2051" r:id="rId98"/>
    <p:sldId id="2052" r:id="rId99"/>
    <p:sldId id="2053" r:id="rId100"/>
    <p:sldId id="2054" r:id="rId101"/>
    <p:sldId id="2055" r:id="rId102"/>
    <p:sldId id="2056" r:id="rId103"/>
    <p:sldId id="2058" r:id="rId104"/>
    <p:sldId id="1375" r:id="rId105"/>
    <p:sldId id="1376" r:id="rId106"/>
    <p:sldId id="1400" r:id="rId107"/>
    <p:sldId id="2004" r:id="rId108"/>
    <p:sldId id="619" r:id="rId109"/>
    <p:sldId id="621" r:id="rId110"/>
    <p:sldId id="1561" r:id="rId111"/>
    <p:sldId id="1555" r:id="rId112"/>
    <p:sldId id="1601" r:id="rId113"/>
    <p:sldId id="1585" r:id="rId114"/>
    <p:sldId id="1586" r:id="rId115"/>
    <p:sldId id="1587" r:id="rId116"/>
    <p:sldId id="1588" r:id="rId117"/>
    <p:sldId id="1589" r:id="rId118"/>
    <p:sldId id="1590" r:id="rId119"/>
    <p:sldId id="1771" r:id="rId120"/>
    <p:sldId id="1772" r:id="rId121"/>
    <p:sldId id="1591" r:id="rId122"/>
    <p:sldId id="1592" r:id="rId123"/>
    <p:sldId id="1593" r:id="rId124"/>
    <p:sldId id="1594" r:id="rId125"/>
    <p:sldId id="1595" r:id="rId126"/>
    <p:sldId id="1596" r:id="rId127"/>
    <p:sldId id="1597" r:id="rId128"/>
    <p:sldId id="1598" r:id="rId129"/>
    <p:sldId id="1599" r:id="rId130"/>
    <p:sldId id="1600" r:id="rId131"/>
    <p:sldId id="1628" r:id="rId132"/>
    <p:sldId id="1638" r:id="rId133"/>
    <p:sldId id="1725" r:id="rId134"/>
    <p:sldId id="1726" r:id="rId135"/>
    <p:sldId id="1947" r:id="rId136"/>
    <p:sldId id="1975" r:id="rId137"/>
    <p:sldId id="1976" r:id="rId138"/>
    <p:sldId id="1977" r:id="rId139"/>
    <p:sldId id="2039" r:id="rId140"/>
    <p:sldId id="2060" r:id="rId141"/>
    <p:sldId id="2061" r:id="rId142"/>
    <p:sldId id="2063" r:id="rId143"/>
    <p:sldId id="2064" r:id="rId144"/>
    <p:sldId id="2065" r:id="rId145"/>
    <p:sldId id="2066" r:id="rId146"/>
    <p:sldId id="2067" r:id="rId147"/>
    <p:sldId id="2068" r:id="rId148"/>
    <p:sldId id="2069" r:id="rId14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660" autoAdjust="0"/>
  </p:normalViewPr>
  <p:slideViewPr>
    <p:cSldViewPr>
      <p:cViewPr varScale="1">
        <p:scale>
          <a:sx n="84" d="100"/>
          <a:sy n="84" d="100"/>
        </p:scale>
        <p:origin x="115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notesMaster" Target="notesMasters/notesMaster1.xml"/><Relationship Id="rId155"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802.11-18/0279r2</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802.11-18/0279r2</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108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109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802.11-18/0279r2</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13.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image" Target="../media/image6.wmf"/></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hyperlink" Target="https://www.iso.org/obp/ui/#iso:std:iso-iec:tr:8802:-1:ed-3:v2:en" TargetMode="Externa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hyperlink" Target="https://www.iso.org/obp/ui/#iso:std:21507:en" TargetMode="Externa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0320-00-0jtc-minutes-of-irvine-meeting-in-jan-2018.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Mar 2018 agenda </a:t>
            </a:r>
            <a:r>
              <a:rPr lang="en-US" dirty="0">
                <a:solidFill>
                  <a:schemeClr val="accent2">
                    <a:lumMod val="75000"/>
                  </a:schemeClr>
                </a:solidFill>
              </a:rPr>
              <a:t>for </a:t>
            </a:r>
            <a:r>
              <a:rPr lang="en-US" dirty="0" smtClean="0">
                <a:solidFill>
                  <a:schemeClr val="accent2">
                    <a:lumMod val="75000"/>
                  </a:schemeClr>
                </a:solidFill>
              </a:rPr>
              <a:t>Chicago</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26 </a:t>
            </a:r>
            <a:r>
              <a:rPr lang="en-US" b="0" dirty="0" smtClean="0">
                <a:solidFill>
                  <a:schemeClr val="accent2">
                    <a:lumMod val="50000"/>
                  </a:schemeClr>
                </a:solidFill>
              </a:rPr>
              <a:t>February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March 2014</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Mar </a:t>
            </a:r>
            <a:r>
              <a:rPr lang="en-AU" b="1" dirty="0" smtClean="0"/>
              <a:t>2014 when formalising status of IEEE 802 JTC1 SC</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smtClean="0"/>
              <a:t>Given </a:t>
            </a:r>
            <a:r>
              <a:rPr lang="en-AU" i="1" dirty="0"/>
              <a:t>that many lower layers have limited scope and may operate within a controlled environment, the degree of security should be capable of being selected, from none to very strong</a:t>
            </a:r>
            <a:r>
              <a:rPr lang="en-AU" i="1" dirty="0" smtClean="0"/>
              <a:t>.</a:t>
            </a:r>
          </a:p>
          <a:p>
            <a:pPr lvl="1"/>
            <a:r>
              <a:rPr lang="en-AU" i="1" dirty="0"/>
              <a:t>When a (N)-PDU is passed as an (N-1)-SDU, and if confidentiality measures are in place, the (N-1)-SDU cannot be interpreted by the (N-1)-subsystem, i.e. no elements of the (N)-PCI are clear-text.</a:t>
            </a:r>
          </a:p>
          <a:p>
            <a:pPr lvl="1"/>
            <a:r>
              <a:rPr lang="en-AU" i="1" dirty="0" smtClean="0"/>
              <a:t>The </a:t>
            </a:r>
            <a:r>
              <a:rPr lang="en-AU" i="1" dirty="0"/>
              <a:t>length of a (N)-address should be a small multiple of the maximum number of members of the (N)-layer. (Avoid the temptation to overload the semantics).</a:t>
            </a:r>
          </a:p>
          <a:p>
            <a:pPr lvl="1"/>
            <a:r>
              <a:rPr lang="en-AU" i="1" dirty="0" smtClean="0"/>
              <a:t>If </a:t>
            </a:r>
            <a:r>
              <a:rPr lang="en-AU" i="1" dirty="0"/>
              <a:t>at all possible the (N)-address should only be assigned when the (N)-subsystem joins the (N)-layer.</a:t>
            </a:r>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31550594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smtClean="0"/>
              <a:t>Any </a:t>
            </a:r>
            <a:r>
              <a:rPr lang="en-AU" i="1" dirty="0"/>
              <a:t>(N)-identifier shared between an (N+1)- or (N-1)-layer should not be carried in protocol. (Such identifiers should be local to the (N)- and (N-1)-subsystems</a:t>
            </a:r>
            <a:r>
              <a:rPr lang="en-AU" i="1" dirty="0" smtClean="0"/>
              <a:t>.)</a:t>
            </a:r>
          </a:p>
          <a:p>
            <a:pPr lvl="1"/>
            <a:r>
              <a:rPr lang="en-AU" i="1" dirty="0"/>
              <a:t>No identifier should be used for more than one purpose. It should have a single semantics. (There is a popular misconception currently circulating surrounding so-called locator and identifier semantics. This is a false distinction. All identifiers in computing systems are used to locate an object. </a:t>
            </a:r>
            <a:r>
              <a:rPr lang="en-AU" i="1" dirty="0" err="1"/>
              <a:t>Saltzer</a:t>
            </a:r>
            <a:r>
              <a:rPr lang="en-AU" i="1" dirty="0"/>
              <a:t> in 1972 defined “resolve” as in ‘to resolve a name” as “to locate an object in a particular context, given its name.” Even a so-called flat identifier is used to locate an object, at worst by exhaustive search, or improved by imposing structure on the name space, such that there is a property of “nearness.” For example, MAC ‘addresses’ locate the identifier among the manufacturers of Ethernet interfaces. The concept of location-dependent is not the same as locator. Identifiers that are </a:t>
            </a:r>
            <a:r>
              <a:rPr lang="en-AU" i="1" dirty="0" smtClean="0"/>
              <a:t>…</a:t>
            </a:r>
            <a:endParaRPr lang="en-AU" i="1" dirty="0"/>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236061407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a:t>… location-dependent are strings structured to have the property that given two (or more) identifiers, one can tell by inspection whether they are ‘near’ each other for some concept of ‘near.’ For network routing, it is often advantageous to assign addresses, i.e. (N)-subsystem-identifiers, that are location-dependent relative to the graph of the (N)-layer in which they are used. IP addresses before CIDR and MAC-addresses are not location-dependent.)</a:t>
            </a:r>
          </a:p>
          <a:p>
            <a:pPr lvl="1"/>
            <a:r>
              <a:rPr lang="en-AU" i="1" dirty="0" smtClean="0"/>
              <a:t>An </a:t>
            </a:r>
            <a:r>
              <a:rPr lang="en-AU" i="1" dirty="0"/>
              <a:t>(N)-address should not be visible to the (N+1)- or (N-1)-layers.</a:t>
            </a:r>
          </a:p>
          <a:p>
            <a:pPr lvl="1"/>
            <a:r>
              <a:rPr lang="en-AU" i="1" dirty="0" smtClean="0"/>
              <a:t>A </a:t>
            </a:r>
            <a:r>
              <a:rPr lang="en-AU" i="1" dirty="0"/>
              <a:t>complete (N-1)-address should not be used as a component an (N)-address.</a:t>
            </a:r>
          </a:p>
          <a:p>
            <a:pPr lvl="1"/>
            <a:r>
              <a:rPr lang="en-AU" i="1" dirty="0" smtClean="0"/>
              <a:t>Multi-level </a:t>
            </a:r>
            <a:r>
              <a:rPr lang="en-AU" i="1" dirty="0"/>
              <a:t>security is an Application Layer issue. Any method to support multiple levels in the layers below violates security by distinguishing multiple layers of security.</a:t>
            </a:r>
          </a:p>
          <a:p>
            <a:pPr lvl="1"/>
            <a:endParaRPr lang="en-AU" i="1" dirty="0"/>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142025156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future of the </a:t>
            </a:r>
            <a:r>
              <a:rPr lang="en-AU" i="1" dirty="0" smtClean="0"/>
              <a:t>Security ad hoc </a:t>
            </a:r>
            <a:r>
              <a:rPr lang="en-AU" dirty="0" smtClean="0"/>
              <a:t>is unclear</a:t>
            </a:r>
            <a:endParaRPr lang="en-AU" dirty="0"/>
          </a:p>
        </p:txBody>
      </p:sp>
      <p:sp>
        <p:nvSpPr>
          <p:cNvPr id="3" name="Content Placeholder 2"/>
          <p:cNvSpPr>
            <a:spLocks noGrp="1"/>
          </p:cNvSpPr>
          <p:nvPr>
            <p:ph idx="1"/>
          </p:nvPr>
        </p:nvSpPr>
        <p:spPr/>
        <p:txBody>
          <a:bodyPr/>
          <a:lstStyle/>
          <a:p>
            <a:pPr lvl="1"/>
            <a:r>
              <a:rPr lang="en-AU" dirty="0" smtClean="0"/>
              <a:t>The ad hoc Chair is proposing</a:t>
            </a:r>
          </a:p>
          <a:p>
            <a:pPr lvl="2" latinLnBrk="1">
              <a:buFont typeface="+mj-lt"/>
              <a:buAutoNum type="arabicPeriod"/>
            </a:pPr>
            <a:r>
              <a:rPr lang="en-US" i="1" dirty="0" smtClean="0"/>
              <a:t>I </a:t>
            </a:r>
            <a:r>
              <a:rPr lang="en-US" i="1" dirty="0"/>
              <a:t>split the lists of standards and give them to each expert.</a:t>
            </a:r>
            <a:endParaRPr lang="en-AU" i="1" dirty="0"/>
          </a:p>
          <a:p>
            <a:pPr lvl="2" latinLnBrk="1">
              <a:buFont typeface="+mj-lt"/>
              <a:buAutoNum type="arabicPeriod"/>
            </a:pPr>
            <a:r>
              <a:rPr lang="en-US" i="1" dirty="0" smtClean="0"/>
              <a:t>They </a:t>
            </a:r>
            <a:r>
              <a:rPr lang="en-US" i="1" dirty="0"/>
              <a:t>roughly review the assigned standards.</a:t>
            </a:r>
            <a:endParaRPr lang="en-AU" i="1" dirty="0"/>
          </a:p>
          <a:p>
            <a:pPr lvl="2" latinLnBrk="1">
              <a:buFont typeface="+mj-lt"/>
              <a:buAutoNum type="arabicPeriod"/>
            </a:pPr>
            <a:r>
              <a:rPr lang="en-US" i="1" dirty="0" smtClean="0"/>
              <a:t>They </a:t>
            </a:r>
            <a:r>
              <a:rPr lang="en-US" i="1" dirty="0"/>
              <a:t>find the standards that may have security issues.</a:t>
            </a:r>
            <a:endParaRPr lang="en-AU" i="1" dirty="0"/>
          </a:p>
          <a:p>
            <a:pPr lvl="2" latinLnBrk="1">
              <a:buFont typeface="+mj-lt"/>
              <a:buAutoNum type="arabicPeriod"/>
            </a:pPr>
            <a:r>
              <a:rPr lang="en-US" i="1" dirty="0" smtClean="0"/>
              <a:t>They </a:t>
            </a:r>
            <a:r>
              <a:rPr lang="en-US" i="1" dirty="0"/>
              <a:t>arrange the relevant security issues until </a:t>
            </a:r>
            <a:r>
              <a:rPr lang="en-US" i="1" dirty="0" err="1"/>
              <a:t>Webex</a:t>
            </a:r>
            <a:r>
              <a:rPr lang="en-US" i="1" dirty="0"/>
              <a:t> meeting.</a:t>
            </a:r>
            <a:endParaRPr lang="en-AU" i="1" dirty="0"/>
          </a:p>
          <a:p>
            <a:pPr lvl="1"/>
            <a:r>
              <a:rPr lang="en-AU" dirty="0" smtClean="0"/>
              <a:t>There have been various objections</a:t>
            </a:r>
          </a:p>
          <a:p>
            <a:pPr lvl="2"/>
            <a:r>
              <a:rPr lang="en-AU" dirty="0" smtClean="0"/>
              <a:t>Reviewing all 371 approved &amp; developing standards at an appropriate level by the ad hoc is impossible</a:t>
            </a:r>
          </a:p>
          <a:p>
            <a:pPr lvl="2"/>
            <a:r>
              <a:rPr lang="en-AU" dirty="0" smtClean="0"/>
              <a:t>Doing anything other than reviewing all </a:t>
            </a:r>
            <a:r>
              <a:rPr lang="en-AU" dirty="0"/>
              <a:t>371 approved &amp; developing </a:t>
            </a:r>
            <a:r>
              <a:rPr lang="en-AU" dirty="0" smtClean="0"/>
              <a:t>standards is </a:t>
            </a:r>
            <a:r>
              <a:rPr lang="en-AU" i="1" dirty="0" smtClean="0"/>
              <a:t>lame</a:t>
            </a:r>
          </a:p>
          <a:p>
            <a:pPr lvl="2"/>
            <a:r>
              <a:rPr lang="en-AU" dirty="0" smtClean="0"/>
              <a:t>A uniform set of criteria is required for a review</a:t>
            </a:r>
          </a:p>
          <a:p>
            <a:pPr lvl="2"/>
            <a:r>
              <a:rPr lang="en-AU" i="1" dirty="0" smtClean="0"/>
              <a:t>…</a:t>
            </a:r>
          </a:p>
          <a:p>
            <a:pPr lvl="1"/>
            <a:r>
              <a:rPr lang="en-AU" dirty="0" smtClean="0"/>
              <a:t>It is not clear that this ad hoc will do anything useful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63368598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is changing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104</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105</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106</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107</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108</a:t>
            </a:fld>
            <a:endParaRPr lang="en-US"/>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Orlando </a:t>
            </a:r>
            <a:r>
              <a:rPr lang="en-AU" i="1" dirty="0" smtClean="0"/>
              <a:t>in November 2017,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109</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Except 802.16 …</a:t>
            </a:r>
          </a:p>
          <a:p>
            <a:pPr lvl="2"/>
            <a:r>
              <a:rPr lang="en-AU" dirty="0" smtClean="0"/>
              <a:t>… and including 802.21 as of Feb 2017</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533"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110</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111</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112</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ratified as ISO/IEC/IEEE 8802-11:2012</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endParaRPr lang="en-AU" dirty="0"/>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ratified as </a:t>
            </a:r>
            <a:r>
              <a:rPr lang="en-AU" dirty="0" smtClean="0"/>
              <a:t>ISO/IEC/IEEE 8802-1X:2013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ratified as </a:t>
            </a:r>
            <a:r>
              <a:rPr lang="en-AU" dirty="0" smtClean="0"/>
              <a:t>ISO/IEC/IEEE 8802-1AE:2013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ratified as </a:t>
            </a:r>
            <a:r>
              <a:rPr lang="en-AU" dirty="0" smtClean="0"/>
              <a:t>ISO/IEC/IEEE 8802-1AB:2014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116</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ratified as </a:t>
            </a:r>
            <a:r>
              <a:rPr lang="en-AU" dirty="0" smtClean="0"/>
              <a:t>ISO/IEC/IEEE 8802-1AR:2014</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ratified as ISO/IEC </a:t>
            </a:r>
            <a:r>
              <a:rPr lang="en-AU" dirty="0" smtClean="0"/>
              <a:t>8802-1AS:2014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dirty="0" smtClean="0"/>
              <a:t> </a:t>
            </a:r>
            <a:r>
              <a:rPr lang="en-AU" dirty="0" smtClean="0"/>
              <a:t>FDIS </a:t>
            </a:r>
            <a:r>
              <a:rPr lang="en-AU" dirty="0" smtClean="0">
                <a:solidFill>
                  <a:schemeClr val="accent6"/>
                </a:solidFill>
              </a:rPr>
              <a:t>passed on </a:t>
            </a:r>
            <a:r>
              <a:rPr lang="en-AU" dirty="0">
                <a:solidFill>
                  <a:schemeClr val="accent6"/>
                </a:solidFill>
              </a:rPr>
              <a:t>17 Aug </a:t>
            </a:r>
            <a:r>
              <a:rPr lang="en-AU" dirty="0" smtClean="0">
                <a:solidFill>
                  <a:schemeClr val="accent6"/>
                </a:solidFill>
              </a:rPr>
              <a:t>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a:solidFill>
                  <a:srgbClr val="000000"/>
                </a:solidFill>
              </a:rPr>
              <a:t>Staff will arrange publication</a:t>
            </a: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2017 plenary (N16755)</a:t>
            </a:r>
            <a:r>
              <a:rPr lang="en-AU" b="0" dirty="0" smtClean="0"/>
              <a:t> </a:t>
            </a:r>
            <a:endParaRPr lang="en-AU" dirty="0"/>
          </a:p>
          <a:p>
            <a:pPr lvl="2"/>
            <a:r>
              <a:rPr lang="en-AU" b="0" dirty="0" smtClean="0"/>
              <a:t>802.3 </a:t>
            </a:r>
            <a:r>
              <a:rPr lang="en-AU" b="0" dirty="0"/>
              <a:t>Beyond 10 km Optical PHYs </a:t>
            </a:r>
            <a:r>
              <a:rPr lang="en-AU" b="0" dirty="0" smtClean="0"/>
              <a:t>SG for </a:t>
            </a:r>
            <a:r>
              <a:rPr lang="en-AU" b="0" dirty="0"/>
              <a:t>50, 100, 200, and 400 Gb/s Ethernet </a:t>
            </a:r>
          </a:p>
          <a:p>
            <a:pPr lvl="2"/>
            <a:r>
              <a:rPr lang="en-AU" b="0" dirty="0" smtClean="0"/>
              <a:t>802.3 </a:t>
            </a:r>
            <a:r>
              <a:rPr lang="en-AU" b="0" dirty="0"/>
              <a:t>10 Mb/s Backplane Ethernet </a:t>
            </a:r>
            <a:r>
              <a:rPr lang="en-AU" dirty="0"/>
              <a:t>SG</a:t>
            </a:r>
            <a:endParaRPr lang="en-AU" b="0" dirty="0"/>
          </a:p>
          <a:p>
            <a:pPr lvl="2"/>
            <a:r>
              <a:rPr lang="en-AU" b="0" dirty="0" smtClean="0"/>
              <a:t>802.3 </a:t>
            </a:r>
            <a:r>
              <a:rPr lang="en-AU" b="0" dirty="0"/>
              <a:t>100 Gb/s per Lane Electrical </a:t>
            </a:r>
            <a:r>
              <a:rPr lang="en-AU" dirty="0"/>
              <a:t>SG</a:t>
            </a:r>
            <a:endParaRPr lang="en-AU" b="0" dirty="0"/>
          </a:p>
          <a:p>
            <a:pPr lvl="2"/>
            <a:r>
              <a:rPr lang="en-AU" b="0" dirty="0" smtClean="0"/>
              <a:t>802.3 </a:t>
            </a:r>
            <a:r>
              <a:rPr lang="en-AU" b="0" dirty="0"/>
              <a:t>Next-generation 200 Gb/s and 400 Gb/s MMF PHYs </a:t>
            </a:r>
            <a:r>
              <a:rPr lang="en-AU" dirty="0"/>
              <a:t>SG</a:t>
            </a:r>
            <a:endParaRPr lang="en-AU" b="0" dirty="0"/>
          </a:p>
          <a:p>
            <a:pPr lvl="2"/>
            <a:r>
              <a:rPr lang="en-AU" b="0" dirty="0" smtClean="0"/>
              <a:t>802.15 </a:t>
            </a:r>
            <a:r>
              <a:rPr lang="en-AU" b="0" dirty="0"/>
              <a:t>Security Next Generation (SECN) </a:t>
            </a:r>
            <a:r>
              <a:rPr lang="en-AU" b="0" dirty="0" smtClean="0"/>
              <a:t>SG</a:t>
            </a:r>
            <a:endParaRPr lang="en-AU" b="0" dirty="0"/>
          </a:p>
          <a:p>
            <a:pPr lvl="2"/>
            <a:r>
              <a:rPr lang="en-AU" b="0" dirty="0" smtClean="0"/>
              <a:t>802.15 </a:t>
            </a:r>
            <a:r>
              <a:rPr lang="en-AU" b="0" dirty="0"/>
              <a:t>Low Power Wide Area (LPWA) </a:t>
            </a:r>
            <a:r>
              <a:rPr lang="en-AU" dirty="0" smtClean="0"/>
              <a:t>SG</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dirty="0" smtClean="0"/>
              <a:t> </a:t>
            </a:r>
            <a:r>
              <a:rPr lang="en-AU" dirty="0" smtClean="0"/>
              <a:t>FDIS </a:t>
            </a:r>
            <a:r>
              <a:rPr lang="en-AU" dirty="0" smtClean="0">
                <a:solidFill>
                  <a:schemeClr val="accent6"/>
                </a:solidFill>
              </a:rPr>
              <a:t>passed on </a:t>
            </a:r>
            <a:r>
              <a:rPr lang="en-AU" dirty="0">
                <a:solidFill>
                  <a:schemeClr val="accent6"/>
                </a:solidFill>
              </a:rPr>
              <a:t>17 Aug 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smtClean="0">
                <a:solidFill>
                  <a:srgbClr val="000000"/>
                </a:solidFill>
              </a:rPr>
              <a:t>Staff will arrange publication</a:t>
            </a:r>
            <a:endParaRPr lang="en-AU" dirty="0">
              <a:solidFill>
                <a:srgbClr val="000000"/>
              </a:solidFill>
            </a:endParaRPr>
          </a:p>
          <a:p>
            <a:endParaRPr lang="en-AU" dirty="0" smtClean="0">
              <a:solidFill>
                <a:schemeClr val="accent2"/>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ratified as </a:t>
            </a:r>
            <a:r>
              <a:rPr lang="en-AU" dirty="0" smtClean="0"/>
              <a:t>ISO/IEC/IEEE 8802-3:2014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ratified as ISO/IEC 8802-11:2012/</a:t>
            </a:r>
            <a:r>
              <a:rPr lang="en-AU" dirty="0" err="1"/>
              <a:t>Amd</a:t>
            </a:r>
            <a:r>
              <a:rPr lang="en-AU" dirty="0"/>
              <a:t> </a:t>
            </a:r>
            <a:r>
              <a:rPr lang="en-AU" dirty="0" smtClean="0"/>
              <a:t>1:2014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ratified as ISO/IEC 8802-11:2012/</a:t>
            </a:r>
            <a:r>
              <a:rPr lang="en-AU" dirty="0" err="1"/>
              <a:t>Amd</a:t>
            </a:r>
            <a:r>
              <a:rPr lang="en-AU" dirty="0"/>
              <a:t> </a:t>
            </a:r>
            <a:r>
              <a:rPr lang="en-AU" dirty="0" smtClean="0"/>
              <a:t>2:2014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802.11ad-2012 </a:t>
            </a:r>
            <a:r>
              <a:rPr lang="en-AU" dirty="0"/>
              <a:t>has been ratified as ISO/IEC 8802-11:2012/</a:t>
            </a:r>
            <a:r>
              <a:rPr lang="en-AU" dirty="0" err="1"/>
              <a:t>Amd</a:t>
            </a:r>
            <a:r>
              <a:rPr lang="en-AU" dirty="0"/>
              <a:t> </a:t>
            </a:r>
            <a:r>
              <a:rPr lang="en-AU" dirty="0" smtClean="0"/>
              <a:t>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802.22 </a:t>
            </a:r>
            <a:r>
              <a:rPr lang="en-AU" dirty="0"/>
              <a:t>has been ratified as ISO/IEC </a:t>
            </a:r>
            <a:r>
              <a:rPr lang="en-AU" dirty="0" smtClean="0"/>
              <a:t>8802-22:2015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802.1AEbn-2011 has been ratified as ISO/IEC </a:t>
            </a:r>
            <a:r>
              <a:rPr lang="en-AU" dirty="0" smtClean="0"/>
              <a:t>8802-1AE:2015/</a:t>
            </a:r>
            <a:r>
              <a:rPr lang="en-AU" dirty="0" err="1" smtClean="0"/>
              <a:t>Amd</a:t>
            </a:r>
            <a:r>
              <a:rPr lang="en-AU" dirty="0" smtClean="0"/>
              <a:t> 1</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126</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802.1AEbw-2013 has been ratified as </a:t>
            </a:r>
            <a:r>
              <a:rPr lang="en-AU" dirty="0"/>
              <a:t>ISO/IEC 8802-1AE:2015/</a:t>
            </a:r>
            <a:r>
              <a:rPr lang="en-AU" dirty="0" err="1"/>
              <a:t>Amd</a:t>
            </a:r>
            <a:r>
              <a:rPr lang="en-AU" dirty="0"/>
              <a:t> </a:t>
            </a:r>
            <a:r>
              <a:rPr lang="en-AU" dirty="0" smtClean="0"/>
              <a:t>2</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127</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dirty="0" smtClean="0"/>
              <a:t>802.3.1-2013 has been published as “Definitions </a:t>
            </a:r>
            <a:r>
              <a:rPr lang="en-AU" dirty="0"/>
              <a:t>for Ethernet — Part </a:t>
            </a:r>
            <a:r>
              <a:rPr lang="en-AU" dirty="0" smtClean="0"/>
              <a:t>3-1”</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802.11ac-2013 </a:t>
            </a:r>
            <a:r>
              <a:rPr lang="en-GB" dirty="0" smtClean="0"/>
              <a:t>has been ratified as </a:t>
            </a:r>
            <a:r>
              <a:rPr lang="en-AU" kern="1200" dirty="0"/>
              <a:t>ISO/IEC/IEEE </a:t>
            </a:r>
            <a:r>
              <a:rPr lang="en-AU" dirty="0" smtClean="0"/>
              <a:t>8802-11:2015/</a:t>
            </a:r>
            <a:r>
              <a:rPr lang="en-AU" dirty="0" err="1" smtClean="0"/>
              <a:t>Amd</a:t>
            </a:r>
            <a:r>
              <a:rPr lang="en-AU" dirty="0" smtClean="0"/>
              <a:t> 4</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129</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28261"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a:t>Central Desktop area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a:t>Central Desktop area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1"/>
            <a:r>
              <a:rPr lang="en-AU" dirty="0" smtClean="0"/>
              <a:t>Central </a:t>
            </a:r>
            <a:r>
              <a:rPr lang="en-AU" dirty="0"/>
              <a:t>Desktop </a:t>
            </a:r>
            <a:r>
              <a:rPr lang="en-AU" dirty="0" smtClean="0"/>
              <a:t>also 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802.11af-2013 </a:t>
            </a:r>
            <a:r>
              <a:rPr lang="en-GB" dirty="0" smtClean="0"/>
              <a:t>has </a:t>
            </a:r>
            <a:r>
              <a:rPr lang="en-GB" dirty="0"/>
              <a:t>been ratified as </a:t>
            </a:r>
            <a:r>
              <a:rPr lang="en-AU" dirty="0"/>
              <a:t>8802-11:2015/</a:t>
            </a:r>
            <a:r>
              <a:rPr lang="en-AU" dirty="0" err="1"/>
              <a:t>Amd</a:t>
            </a:r>
            <a:r>
              <a:rPr lang="en-AU" dirty="0"/>
              <a:t> 5</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130</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802.1AX-2014 </a:t>
            </a:r>
            <a:r>
              <a:rPr lang="en-GB" dirty="0" smtClean="0"/>
              <a:t>FDIS ballot closes on 20 Nov 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131</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FDIS ballot passed on 2 Nov 2015 and comment response liaised </a:t>
            </a:r>
            <a:r>
              <a:rPr lang="en-GB" dirty="0"/>
              <a:t>i</a:t>
            </a:r>
            <a:r>
              <a:rPr lang="en-GB" dirty="0" smtClean="0"/>
              <a:t>n Jan 16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132</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133</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38294"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802-3-2015  is now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a:t>
            </a:r>
          </a:p>
          <a:p>
            <a:pPr lvl="1"/>
            <a:r>
              <a:rPr lang="en-AU" b="0" dirty="0" smtClean="0"/>
              <a:t>It has been published as of April 2017</a:t>
            </a:r>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FDIS ballot passed and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2017</a:t>
            </a:r>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2017</a:t>
            </a:r>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138</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a:t>
            </a:r>
            <a:r>
              <a:rPr lang="en-AU" dirty="0" smtClean="0"/>
              <a:t>2017</a:t>
            </a:r>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139</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2017</a:t>
            </a:r>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pushed </a:t>
            </a:r>
            <a:r>
              <a:rPr lang="en-AU" dirty="0" smtClean="0"/>
              <a:t>26 </a:t>
            </a:r>
            <a:r>
              <a:rPr lang="en-AU" dirty="0"/>
              <a:t>standards </a:t>
            </a:r>
            <a:r>
              <a:rPr lang="en-AU" dirty="0" smtClean="0"/>
              <a:t>through to </a:t>
            </a:r>
            <a:r>
              <a:rPr lang="en-AU" dirty="0"/>
              <a:t>PSDO ratification </a:t>
            </a:r>
            <a:r>
              <a:rPr lang="en-AU" dirty="0" smtClean="0"/>
              <a:t>with 41 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23045772"/>
              </p:ext>
            </p:extLst>
          </p:nvPr>
        </p:nvGraphicFramePr>
        <p:xfrm>
          <a:off x="1714500" y="2600166"/>
          <a:ext cx="5791200" cy="296672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18</a:t>
                      </a:r>
                      <a:endParaRPr lang="en-AU" dirty="0"/>
                    </a:p>
                  </a:txBody>
                  <a:tcPr/>
                </a:tc>
                <a:tc>
                  <a:txBody>
                    <a:bodyPr/>
                    <a:lstStyle/>
                    <a:p>
                      <a:pPr algn="ctr"/>
                      <a:r>
                        <a:rPr lang="en-AU" dirty="0" smtClean="0"/>
                        <a:t>15</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9</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6</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1</a:t>
                      </a:r>
                      <a:endParaRPr lang="en-AU" dirty="0"/>
                    </a:p>
                  </a:txBody>
                  <a:tcPr/>
                </a:tc>
                <a:tc>
                  <a:txBody>
                    <a:bodyPr/>
                    <a:lstStyle/>
                    <a:p>
                      <a:pPr algn="ctr"/>
                      <a:r>
                        <a:rPr lang="en-AU" dirty="0" smtClean="0"/>
                        <a:t>2</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802.21</a:t>
                      </a:r>
                      <a:endParaRPr lang="en-AU" b="1" dirty="0"/>
                    </a:p>
                  </a:txBody>
                  <a:tcPr/>
                </a:tc>
                <a:tc>
                  <a:txBody>
                    <a:bodyPr/>
                    <a:lstStyle/>
                    <a:p>
                      <a:pPr algn="ctr"/>
                      <a:r>
                        <a:rPr lang="en-AU" dirty="0" smtClean="0"/>
                        <a:t>0</a:t>
                      </a:r>
                      <a:endParaRPr lang="en-AU" dirty="0"/>
                    </a:p>
                  </a:txBody>
                  <a:tcPr/>
                </a:tc>
                <a:tc>
                  <a:txBody>
                    <a:bodyPr/>
                    <a:lstStyle/>
                    <a:p>
                      <a:pPr algn="ctr"/>
                      <a:r>
                        <a:rPr lang="en-AU" dirty="0" smtClean="0"/>
                        <a:t>3</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2</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1</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36</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41</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9769215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8802.1Qbu 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2017</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8802.1Qbz </a:t>
            </a:r>
            <a:r>
              <a:rPr lang="en-AU" dirty="0"/>
              <a:t>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a:t>
            </a:r>
            <a:r>
              <a:rPr lang="en-AU" dirty="0" smtClean="0"/>
              <a:t>2017</a:t>
            </a:r>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8802.3bw was published in Oct 2017</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142</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2017</a:t>
            </a:r>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8802.3bp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143</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8802.3bq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144</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8802.3br was published in Nov 2017</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145</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2017</a:t>
            </a: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8802.3by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8802.3bz was published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2017</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147</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was published in Oct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2017</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148</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pushed 18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pushed 18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80583195"/>
              </p:ext>
            </p:extLst>
          </p:nvPr>
        </p:nvGraphicFramePr>
        <p:xfrm>
          <a:off x="761999" y="1712148"/>
          <a:ext cx="7696200" cy="2718741"/>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351837">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pushed 9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04761643"/>
              </p:ext>
            </p:extLst>
          </p:nvPr>
        </p:nvGraphicFramePr>
        <p:xfrm>
          <a:off x="761999" y="1712148"/>
          <a:ext cx="7696200" cy="3774252"/>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pushed 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9934333"/>
              </p:ext>
            </p:extLst>
          </p:nvPr>
        </p:nvGraphicFramePr>
        <p:xfrm>
          <a:off x="761999" y="1712148"/>
          <a:ext cx="7696200" cy="2718741"/>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pushed one standard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62755260"/>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Chicago in Mar 2018</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pushed 2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04507776"/>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fifteen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2467229465"/>
              </p:ext>
            </p:extLst>
          </p:nvPr>
        </p:nvGraphicFramePr>
        <p:xfrm>
          <a:off x="152399" y="1568640"/>
          <a:ext cx="8839199" cy="359664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rPr>
                        <a:t>.1AC-Rev</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24 May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5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.1Qcd-2015</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May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23</a:t>
                      </a:r>
                      <a:r>
                        <a:rPr lang="en-AU" sz="1600" b="0" kern="1200" baseline="0" dirty="0" smtClean="0">
                          <a:solidFill>
                            <a:schemeClr val="tx1"/>
                          </a:solidFill>
                          <a:latin typeface="+mn-lt"/>
                          <a:ea typeface="+mn-ea"/>
                          <a:cs typeface="+mn-cs"/>
                        </a:rPr>
                        <a:t> Oct 16</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 Dec </a:t>
                      </a:r>
                      <a:r>
                        <a:rPr lang="en-AU" sz="1600" b="0" baseline="0" dirty="0" smtClean="0">
                          <a:solidFill>
                            <a:schemeClr val="tx1"/>
                          </a:solidFill>
                          <a:latin typeface="+mj-lt"/>
                        </a:rPr>
                        <a:t>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802d</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15</a:t>
                      </a:r>
                      <a:r>
                        <a:rPr lang="en-AU" sz="1600" b="0" kern="1200" baseline="0" dirty="0" smtClean="0">
                          <a:solidFill>
                            <a:schemeClr val="tx1"/>
                          </a:solidFill>
                          <a:latin typeface="+mn-lt"/>
                          <a:ea typeface="+mn-ea"/>
                          <a:cs typeface="+mn-cs"/>
                        </a:rPr>
                        <a:t> Jun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Dec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6"/>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12"/>
                  </a:ext>
                </a:extLst>
              </a:tr>
              <a:tr h="330320">
                <a:tc>
                  <a:txBody>
                    <a:bodyPr/>
                    <a:lstStyle/>
                    <a:p>
                      <a:r>
                        <a:rPr lang="en-GB" sz="1600" dirty="0" smtClean="0"/>
                        <a:t>.1Q-Cor 1</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 Mar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2853817690"/>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415087663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a:t>
            </a:r>
            <a:r>
              <a:rPr lang="en-AU" dirty="0">
                <a:solidFill>
                  <a:schemeClr val="accent6"/>
                </a:solidFill>
              </a:rPr>
              <a:t>fifteen </a:t>
            </a:r>
            <a:r>
              <a:rPr lang="en-AU" dirty="0" smtClean="0">
                <a:solidFill>
                  <a:schemeClr val="accent6"/>
                </a:solidFill>
              </a:rPr>
              <a:t>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866837691"/>
              </p:ext>
            </p:extLst>
          </p:nvPr>
        </p:nvGraphicFramePr>
        <p:xfrm>
          <a:off x="152399" y="1583880"/>
          <a:ext cx="8839199" cy="25908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.1AX-Cor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Jul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3"/>
                  </a:ext>
                </a:extLst>
              </a:tr>
              <a:tr h="330320">
                <a:tc>
                  <a:txBody>
                    <a:bodyPr/>
                    <a:lstStyle/>
                    <a:p>
                      <a:r>
                        <a:rPr lang="en-AU" sz="1600" dirty="0" smtClean="0">
                          <a:latin typeface="+mj-lt"/>
                          <a:cs typeface="Arial" panose="020B0604020202020204" pitchFamily="34" charset="0"/>
                        </a:rPr>
                        <a:t>.1Q-REV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816246475"/>
                  </a:ext>
                </a:extLst>
              </a:tr>
            </a:tbl>
          </a:graphicData>
        </a:graphic>
      </p:graphicFrame>
    </p:spTree>
    <p:extLst>
      <p:ext uri="{BB962C8B-B14F-4D97-AF65-F5344CB8AC3E}">
        <p14:creationId xmlns:p14="http://schemas.microsoft.com/office/powerpoint/2010/main" val="35478615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FDIS ballot closes 5 </a:t>
            </a:r>
            <a:r>
              <a:rPr lang="en-AU" dirty="0"/>
              <a:t>March </a:t>
            </a:r>
            <a:r>
              <a:rPr lang="en-AU" dirty="0" smtClean="0"/>
              <a:t>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chemeClr val="accent2"/>
                </a:solidFill>
              </a:rPr>
              <a:t>closes 5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23</a:t>
            </a:fld>
            <a:endParaRPr lang="en-US"/>
          </a:p>
        </p:txBody>
      </p:sp>
    </p:spTree>
    <p:extLst>
      <p:ext uri="{BB962C8B-B14F-4D97-AF65-F5344CB8AC3E}">
        <p14:creationId xmlns:p14="http://schemas.microsoft.com/office/powerpoint/2010/main" val="851874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a:t>
            </a:r>
            <a:r>
              <a:rPr lang="en-AU" dirty="0"/>
              <a:t>FDIS ballot passed </a:t>
            </a:r>
            <a:r>
              <a:rPr lang="en-AU" dirty="0">
                <a:solidFill>
                  <a:schemeClr val="accent6"/>
                </a:solidFill>
              </a:rPr>
              <a:t>&amp; is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t>
            </a:r>
            <a:r>
              <a:rPr lang="en-AU" dirty="0">
                <a:solidFill>
                  <a:schemeClr val="accent6"/>
                </a:solidFill>
              </a:rPr>
              <a:t>&amp; waiting for publication </a:t>
            </a:r>
            <a:endParaRPr lang="en-AU" dirty="0" smtClean="0">
              <a:solidFill>
                <a:schemeClr val="accent6"/>
              </a:solidFill>
            </a:endParaRP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solidFill>
                  <a:srgbClr val="FF0000"/>
                </a:solidFill>
              </a:rPr>
              <a:t>Due for publication in Jan 2018 – </a:t>
            </a:r>
            <a:r>
              <a:rPr lang="en-AU" dirty="0" smtClean="0">
                <a:solidFill>
                  <a:srgbClr val="FF0000"/>
                </a:solidFill>
              </a:rPr>
              <a:t>checked </a:t>
            </a:r>
            <a:r>
              <a:rPr lang="en-AU" dirty="0" smtClean="0">
                <a:solidFill>
                  <a:srgbClr val="FF0000"/>
                </a:solidFill>
              </a:rPr>
              <a:t>status with </a:t>
            </a:r>
            <a:r>
              <a:rPr lang="en-AU" dirty="0" smtClean="0">
                <a:solidFill>
                  <a:srgbClr val="FF0000"/>
                </a:solidFill>
              </a:rPr>
              <a:t>Jodi in Feb 2018</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24</a:t>
            </a:fld>
            <a:endParaRPr lang="en-US"/>
          </a:p>
        </p:txBody>
      </p:sp>
    </p:spTree>
    <p:extLst>
      <p:ext uri="{BB962C8B-B14F-4D97-AF65-F5344CB8AC3E}">
        <p14:creationId xmlns:p14="http://schemas.microsoft.com/office/powerpoint/2010/main" val="41982445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FDIS ballot closes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 with no response required</a:t>
            </a:r>
            <a:endParaRPr lang="en-AU" dirty="0" smtClean="0">
              <a:solidFill>
                <a:schemeClr val="accent2"/>
              </a:solidFill>
            </a:endParaRPr>
          </a:p>
          <a:p>
            <a:pPr lvl="1"/>
            <a:r>
              <a:rPr lang="en-AU" dirty="0" smtClean="0"/>
              <a:t>802.1d passed </a:t>
            </a:r>
            <a:r>
              <a:rPr lang="en-AU" dirty="0"/>
              <a:t>60-day pre-ballot on </a:t>
            </a:r>
            <a:r>
              <a:rPr lang="en-AU" dirty="0" smtClean="0"/>
              <a:t>15 June 2017 (N16657)</a:t>
            </a:r>
            <a:endParaRPr lang="en-AU" dirty="0"/>
          </a:p>
          <a:p>
            <a:pPr lvl="2"/>
            <a:r>
              <a:rPr lang="en-AU" dirty="0"/>
              <a:t>Passed </a:t>
            </a:r>
            <a:r>
              <a:rPr lang="en-AU" dirty="0" smtClean="0"/>
              <a:t>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2752135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is waiting for start of FDIS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t>
            </a:r>
            <a:r>
              <a:rPr lang="en-AU" dirty="0" smtClean="0">
                <a:solidFill>
                  <a:schemeClr val="accent6"/>
                </a:solidFill>
              </a:rPr>
              <a:t>but comment needs resolution</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smtClean="0">
                <a:solidFill>
                  <a:schemeClr val="accent2"/>
                </a:solidFill>
              </a:rPr>
              <a:t>waiting</a:t>
            </a:r>
          </a:p>
          <a:p>
            <a:pPr lvl="1"/>
            <a:r>
              <a:rPr lang="en-AU" b="0" dirty="0" smtClean="0">
                <a:solidFill>
                  <a:srgbClr val="FF0000"/>
                </a:solidFill>
              </a:rPr>
              <a:t>Checked </a:t>
            </a:r>
            <a:r>
              <a:rPr lang="en-AU" b="0" dirty="0" smtClean="0">
                <a:solidFill>
                  <a:srgbClr val="FF0000"/>
                </a:solidFill>
              </a:rPr>
              <a:t>status with </a:t>
            </a:r>
            <a:r>
              <a:rPr lang="en-AU" b="0" dirty="0" smtClean="0">
                <a:solidFill>
                  <a:srgbClr val="FF0000"/>
                </a:solidFill>
              </a:rPr>
              <a:t>Jodi in Feb 2018</a:t>
            </a:r>
            <a:endParaRPr lang="en-AU" b="0" dirty="0" smtClean="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is waiting for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a:t>
            </a:r>
            <a:r>
              <a:rPr lang="en-AU" dirty="0" smtClean="0"/>
              <a:t>Jan 2018 (</a:t>
            </a:r>
            <a:r>
              <a:rPr lang="en-AU" dirty="0" smtClean="0"/>
              <a:t>N</a:t>
            </a:r>
            <a:r>
              <a:rPr lang="en-AU" dirty="0" smtClean="0"/>
              <a:t>16761</a:t>
            </a:r>
            <a:r>
              <a:rPr lang="en-AU" dirty="0" smtClean="0"/>
              <a:t>)</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endParaRPr lang="en-AU" dirty="0" smtClean="0"/>
          </a:p>
          <a:p>
            <a:r>
              <a:rPr lang="en-AU" dirty="0" smtClean="0"/>
              <a:t>FDIS ballot: </a:t>
            </a:r>
            <a:r>
              <a:rPr lang="en-AU" dirty="0" smtClean="0">
                <a:solidFill>
                  <a:schemeClr val="accent2"/>
                </a:solidFill>
              </a:rPr>
              <a:t>waiting for start</a:t>
            </a:r>
          </a:p>
          <a:p>
            <a:pPr lvl="1"/>
            <a:r>
              <a:rPr lang="en-AU" dirty="0">
                <a:solidFill>
                  <a:srgbClr val="FF0000"/>
                </a:solidFill>
              </a:rPr>
              <a:t>Checked status with Jodi in Feb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60-day pre-ballot passed on 9 Dec 2017 </a:t>
            </a:r>
            <a:r>
              <a:rPr lang="en-AU" dirty="0"/>
              <a:t>but </a:t>
            </a:r>
            <a:r>
              <a:rPr lang="en-AU" dirty="0" smtClean="0"/>
              <a:t>a response is required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but response required</a:t>
            </a:r>
          </a:p>
          <a:p>
            <a:pPr lvl="1"/>
            <a:r>
              <a:rPr lang="en-AU" dirty="0" smtClean="0"/>
              <a:t>802.1Qci (6N16715) passed </a:t>
            </a:r>
            <a:r>
              <a:rPr lang="en-AU" dirty="0"/>
              <a:t>60-day pre-ballot on </a:t>
            </a:r>
            <a:r>
              <a:rPr lang="en-AU" dirty="0" smtClean="0"/>
              <a:t>9 Dec 2017 </a:t>
            </a:r>
            <a:r>
              <a:rPr lang="en-AU" dirty="0"/>
              <a:t>(</a:t>
            </a:r>
            <a:r>
              <a:rPr lang="en-AU" dirty="0" smtClean="0"/>
              <a:t>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802.1 WG will respond soon</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802.1Qci </a:t>
            </a:r>
            <a:r>
              <a:rPr lang="en-AU" dirty="0"/>
              <a:t>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IEEE </a:t>
            </a:r>
            <a:r>
              <a:rPr lang="en-AU" i="1" dirty="0" err="1"/>
              <a:t>Std</a:t>
            </a:r>
            <a:r>
              <a:rPr lang="en-AU" i="1" dirty="0"/>
              <a:t> </a:t>
            </a:r>
            <a:r>
              <a:rPr lang="en-AU" i="1" dirty="0" smtClean="0"/>
              <a:t>802.1Qci-2017 </a:t>
            </a:r>
            <a:r>
              <a:rPr lang="en-AU" i="1" dirty="0"/>
              <a:t>is an amendment to IEEE </a:t>
            </a:r>
            <a:r>
              <a:rPr lang="en-AU" i="1" dirty="0" smtClean="0"/>
              <a:t>802.1Q-2014 </a:t>
            </a:r>
            <a:r>
              <a:rPr lang="en-AU" i="1" dirty="0"/>
              <a:t>which refers to IEEE 802.1x in several chapters, such as Chapter 8.13.9, 10.1, 25.2, 25.6-2010. For IEEE </a:t>
            </a:r>
            <a:r>
              <a:rPr lang="en-AU" i="1" dirty="0" smtClean="0"/>
              <a:t>802.1Q-2014</a:t>
            </a:r>
            <a:r>
              <a:rPr lang="en-AU" i="1" dirty="0"/>
              <a:t>, China has already submitted the comments on IEEE </a:t>
            </a:r>
            <a:r>
              <a:rPr lang="en-AU" i="1" dirty="0" smtClean="0"/>
              <a:t>802.1Q-2014 </a:t>
            </a:r>
            <a:r>
              <a:rPr lang="en-AU" i="1" dirty="0"/>
              <a:t>during its pre-FDIS ballot and FDIS ballot about these technical flaws (security problems) in IEEE 802.1x-2010 that is referenced by IEEE </a:t>
            </a:r>
            <a:r>
              <a:rPr lang="en-AU" i="1" dirty="0" smtClean="0"/>
              <a:t>802.1Q-2014</a:t>
            </a:r>
            <a:r>
              <a:rPr lang="en-AU" i="1" dirty="0"/>
              <a:t>. Up to now, there is no reasonable and appropriate disposition on Chinese comments. Therefore, China cannot support IEEE </a:t>
            </a:r>
            <a:r>
              <a:rPr lang="en-AU" i="1" dirty="0" smtClean="0"/>
              <a:t>802.1Q-2014 </a:t>
            </a:r>
            <a:r>
              <a:rPr lang="en-AU" i="1" dirty="0"/>
              <a:t>and its amendments.</a:t>
            </a:r>
            <a:endParaRPr lang="en-AU" i="1" dirty="0" smtClean="0"/>
          </a:p>
          <a:p>
            <a:r>
              <a:rPr lang="en-AU" dirty="0" smtClean="0"/>
              <a:t>China NB Change 1</a:t>
            </a:r>
          </a:p>
          <a:p>
            <a:pPr lvl="1"/>
            <a:r>
              <a:rPr lang="en-AU" dirty="0" smtClean="0"/>
              <a:t>None specified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29</a:t>
            </a:fld>
            <a:endParaRPr lang="en-US"/>
          </a:p>
        </p:txBody>
      </p:sp>
    </p:spTree>
    <p:extLst>
      <p:ext uri="{BB962C8B-B14F-4D97-AF65-F5344CB8AC3E}">
        <p14:creationId xmlns:p14="http://schemas.microsoft.com/office/powerpoint/2010/main" val="761659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802.1Qci </a:t>
            </a:r>
            <a:r>
              <a:rPr lang="en-AU" dirty="0"/>
              <a:t>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Proposed response to China </a:t>
            </a:r>
            <a:r>
              <a:rPr lang="en-AU" dirty="0" smtClean="0"/>
              <a:t>NB </a:t>
            </a:r>
            <a:r>
              <a:rPr lang="en-AU" dirty="0" smtClean="0"/>
              <a:t>Comment/Change 1</a:t>
            </a:r>
          </a:p>
          <a:p>
            <a:pPr lvl="1"/>
            <a:r>
              <a:rPr lang="en-AU" dirty="0" smtClean="0">
                <a:solidFill>
                  <a:srgbClr val="FF0000"/>
                </a:solidFill>
              </a:rPr>
              <a:t>It is suggested that 802.1 WG provide the “usual response”</a:t>
            </a:r>
            <a:endParaRPr lang="en-AU" dirty="0" smtClean="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30</a:t>
            </a:fld>
            <a:endParaRPr lang="en-US"/>
          </a:p>
        </p:txBody>
      </p:sp>
    </p:spTree>
    <p:extLst>
      <p:ext uri="{BB962C8B-B14F-4D97-AF65-F5344CB8AC3E}">
        <p14:creationId xmlns:p14="http://schemas.microsoft.com/office/powerpoint/2010/main" val="15138891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is waiting for start of FDIS</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smtClean="0">
                <a:solidFill>
                  <a:schemeClr val="accent2"/>
                </a:solidFill>
              </a:rPr>
              <a:t>waiting</a:t>
            </a:r>
          </a:p>
          <a:p>
            <a:pPr lvl="1"/>
            <a:r>
              <a:rPr lang="en-AU" dirty="0">
                <a:solidFill>
                  <a:srgbClr val="FF0000"/>
                </a:solidFill>
              </a:rPr>
              <a:t>Checked status with Jodi in Feb 2018</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31</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a:t>1-2015</a:t>
            </a:r>
            <a:r>
              <a:rPr lang="en-AU" smtClean="0"/>
              <a:t> was published in Oct 2017</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32</a:t>
            </a:fld>
            <a:endParaRPr lang="en-US"/>
          </a:p>
        </p:txBody>
      </p:sp>
    </p:spTree>
    <p:extLst>
      <p:ext uri="{BB962C8B-B14F-4D97-AF65-F5344CB8AC3E}">
        <p14:creationId xmlns:p14="http://schemas.microsoft.com/office/powerpoint/2010/main" val="25677116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60-day pre-ballot passed </a:t>
            </a:r>
            <a:r>
              <a:rPr lang="en-AU" dirty="0"/>
              <a:t>on </a:t>
            </a:r>
            <a:r>
              <a:rPr lang="en-AU" dirty="0" smtClean="0"/>
              <a:t>2 </a:t>
            </a:r>
            <a:r>
              <a:rPr lang="en-AU" dirty="0" smtClean="0"/>
              <a:t>Feb 2018 but requires comment resolutions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but requires comment resolutions</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t>
            </a:r>
            <a:r>
              <a:rPr lang="en-AU" dirty="0" smtClean="0"/>
              <a:t>were two comments </a:t>
            </a:r>
            <a:r>
              <a:rPr lang="en-AU" dirty="0" smtClean="0"/>
              <a:t>received on the IEEE </a:t>
            </a:r>
            <a:r>
              <a:rPr lang="en-AU" dirty="0" smtClean="0"/>
              <a:t>802c </a:t>
            </a:r>
            <a:r>
              <a:rPr lang="en-AU" dirty="0"/>
              <a:t>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It is suitable to manage the protocol identifiers specified in this proposal by a consolidated and internationally commonly used identifying mechanism</a:t>
            </a:r>
            <a:r>
              <a:rPr lang="en-AU" i="1" dirty="0" smtClean="0"/>
              <a:t>.</a:t>
            </a:r>
          </a:p>
          <a:p>
            <a:r>
              <a:rPr lang="en-AU" dirty="0" smtClean="0"/>
              <a:t>China </a:t>
            </a:r>
            <a:r>
              <a:rPr lang="en-AU" dirty="0" smtClean="0"/>
              <a:t>NB Change 1</a:t>
            </a:r>
          </a:p>
          <a:p>
            <a:pPr lvl="1"/>
            <a:r>
              <a:rPr lang="en-AU" i="1" dirty="0"/>
              <a:t>OID is a flexible, scalable and across heterogeneous systems identifying mechanism proposed by ISO/IEC and ITU-T. OID is commonly used in international standard organizations. It is suggested to use OID for unified management of the protocol identifiers involved in this proposal. </a:t>
            </a:r>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34</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4062359545"/>
              </p:ext>
            </p:extLst>
          </p:nvPr>
        </p:nvGraphicFramePr>
        <p:xfrm>
          <a:off x="914400" y="5181600"/>
          <a:ext cx="914400" cy="792163"/>
        </p:xfrm>
        <a:graphic>
          <a:graphicData uri="http://schemas.openxmlformats.org/presentationml/2006/ole">
            <mc:AlternateContent xmlns:mc="http://schemas.openxmlformats.org/markup-compatibility/2006">
              <mc:Choice xmlns:v="urn:schemas-microsoft-com:vml" Requires="v">
                <p:oleObj spid="_x0000_s272393" name="Document" showAsIcon="1" r:id="rId3" imgW="914400" imgH="792360" progId="Word.Document.8">
                  <p:embed/>
                </p:oleObj>
              </mc:Choice>
              <mc:Fallback>
                <p:oleObj name="Document" showAsIcon="1" r:id="rId3" imgW="914400" imgH="792360" progId="Word.Document.8">
                  <p:embed/>
                  <p:pic>
                    <p:nvPicPr>
                      <p:cNvPr id="2" name="Object 1"/>
                      <p:cNvPicPr/>
                      <p:nvPr/>
                    </p:nvPicPr>
                    <p:blipFill>
                      <a:blip r:embed="rId4"/>
                      <a:stretch>
                        <a:fillRect/>
                      </a:stretch>
                    </p:blipFill>
                    <p:spPr>
                      <a:xfrm>
                        <a:off x="914400" y="51816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6185814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t>
            </a:r>
            <a:r>
              <a:rPr lang="en-AU" dirty="0" smtClean="0"/>
              <a:t>were two comments </a:t>
            </a:r>
            <a:r>
              <a:rPr lang="en-AU" dirty="0" smtClean="0"/>
              <a:t>received on the IEEE </a:t>
            </a:r>
            <a:r>
              <a:rPr lang="en-AU" dirty="0" smtClean="0"/>
              <a:t>802c </a:t>
            </a:r>
            <a:r>
              <a:rPr lang="en-AU" dirty="0"/>
              <a:t>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US </a:t>
            </a:r>
            <a:r>
              <a:rPr lang="en-AU" dirty="0" smtClean="0"/>
              <a:t>NB Comment 1</a:t>
            </a:r>
          </a:p>
          <a:p>
            <a:pPr lvl="1"/>
            <a:r>
              <a:rPr lang="en-AU" dirty="0" smtClean="0"/>
              <a:t>See attached file</a:t>
            </a:r>
          </a:p>
          <a:p>
            <a:r>
              <a:rPr lang="en-AU" dirty="0" smtClean="0"/>
              <a:t>US </a:t>
            </a:r>
            <a:r>
              <a:rPr lang="en-AU" dirty="0" smtClean="0"/>
              <a:t>NB Change 1</a:t>
            </a:r>
          </a:p>
          <a:p>
            <a:pPr lvl="1"/>
            <a:r>
              <a:rPr lang="en-AU" dirty="0"/>
              <a:t>See attached file</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35</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1987704067"/>
              </p:ext>
            </p:extLst>
          </p:nvPr>
        </p:nvGraphicFramePr>
        <p:xfrm>
          <a:off x="838200" y="3886200"/>
          <a:ext cx="914400" cy="792163"/>
        </p:xfrm>
        <a:graphic>
          <a:graphicData uri="http://schemas.openxmlformats.org/presentationml/2006/ole">
            <mc:AlternateContent xmlns:mc="http://schemas.openxmlformats.org/markup-compatibility/2006">
              <mc:Choice xmlns:v="urn:schemas-microsoft-com:vml" Requires="v">
                <p:oleObj spid="_x0000_s273419" name="Document" showAsIcon="1" r:id="rId3" imgW="914400" imgH="792360" progId="Word.Document.8">
                  <p:embed/>
                </p:oleObj>
              </mc:Choice>
              <mc:Fallback>
                <p:oleObj name="Document" showAsIcon="1" r:id="rId3" imgW="914400" imgH="792360" progId="Word.Document.8">
                  <p:embed/>
                  <p:pic>
                    <p:nvPicPr>
                      <p:cNvPr id="3" name="Object 2"/>
                      <p:cNvPicPr/>
                      <p:nvPr/>
                    </p:nvPicPr>
                    <p:blipFill>
                      <a:blip r:embed="rId4"/>
                      <a:stretch>
                        <a:fillRect/>
                      </a:stretch>
                    </p:blipFill>
                    <p:spPr>
                      <a:xfrm>
                        <a:off x="838200" y="38862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11805747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t>
            </a:r>
            <a:r>
              <a:rPr lang="en-AU" dirty="0" smtClean="0">
                <a:solidFill>
                  <a:schemeClr val="accent2"/>
                </a:solidFill>
              </a:rPr>
              <a:t>&amp; waiting for publication</a:t>
            </a:r>
          </a:p>
          <a:p>
            <a:pPr lvl="1"/>
            <a:r>
              <a:rPr lang="en-GB" dirty="0" smtClean="0"/>
              <a:t>802.1AX-2014/Cor1 </a:t>
            </a:r>
            <a:r>
              <a:rPr lang="en-AU" dirty="0" smtClean="0"/>
              <a:t>passed 90-day FDIS </a:t>
            </a:r>
            <a:r>
              <a:rPr lang="en-AU" dirty="0"/>
              <a:t>on 20 July </a:t>
            </a:r>
            <a:r>
              <a:rPr lang="en-AU" dirty="0" smtClean="0"/>
              <a:t>2017 (N16684)</a:t>
            </a:r>
            <a:endParaRPr lang="en-AU" dirty="0"/>
          </a:p>
          <a:p>
            <a:pPr lvl="2"/>
            <a:r>
              <a:rPr lang="en-AU" dirty="0" smtClean="0"/>
              <a:t>Passed 10/0/10</a:t>
            </a:r>
          </a:p>
          <a:p>
            <a:pPr lvl="2"/>
            <a:r>
              <a:rPr lang="en-AU" dirty="0" smtClean="0"/>
              <a:t>There were no comments</a:t>
            </a:r>
          </a:p>
          <a:p>
            <a:pPr lvl="1"/>
            <a:r>
              <a:rPr lang="en-AU" dirty="0" smtClean="0"/>
              <a:t>(Jan 2018) </a:t>
            </a:r>
            <a:r>
              <a:rPr lang="en-AU" dirty="0"/>
              <a:t>will be published “soon</a:t>
            </a:r>
            <a:r>
              <a:rPr lang="en-AU" dirty="0" smtClean="0"/>
              <a:t>”</a:t>
            </a:r>
          </a:p>
          <a:p>
            <a:pPr lvl="2"/>
            <a:r>
              <a:rPr lang="en-AU" dirty="0">
                <a:solidFill>
                  <a:srgbClr val="FF0000"/>
                </a:solidFill>
              </a:rPr>
              <a:t>Checked status with Jodi in Feb 2018</a:t>
            </a: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34186469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802.1Q-REV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AU" dirty="0" smtClean="0">
                <a:solidFill>
                  <a:srgbClr val="FF0000"/>
                </a:solidFill>
              </a:rPr>
              <a:t>(Nov 2017) In Sponsor Ballot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has been liaised for information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D2.0 liaised in Dec 2017 (WG1-N119)</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a:solidFill>
                  <a:srgbClr val="FF0000"/>
                </a:solidFill>
              </a:rPr>
              <a:t>Has it been liaised yet? No, as of Nov 2017</a:t>
            </a:r>
            <a:endParaRPr lang="en-AU"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40</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solidFill>
                  <a:srgbClr val="FF0000"/>
                </a:solidFill>
              </a:rPr>
              <a:t>Liaison of </a:t>
            </a:r>
            <a:r>
              <a:rPr lang="en-AU" dirty="0" smtClean="0">
                <a:solidFill>
                  <a:srgbClr val="FF0000"/>
                </a:solidFill>
              </a:rPr>
              <a:t>D2.0 </a:t>
            </a:r>
            <a:r>
              <a:rPr lang="en-AU" dirty="0" smtClean="0">
                <a:solidFill>
                  <a:srgbClr val="FF0000"/>
                </a:solidFill>
              </a:rPr>
              <a:t>will be approved in Nov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41</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5882806"/>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Jun</a:t>
                      </a:r>
                      <a:r>
                        <a:rPr lang="en-AU" sz="1600" kern="1200" baseline="0" dirty="0" smtClean="0">
                          <a:solidFill>
                            <a:schemeClr val="tx1"/>
                          </a:solidFill>
                          <a:latin typeface="+mn-lt"/>
                          <a:ea typeface="+mn-ea"/>
                          <a:cs typeface="+mn-cs"/>
                        </a:rPr>
                        <a:t>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.3/Cor1</a:t>
                      </a:r>
                    </a:p>
                  </a:txBody>
                  <a:tcPr/>
                </a:tc>
                <a:tc>
                  <a:txBody>
                    <a:bodyPr/>
                    <a:lstStyle/>
                    <a:p>
                      <a:pPr algn="ctr"/>
                      <a:r>
                        <a:rPr lang="en-GB" sz="1600" dirty="0" smtClean="0">
                          <a:solidFill>
                            <a:schemeClr val="tx1"/>
                          </a:solidFill>
                          <a:latin typeface="+mj-lt"/>
                        </a:rPr>
                        <a:t>D2.1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smtClean="0">
                          <a:solidFill>
                            <a:schemeClr val="tx1"/>
                          </a:solidFill>
                          <a:latin typeface="+mn-lt"/>
                          <a:ea typeface="+mn-ea"/>
                          <a:cs typeface="+mn-cs"/>
                        </a:rPr>
                        <a:t>n/a</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22 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0" kern="1200" dirty="0" smtClean="0">
                        <a:solidFill>
                          <a:schemeClr val="tx1"/>
                        </a:solidFill>
                        <a:latin typeface="+mn-lt"/>
                        <a:ea typeface="+mn-ea"/>
                        <a:cs typeface="+mn-cs"/>
                      </a:endParaRPr>
                    </a:p>
                  </a:txBody>
                  <a:tcPr marL="115147" marR="115147"/>
                </a:tc>
                <a:extLst>
                  <a:ext uri="{0D108BD9-81ED-4DB2-BD59-A6C34878D82A}">
                    <a16:rowId xmlns:a16="http://schemas.microsoft.com/office/drawing/2014/main" val="3296881205"/>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42</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a:t>
            </a:r>
            <a:r>
              <a:rPr lang="en-AU" dirty="0"/>
              <a:t>is waiting for start of FDIS</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t>
            </a:r>
            <a:r>
              <a:rPr lang="en-AU" dirty="0">
                <a:solidFill>
                  <a:srgbClr val="00B050"/>
                </a:solidFill>
              </a:rPr>
              <a:t>with comments resolved</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chemeClr val="accent2"/>
                </a:solidFill>
              </a:rPr>
              <a:t>waiting for start</a:t>
            </a:r>
          </a:p>
          <a:p>
            <a:pPr lvl="1"/>
            <a:r>
              <a:rPr lang="en-AU" dirty="0" smtClean="0"/>
              <a:t>(Sept 2017) FDIS </a:t>
            </a:r>
            <a:r>
              <a:rPr lang="en-AU" dirty="0"/>
              <a:t>will </a:t>
            </a:r>
            <a:r>
              <a:rPr lang="en-AU" dirty="0" smtClean="0"/>
              <a:t>start  </a:t>
            </a:r>
            <a:r>
              <a:rPr lang="en-AU" dirty="0"/>
              <a:t>“soon</a:t>
            </a:r>
            <a:r>
              <a:rPr lang="en-AU" dirty="0" smtClean="0"/>
              <a:t>”</a:t>
            </a:r>
          </a:p>
          <a:p>
            <a:pPr lvl="2"/>
            <a:r>
              <a:rPr lang="en-AU" dirty="0">
                <a:solidFill>
                  <a:srgbClr val="FF0000"/>
                </a:solidFill>
              </a:rPr>
              <a:t>Checked status with Jodi in Feb </a:t>
            </a:r>
            <a:r>
              <a:rPr lang="en-AU" dirty="0" smtClean="0">
                <a:solidFill>
                  <a:srgbClr val="FF0000"/>
                </a:solidFill>
              </a:rPr>
              <a:t>2018</a:t>
            </a:r>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is waiting for start of FDIS ballot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smtClean="0">
                <a:solidFill>
                  <a:schemeClr val="accent2"/>
                </a:solidFill>
              </a:rPr>
              <a:t>waiting for start</a:t>
            </a:r>
          </a:p>
          <a:p>
            <a:pPr lvl="1"/>
            <a:r>
              <a:rPr lang="en-AU" dirty="0">
                <a:solidFill>
                  <a:srgbClr val="FF0000"/>
                </a:solidFill>
              </a:rPr>
              <a:t>Checked status with Jodi in Feb 2018</a:t>
            </a: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is waiting for start of FDIS ballot</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smtClean="0">
                <a:solidFill>
                  <a:schemeClr val="accent2"/>
                </a:solidFill>
              </a:rPr>
              <a:t>waiting for start</a:t>
            </a:r>
          </a:p>
          <a:p>
            <a:pPr lvl="1"/>
            <a:r>
              <a:rPr lang="en-AU" dirty="0">
                <a:solidFill>
                  <a:srgbClr val="FF0000"/>
                </a:solidFill>
              </a:rPr>
              <a:t>Checked status with Jodi in Feb 2018</a:t>
            </a:r>
          </a:p>
          <a:p>
            <a:endParaRPr lang="en-AU" dirty="0" smtClean="0">
              <a:solidFill>
                <a:schemeClr val="accent2"/>
              </a:solidFill>
            </a:endParaRPr>
          </a:p>
          <a:p>
            <a:endParaRPr lang="en-AU" dirty="0"/>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FDIS ballot passed &amp; is awaiting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&amp; awaiting publication</a:t>
            </a:r>
          </a:p>
          <a:p>
            <a:pPr lvl="1"/>
            <a:r>
              <a:rPr lang="en-AU" dirty="0" smtClean="0"/>
              <a:t>Passed on 22 Nov 2017</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1"/>
            <a:r>
              <a:rPr lang="en-AU" dirty="0">
                <a:solidFill>
                  <a:srgbClr val="FF0000"/>
                </a:solidFill>
              </a:rPr>
              <a:t>Checked status with Jodi in Feb 2018</a:t>
            </a:r>
          </a:p>
          <a:p>
            <a:pPr lvl="2"/>
            <a:endParaRPr lang="en-AU" dirty="0"/>
          </a:p>
          <a:p>
            <a:endParaRPr lang="en-AU" dirty="0" smtClean="0">
              <a:solidFill>
                <a:schemeClr val="accent2"/>
              </a:solidFill>
            </a:endParaRPr>
          </a:p>
        </p:txBody>
      </p:sp>
    </p:spTree>
    <p:extLst>
      <p:ext uri="{BB962C8B-B14F-4D97-AF65-F5344CB8AC3E}">
        <p14:creationId xmlns:p14="http://schemas.microsoft.com/office/powerpoint/2010/main" val="102848628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60-day pre-ballot closes on 12 Apr 2018</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chemeClr val="accent2"/>
                </a:solidFill>
              </a:rPr>
              <a:t>closes on 12 Apr 2018</a:t>
            </a:r>
          </a:p>
          <a:p>
            <a:pPr lvl="1"/>
            <a:r>
              <a:rPr lang="en-AU" dirty="0" smtClean="0"/>
              <a:t>Submission occurred on 6 Feb 2018</a:t>
            </a:r>
          </a:p>
          <a:p>
            <a:r>
              <a:rPr lang="en-AU" dirty="0" smtClean="0"/>
              <a:t>FDIS ballot:</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2016 (when in SB)</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48</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a:t>
            </a:r>
            <a:r>
              <a:rPr lang="en-AU" dirty="0"/>
              <a:t>60-day pre-ballot closes on 12 Apr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smtClean="0"/>
              <a:t>60-day</a:t>
            </a:r>
            <a:r>
              <a:rPr lang="en-AU" dirty="0" smtClean="0"/>
              <a:t> pre-ballot: </a:t>
            </a:r>
            <a:r>
              <a:rPr lang="en-AU" dirty="0">
                <a:solidFill>
                  <a:schemeClr val="accent2"/>
                </a:solidFill>
              </a:rPr>
              <a:t>closes on 12 Apr 2018</a:t>
            </a:r>
            <a:endParaRPr lang="en-AU" dirty="0" smtClean="0">
              <a:solidFill>
                <a:schemeClr val="accent2"/>
              </a:solidFill>
            </a:endParaRPr>
          </a:p>
          <a:p>
            <a:pPr lvl="1"/>
            <a:r>
              <a:rPr lang="en-AU" dirty="0"/>
              <a:t>Submission occurred on 6 Feb 2018</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49</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endParaRPr lang="en-AU" dirty="0"/>
          </a:p>
          <a:p>
            <a:r>
              <a:rPr lang="en-US" smtClean="0"/>
              <a:t>60-day</a:t>
            </a:r>
            <a:r>
              <a:rPr lang="en-AU" smtClean="0"/>
              <a:t> </a:t>
            </a:r>
            <a:r>
              <a:rPr lang="en-AU" dirty="0" smtClean="0"/>
              <a:t>pre-ballot: </a:t>
            </a:r>
            <a:r>
              <a:rPr lang="en-AU" dirty="0" smtClean="0">
                <a:solidFill>
                  <a:schemeClr val="accent2"/>
                </a:solidFill>
              </a:rPr>
              <a:t>waiting</a:t>
            </a:r>
          </a:p>
          <a:p>
            <a:pPr lvl="1"/>
            <a:r>
              <a:rPr lang="en-AU" dirty="0"/>
              <a:t>Submission planned </a:t>
            </a:r>
            <a:r>
              <a:rPr lang="en-AU" dirty="0" smtClean="0"/>
              <a:t>soon</a:t>
            </a:r>
            <a:endParaRPr lang="en-AU" dirty="0"/>
          </a:p>
          <a:p>
            <a:pPr lvl="2"/>
            <a:r>
              <a:rPr lang="en-AU" dirty="0">
                <a:solidFill>
                  <a:srgbClr val="FF0000"/>
                </a:solidFill>
              </a:rPr>
              <a:t>On Dec 2017 </a:t>
            </a:r>
            <a:r>
              <a:rPr lang="en-AU" dirty="0" err="1">
                <a:solidFill>
                  <a:srgbClr val="FF0000"/>
                </a:solidFill>
              </a:rPr>
              <a:t>RevCom</a:t>
            </a:r>
            <a:r>
              <a:rPr lang="en-AU" dirty="0">
                <a:solidFill>
                  <a:srgbClr val="FF0000"/>
                </a:solidFill>
              </a:rPr>
              <a:t> agenda</a:t>
            </a:r>
            <a:endParaRPr lang="en-AU" dirty="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50</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was </a:t>
            </a:r>
            <a:r>
              <a:rPr lang="en-AU" dirty="0"/>
              <a:t>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(802.11cj) was </a:t>
            </a:r>
            <a:r>
              <a:rPr lang="en-AU" dirty="0"/>
              <a:t>liaised in Feb </a:t>
            </a:r>
            <a:r>
              <a:rPr lang="en-AU" dirty="0" smtClean="0"/>
              <a:t>2018</a:t>
            </a:r>
            <a:endParaRPr lang="en-AU" dirty="0">
              <a:solidFill>
                <a:srgbClr val="FF0000"/>
              </a:solidFill>
            </a:endParaRP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endParaRPr lang="en-AU" dirty="0"/>
          </a:p>
          <a:p>
            <a:pPr lvl="2"/>
            <a:r>
              <a:rPr lang="en-AU" dirty="0">
                <a:solidFill>
                  <a:srgbClr val="FF0000"/>
                </a:solidFill>
              </a:rPr>
              <a:t>On Dec 2017 </a:t>
            </a:r>
            <a:r>
              <a:rPr lang="en-AU" dirty="0" err="1">
                <a:solidFill>
                  <a:srgbClr val="FF0000"/>
                </a:solidFill>
              </a:rPr>
              <a:t>RevCom</a:t>
            </a:r>
            <a:r>
              <a:rPr lang="en-AU" dirty="0">
                <a:solidFill>
                  <a:srgbClr val="FF0000"/>
                </a:solidFill>
              </a:rPr>
              <a:t> </a:t>
            </a:r>
            <a:r>
              <a:rPr lang="en-AU" dirty="0" smtClean="0">
                <a:solidFill>
                  <a:srgbClr val="FF0000"/>
                </a:solidFill>
              </a:rPr>
              <a:t>agenda</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51</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will liaised for information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smtClean="0"/>
              <a:t>60-day</a:t>
            </a:r>
            <a:r>
              <a:rPr lang="en-AU" smtClean="0"/>
              <a:t> </a:t>
            </a:r>
            <a:r>
              <a:rPr lang="en-AU" dirty="0" smtClean="0"/>
              <a:t>pre-ballot: </a:t>
            </a:r>
            <a:r>
              <a:rPr lang="en-AU" dirty="0" smtClean="0">
                <a:solidFill>
                  <a:schemeClr val="accent2"/>
                </a:solidFill>
              </a:rPr>
              <a:t>waiting</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52</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43704100"/>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11mc</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16</a:t>
                      </a:r>
                      <a:r>
                        <a:rPr lang="en-AU" sz="1600" b="0" baseline="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13</a:t>
                      </a:r>
                      <a:r>
                        <a:rPr lang="en-AU" sz="1600" b="0" baseline="0" dirty="0" smtClean="0">
                          <a:solidFill>
                            <a:schemeClr val="tx1"/>
                          </a:solidFill>
                          <a:latin typeface="+mj-lt"/>
                        </a:rPr>
                        <a:t> Apr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Jun 17</a:t>
                      </a: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53</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FDIS ballot closes on 13 April 2018</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a:t>
            </a:r>
          </a:p>
          <a:p>
            <a:pPr lvl="2"/>
            <a:r>
              <a:rPr lang="en-GB" dirty="0" smtClean="0"/>
              <a:t>D6.0 in Jul 2016</a:t>
            </a:r>
          </a:p>
          <a:p>
            <a:pPr lvl="2"/>
            <a:r>
              <a:rPr lang="en-GB" dirty="0" smtClean="0"/>
              <a:t>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and comments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a:solidFill>
                  <a:schemeClr val="accent2"/>
                </a:solidFill>
              </a:rPr>
              <a:t>closes </a:t>
            </a:r>
            <a:r>
              <a:rPr lang="en-AU" dirty="0" smtClean="0">
                <a:solidFill>
                  <a:schemeClr val="accent2"/>
                </a:solidFill>
              </a:rPr>
              <a:t>13 </a:t>
            </a:r>
            <a:r>
              <a:rPr lang="en-AU">
                <a:solidFill>
                  <a:schemeClr val="accent2"/>
                </a:solidFill>
              </a:rPr>
              <a:t>April </a:t>
            </a:r>
            <a:r>
              <a:rPr lang="en-AU" smtClean="0">
                <a:solidFill>
                  <a:schemeClr val="accent2"/>
                </a:solidFill>
              </a:rPr>
              <a:t>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54</a:t>
            </a:fld>
            <a:endParaRPr lang="en-US"/>
          </a:p>
        </p:txBody>
      </p:sp>
    </p:spTree>
    <p:extLst>
      <p:ext uri="{BB962C8B-B14F-4D97-AF65-F5344CB8AC3E}">
        <p14:creationId xmlns:p14="http://schemas.microsoft.com/office/powerpoint/2010/main" val="299261205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passed 60-day pre-ballot and is waiting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waiting</a:t>
            </a:r>
          </a:p>
          <a:p>
            <a:pPr lvl="1"/>
            <a:r>
              <a:rPr lang="en-AU" dirty="0"/>
              <a:t>(Sept 2017) FDIS will start </a:t>
            </a:r>
            <a:r>
              <a:rPr lang="en-AU" dirty="0" smtClean="0"/>
              <a:t>soon</a:t>
            </a:r>
          </a:p>
          <a:p>
            <a:pPr lvl="2"/>
            <a:r>
              <a:rPr lang="en-AU" dirty="0">
                <a:solidFill>
                  <a:srgbClr val="FF0000"/>
                </a:solidFill>
              </a:rPr>
              <a:t>Checked status with Jodi in Feb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is waiting for start of FDIS</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and response sent</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is waiting for start of FDIS</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start</a:t>
            </a:r>
          </a:p>
          <a:p>
            <a:pPr lvl="1"/>
            <a:r>
              <a:rPr lang="en-AU" dirty="0">
                <a:solidFill>
                  <a:srgbClr val="FF0000"/>
                </a:solidFill>
              </a:rPr>
              <a:t>Checked status with Jodi in Feb 2018</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57</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endParaRPr lang="en-AU" dirty="0" smtClean="0">
              <a:solidFill>
                <a:schemeClr val="accent2"/>
              </a:solidFill>
            </a:endParaRPr>
          </a:p>
          <a:p>
            <a:r>
              <a:rPr lang="en-US" dirty="0" smtClean="0"/>
              <a:t>60-day</a:t>
            </a:r>
            <a:r>
              <a:rPr lang="en-AU" dirty="0" smtClean="0"/>
              <a:t> pre-ballot: </a:t>
            </a:r>
            <a:r>
              <a:rPr lang="en-AU" dirty="0" smtClean="0">
                <a:solidFill>
                  <a:schemeClr val="accent2"/>
                </a:solidFill>
              </a:rPr>
              <a:t>waiting for submission</a:t>
            </a:r>
          </a:p>
          <a:p>
            <a:pPr lvl="1"/>
            <a:r>
              <a:rPr lang="en-AU" b="0" dirty="0" smtClean="0"/>
              <a:t>The standard is compete but publication by IEEE-SA has been delayed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has been liaised for information</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GB" dirty="0" smtClean="0">
                <a:solidFill>
                  <a:srgbClr val="FF0000"/>
                </a:solidFill>
              </a:rPr>
              <a:t>D5.0 should probably be sent in Jan 2018</a:t>
            </a:r>
          </a:p>
          <a:p>
            <a:pPr lvl="2"/>
            <a:r>
              <a:rPr lang="en-GB" dirty="0" smtClean="0">
                <a:solidFill>
                  <a:srgbClr val="FF0000"/>
                </a:solidFill>
              </a:rPr>
              <a:t>Peter Yee took action to ping Chair</a:t>
            </a:r>
            <a:endParaRPr lang="en-AU" dirty="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59</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Mar 2018 plenary meeting in Chicago</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6 Mar 2018,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has been liaised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 in March 2017</a:t>
            </a:r>
          </a:p>
          <a:p>
            <a:pPr lvl="1"/>
            <a:r>
              <a:rPr lang="en-AU" dirty="0" smtClean="0"/>
              <a:t>802.11aq D8.0 was sent for liaison in Mar 2017</a:t>
            </a:r>
          </a:p>
          <a:p>
            <a:pPr lvl="1"/>
            <a:r>
              <a:rPr lang="en-AU" dirty="0" smtClean="0">
                <a:solidFill>
                  <a:srgbClr val="FF0000"/>
                </a:solidFill>
              </a:rPr>
              <a:t>Stephen McCann will follow up on getting a new draft to SC6</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62</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63</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two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55492407"/>
              </p:ext>
            </p:extLst>
          </p:nvPr>
        </p:nvGraphicFramePr>
        <p:xfrm>
          <a:off x="152399" y="1600200"/>
          <a:ext cx="8839199" cy="1298324"/>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.15.4</a:t>
                      </a:r>
                    </a:p>
                  </a:txBody>
                  <a:tcPr marL="115147" marR="115147"/>
                </a:tc>
                <a:tc>
                  <a:txBody>
                    <a:bodyPr/>
                    <a:lstStyle/>
                    <a:p>
                      <a:pPr algn="ctr"/>
                      <a:r>
                        <a:rPr lang="en-AU" sz="1600" b="0" dirty="0" err="1" smtClean="0">
                          <a:solidFill>
                            <a:schemeClr val="tx1"/>
                          </a:solidFill>
                          <a:latin typeface="+mj-lt"/>
                        </a:rPr>
                        <a:t>Std</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Dec</a:t>
                      </a:r>
                      <a:r>
                        <a:rPr lang="en-AU" sz="1600" b="0" baseline="0" dirty="0" smtClean="0">
                          <a:solidFill>
                            <a:schemeClr val="tx1"/>
                          </a:solidFill>
                          <a:latin typeface="+mj-lt"/>
                        </a:rPr>
                        <a:t> </a:t>
                      </a:r>
                      <a:r>
                        <a:rPr lang="en-AU" sz="1600" b="0" dirty="0" smtClean="0">
                          <a:solidFill>
                            <a:schemeClr val="tx1"/>
                          </a:solidFill>
                          <a:latin typeface="+mj-lt"/>
                        </a:rPr>
                        <a:t>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Apr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25</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65</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passed FDIS </a:t>
            </a:r>
            <a:r>
              <a:rPr lang="en-AU" dirty="0" smtClean="0"/>
              <a:t>ballot and is waiting for publication</a:t>
            </a:r>
            <a:endParaRPr lang="en-AU" dirty="0">
              <a:solidFill>
                <a:srgbClr val="FF0000"/>
              </a:solidFill>
            </a:endParaRPr>
          </a:p>
        </p:txBody>
      </p:sp>
      <p:sp>
        <p:nvSpPr>
          <p:cNvPr id="10" name="Content Placeholder 9"/>
          <p:cNvSpPr>
            <a:spLocks noGrp="1"/>
          </p:cNvSpPr>
          <p:nvPr>
            <p:ph idx="1"/>
          </p:nvPr>
        </p:nvSpPr>
        <p:spPr>
          <a:xfrm>
            <a:off x="685800" y="1752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a:solidFill>
                  <a:srgbClr val="00B050"/>
                </a:solidFill>
              </a:rPr>
              <a:t>passed</a:t>
            </a:r>
            <a:endParaRPr lang="en-AU" dirty="0" smtClean="0">
              <a:solidFill>
                <a:schemeClr val="accent2"/>
              </a:solidFill>
            </a:endParaRPr>
          </a:p>
          <a:p>
            <a:pPr lvl="1"/>
            <a:r>
              <a:rPr lang="en-AU" dirty="0"/>
              <a:t>Passed on </a:t>
            </a:r>
            <a:r>
              <a:rPr lang="en-AU" dirty="0" smtClean="0"/>
              <a:t>27 </a:t>
            </a:r>
            <a:r>
              <a:rPr lang="en-AU" dirty="0" smtClean="0"/>
              <a:t>Jan 2018 </a:t>
            </a:r>
            <a:r>
              <a:rPr lang="en-AU" dirty="0" smtClean="0"/>
              <a:t>by 12/0/10, with no comments (N16763)</a:t>
            </a:r>
          </a:p>
          <a:p>
            <a:pPr lvl="1"/>
            <a:r>
              <a:rPr lang="en-AU" dirty="0" smtClean="0">
                <a:solidFill>
                  <a:srgbClr val="FF0000"/>
                </a:solidFill>
              </a:rPr>
              <a:t>Asked Jodi when it will be published in Feb 2018</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66</a:t>
            </a:fld>
            <a:endParaRPr lang="en-US"/>
          </a:p>
        </p:txBody>
      </p:sp>
    </p:spTree>
    <p:extLst>
      <p:ext uri="{BB962C8B-B14F-4D97-AF65-F5344CB8AC3E}">
        <p14:creationId xmlns:p14="http://schemas.microsoft.com/office/powerpoint/2010/main" val="234342489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a:t>
            </a:r>
          </a:p>
          <a:p>
            <a:pPr lvl="2"/>
            <a:r>
              <a:rPr lang="en-AU" dirty="0" smtClean="0"/>
              <a:t>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67</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endParaRPr lang="en-AU" i="1" dirty="0" smtClean="0"/>
          </a:p>
          <a:p>
            <a:r>
              <a:rPr lang="en-AU" dirty="0" smtClean="0"/>
              <a:t>China NB Change 1</a:t>
            </a:r>
          </a:p>
          <a:p>
            <a:pPr lvl="1"/>
            <a:r>
              <a:rPr lang="en-AU" dirty="0" smtClean="0"/>
              <a:t>None specified</a:t>
            </a:r>
          </a:p>
          <a:p>
            <a:r>
              <a:rPr lang="en-AU" dirty="0" smtClean="0"/>
              <a:t>IEEE 802 response 1</a:t>
            </a:r>
          </a:p>
          <a:p>
            <a:pPr lvl="1"/>
            <a:r>
              <a:rPr lang="en-GB" dirty="0" smtClean="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6</a:t>
            </a:r>
            <a:r>
              <a:rPr lang="en-AU" dirty="0" smtClean="0">
                <a:solidFill>
                  <a:srgbClr val="FF0000"/>
                </a:solidFill>
              </a:rPr>
              <a:t>.</a:t>
            </a:r>
          </a:p>
          <a:p>
            <a:pPr lvl="1"/>
            <a:r>
              <a:rPr lang="en-AU" dirty="0" smtClean="0">
                <a:solidFill>
                  <a:srgbClr val="FF0000"/>
                </a:solidFill>
              </a:rPr>
              <a:t>(Feb 2018) Heile stated that they are working on a response</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68</a:t>
            </a:fld>
            <a:endParaRPr lang="en-US"/>
          </a:p>
        </p:txBody>
      </p:sp>
    </p:spTree>
    <p:extLst>
      <p:ext uri="{BB962C8B-B14F-4D97-AF65-F5344CB8AC3E}">
        <p14:creationId xmlns:p14="http://schemas.microsoft.com/office/powerpoint/2010/main" val="145401308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endParaRPr lang="en-AU" i="1" dirty="0" smtClean="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69</a:t>
            </a:fld>
            <a:endParaRPr lang="en-US"/>
          </a:p>
        </p:txBody>
      </p:sp>
    </p:spTree>
    <p:extLst>
      <p:ext uri="{BB962C8B-B14F-4D97-AF65-F5344CB8AC3E}">
        <p14:creationId xmlns:p14="http://schemas.microsoft.com/office/powerpoint/2010/main" val="7114411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wireless interim meeting in January 2018 in Irvine</a:t>
            </a:r>
          </a:p>
          <a:p>
            <a:pPr lvl="1"/>
            <a:r>
              <a:rPr lang="en-AU" dirty="0" smtClean="0"/>
              <a:t>Review extended goals</a:t>
            </a:r>
          </a:p>
          <a:p>
            <a:pPr lvl="2"/>
            <a:r>
              <a:rPr lang="en-AU" dirty="0" smtClean="0"/>
              <a:t>From formalisation of status as SC in March 2014</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FDIS ballots</a:t>
            </a:r>
          </a:p>
          <a:p>
            <a:pPr lvl="1"/>
            <a:r>
              <a:rPr lang="en-AU" dirty="0" smtClean="0"/>
              <a:t>Review SC6 activities</a:t>
            </a:r>
          </a:p>
          <a:p>
            <a:pPr lvl="2"/>
            <a:r>
              <a:rPr lang="en-AU" dirty="0" smtClean="0"/>
              <a:t>Security ad hoc activities</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smtClean="0"/>
              <a:t>Japan </a:t>
            </a:r>
            <a:r>
              <a:rPr lang="en-AU" dirty="0" smtClean="0"/>
              <a:t>NB Change 1</a:t>
            </a:r>
          </a:p>
          <a:p>
            <a:pPr lvl="1"/>
            <a:r>
              <a:rPr lang="en-AU" i="1" dirty="0"/>
              <a:t>Add the following text into 10.1. </a:t>
            </a:r>
          </a:p>
          <a:p>
            <a:pPr lvl="1"/>
            <a:r>
              <a:rPr lang="en-AU" i="1" dirty="0"/>
              <a:t>"When this specification and ISO/IEC 17982 are used in close area like same body area, it may be interfered each other." </a:t>
            </a:r>
            <a:endParaRPr lang="en-AU" i="1" dirty="0" smtClean="0"/>
          </a:p>
          <a:p>
            <a:r>
              <a:rPr lang="en-AU" dirty="0"/>
              <a:t>IEEE 802 response 1</a:t>
            </a:r>
          </a:p>
          <a:p>
            <a:pPr lvl="1"/>
            <a:r>
              <a:rPr lang="en-GB" dirty="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a:t>
            </a:r>
            <a:r>
              <a:rPr lang="en-AU" dirty="0" smtClean="0">
                <a:solidFill>
                  <a:srgbClr val="FF0000"/>
                </a:solidFill>
              </a:rPr>
              <a:t>6</a:t>
            </a:r>
          </a:p>
          <a:p>
            <a:pPr lvl="1"/>
            <a:r>
              <a:rPr lang="en-AU" dirty="0">
                <a:solidFill>
                  <a:srgbClr val="FF0000"/>
                </a:solidFill>
              </a:rPr>
              <a:t>(Feb 2018) Heile stated that they are working on a </a:t>
            </a:r>
            <a:r>
              <a:rPr lang="en-AU" dirty="0" smtClean="0">
                <a:solidFill>
                  <a:srgbClr val="FF0000"/>
                </a:solidFill>
              </a:rPr>
              <a:t>response</a:t>
            </a:r>
            <a:endParaRPr lang="en-AU" dirty="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70</a:t>
            </a:fld>
            <a:endParaRPr lang="en-US"/>
          </a:p>
        </p:txBody>
      </p:sp>
    </p:spTree>
    <p:extLst>
      <p:ext uri="{BB962C8B-B14F-4D97-AF65-F5344CB8AC3E}">
        <p14:creationId xmlns:p14="http://schemas.microsoft.com/office/powerpoint/2010/main" val="387168066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58208271"/>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cs typeface="+mn-cs"/>
                        </a:rPr>
                        <a:t>.21-2017</a:t>
                      </a:r>
                      <a:endParaRPr lang="en-AU" sz="1600" b="0" dirty="0">
                        <a:solidFill>
                          <a:schemeClr val="tx1"/>
                        </a:solidFill>
                        <a:latin typeface="+mj-lt"/>
                        <a:cs typeface="Arial" panose="020B0604020202020204" pitchFamily="34" charset="0"/>
                      </a:endParaRPr>
                    </a:p>
                  </a:txBody>
                  <a:tcPr marL="46800" marR="115147" marT="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D7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Nov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1"/>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 </a:t>
                      </a:r>
                      <a:r>
                        <a:rPr lang="en-AU" sz="1600" b="0" baseline="0" dirty="0" smtClean="0">
                          <a:solidFill>
                            <a:schemeClr val="tx1"/>
                          </a:solidFill>
                          <a:latin typeface="+mj-lt"/>
                        </a:rPr>
                        <a:t>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Feb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Jul 17</a:t>
                      </a:r>
                    </a:p>
                  </a:txBody>
                  <a:tcPr marL="115147" marR="115147"/>
                </a:tc>
                <a:extLst>
                  <a:ext uri="{0D108BD9-81ED-4DB2-BD59-A6C34878D82A}">
                    <a16:rowId xmlns:a16="http://schemas.microsoft.com/office/drawing/2014/main" val="10001"/>
                  </a:ext>
                </a:extLst>
              </a:tr>
              <a:tr h="359602">
                <a:tc>
                  <a:txBody>
                    <a:bodyPr/>
                    <a:lstStyle/>
                    <a:p>
                      <a:pPr algn="ctr"/>
                      <a:r>
                        <a:rPr lang="en-AU" sz="1600" b="0" dirty="0" smtClean="0">
                          <a:solidFill>
                            <a:schemeClr val="tx1"/>
                          </a:solidFill>
                          <a:latin typeface="+mj-lt"/>
                        </a:rPr>
                        <a:t>.21.1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16</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accent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10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2"/>
                  </a:ext>
                </a:extLst>
              </a:tr>
              <a:tr h="359602">
                <a:tc>
                  <a:txBody>
                    <a:bodyPr/>
                    <a:lstStyle/>
                    <a:p>
                      <a:pPr algn="ctr"/>
                      <a:r>
                        <a:rPr lang="en-AU" sz="1600" b="0" dirty="0" smtClean="0">
                          <a:solidFill>
                            <a:schemeClr val="tx1"/>
                          </a:solidFill>
                          <a:latin typeface="+mj-lt"/>
                        </a:rPr>
                        <a:t>.21-Cor1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D2</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71</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FDIS closes 27 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chemeClr val="accent2"/>
                </a:solidFill>
              </a:rPr>
              <a:t>closes 27 Feb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72</a:t>
            </a:fld>
            <a:endParaRPr lang="en-US"/>
          </a:p>
        </p:txBody>
      </p:sp>
    </p:spTree>
    <p:extLst>
      <p:ext uri="{BB962C8B-B14F-4D97-AF65-F5344CB8AC3E}">
        <p14:creationId xmlns:p14="http://schemas.microsoft.com/office/powerpoint/2010/main" val="271068128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FDIS </a:t>
            </a:r>
            <a:r>
              <a:rPr lang="en-AU" dirty="0"/>
              <a:t>ballot </a:t>
            </a:r>
            <a:r>
              <a:rPr lang="en-AU" dirty="0" smtClean="0"/>
              <a:t>closes on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closed 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2017</a:t>
            </a:r>
          </a:p>
          <a:p>
            <a:pPr lvl="2"/>
            <a:r>
              <a:rPr lang="en-AU" dirty="0"/>
              <a:t>See </a:t>
            </a:r>
            <a:r>
              <a:rPr lang="en-AU" dirty="0" smtClean="0"/>
              <a:t>21-17-0036-00 (N16682)</a:t>
            </a:r>
            <a:endParaRPr lang="en-AU" dirty="0" smtClean="0">
              <a:solidFill>
                <a:schemeClr val="accent2"/>
              </a:solidFill>
            </a:endParaRPr>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73</a:t>
            </a:fld>
            <a:endParaRPr lang="en-US"/>
          </a:p>
        </p:txBody>
      </p:sp>
    </p:spTree>
    <p:extLst>
      <p:ext uri="{BB962C8B-B14F-4D97-AF65-F5344CB8AC3E}">
        <p14:creationId xmlns:p14="http://schemas.microsoft.com/office/powerpoint/2010/main" val="58604768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draft was sent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draft sent in Nov 2017</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smtClean="0"/>
              <a:t>60-day</a:t>
            </a:r>
            <a:r>
              <a:rPr lang="en-AU" dirty="0" smtClean="0"/>
              <a:t> pre-ballot: </a:t>
            </a:r>
            <a:r>
              <a:rPr lang="en-AU" dirty="0" smtClean="0">
                <a:solidFill>
                  <a:schemeClr val="accent2"/>
                </a:solidFill>
              </a:rPr>
              <a:t>waiting</a:t>
            </a:r>
          </a:p>
          <a:p>
            <a:pPr>
              <a:buFont typeface="Arial" panose="020B0604020202020204" pitchFamily="34" charset="0"/>
              <a:buChar char="•"/>
            </a:pPr>
            <a:r>
              <a:rPr lang="en-AU" b="0" dirty="0" smtClean="0">
                <a:solidFill>
                  <a:srgbClr val="FF0000"/>
                </a:solidFill>
              </a:rPr>
              <a:t>Will wait until for ballots on 802.21 and 802.21.1 to finish – so permission to start process will occur in March 2018</a:t>
            </a:r>
          </a:p>
          <a:p>
            <a:r>
              <a:rPr lang="en-AU" dirty="0" smtClean="0"/>
              <a:t>FDIS ballot: </a:t>
            </a:r>
            <a:r>
              <a:rPr lang="en-AU" dirty="0">
                <a:solidFill>
                  <a:schemeClr val="accent2"/>
                </a:solidFill>
              </a:rPr>
              <a:t>waiting</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74</a:t>
            </a:fld>
            <a:endParaRPr lang="en-US"/>
          </a:p>
        </p:txBody>
      </p:sp>
    </p:spTree>
    <p:extLst>
      <p:ext uri="{BB962C8B-B14F-4D97-AF65-F5344CB8AC3E}">
        <p14:creationId xmlns:p14="http://schemas.microsoft.com/office/powerpoint/2010/main" val="296951568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one standard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175336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r>
                        <a:rPr lang="en-AU" sz="1600" dirty="0" smtClean="0">
                          <a:latin typeface="+mj-lt"/>
                          <a:cs typeface="Arial" panose="020B0604020202020204" pitchFamily="34" charset="0"/>
                        </a:rPr>
                        <a:t>.22b</a:t>
                      </a:r>
                      <a:endParaRPr lang="en-AU" sz="1600" dirty="0">
                        <a:latin typeface="+mj-lt"/>
                        <a:cs typeface="Arial" panose="020B0604020202020204" pitchFamily="34" charset="0"/>
                      </a:endParaRPr>
                    </a:p>
                  </a:txBody>
                  <a:tcPr marL="115147" marR="115147"/>
                </a:tc>
                <a:tc>
                  <a:txBody>
                    <a:bodyPr/>
                    <a:lstStyle/>
                    <a:p>
                      <a:pPr algn="ctr"/>
                      <a:r>
                        <a:rPr lang="en-AU" sz="1600" dirty="0" err="1" smtClean="0">
                          <a:latin typeface="+mj-lt"/>
                        </a:rPr>
                        <a:t>Std</a:t>
                      </a:r>
                      <a:endParaRPr lang="en-AU" sz="1600" dirty="0">
                        <a:latin typeface="+mj-lt"/>
                      </a:endParaRPr>
                    </a:p>
                  </a:txBody>
                  <a:tcPr marL="115147" marR="115147"/>
                </a:tc>
                <a:tc>
                  <a:txBody>
                    <a:bodyPr/>
                    <a:lstStyle/>
                    <a:p>
                      <a:pPr algn="ctr"/>
                      <a:r>
                        <a:rPr lang="en-AU" sz="1600" dirty="0" smtClean="0">
                          <a:latin typeface="+mj-lt"/>
                        </a:rPr>
                        <a:t>Jul 15</a:t>
                      </a:r>
                      <a:endParaRPr lang="en-AU" sz="1600" dirty="0">
                        <a:latin typeface="+mj-lt"/>
                      </a:endParaRPr>
                    </a:p>
                  </a:txBody>
                  <a:tcPr marL="115147" marR="115147"/>
                </a:tc>
                <a:tc>
                  <a:txBody>
                    <a:bodyPr/>
                    <a:lstStyle/>
                    <a:p>
                      <a:pPr algn="ctr"/>
                      <a:r>
                        <a:rPr lang="en-AU" sz="1600" dirty="0" smtClean="0">
                          <a:solidFill>
                            <a:srgbClr val="00B050"/>
                          </a:solidFill>
                          <a:latin typeface="+mj-lt"/>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Apr 16</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6"/>
                        </a:solidFill>
                        <a:latin typeface="+mj-lt"/>
                      </a:endParaRPr>
                    </a:p>
                  </a:txBody>
                  <a:tcPr marL="115147" marR="115147"/>
                </a:tc>
                <a:tc>
                  <a:txBody>
                    <a:bodyPr/>
                    <a:lstStyle/>
                    <a:p>
                      <a:pPr algn="ctr"/>
                      <a:r>
                        <a:rPr lang="en-AU" sz="1600" dirty="0" smtClean="0">
                          <a:latin typeface="+mj-lt"/>
                        </a:rPr>
                        <a:t>27</a:t>
                      </a:r>
                      <a:r>
                        <a:rPr lang="en-AU" sz="1600" baseline="0" dirty="0" smtClean="0">
                          <a:latin typeface="+mj-lt"/>
                        </a:rPr>
                        <a:t> </a:t>
                      </a:r>
                      <a:r>
                        <a:rPr lang="en-AU" sz="1600" dirty="0" smtClean="0">
                          <a:latin typeface="+mj-lt"/>
                        </a:rPr>
                        <a:t>Jul</a:t>
                      </a:r>
                      <a:r>
                        <a:rPr lang="en-AU" sz="1600" baseline="0" dirty="0" smtClean="0">
                          <a:latin typeface="+mj-lt"/>
                        </a:rPr>
                        <a:t> 17</a:t>
                      </a:r>
                      <a:endParaRPr lang="en-AU" sz="1600" dirty="0">
                        <a:latin typeface="+mj-lt"/>
                      </a:endParaRPr>
                    </a:p>
                  </a:txBody>
                  <a:tcPr marL="115147" marR="115147"/>
                </a:tc>
                <a:tc>
                  <a:txBody>
                    <a:bodyPr/>
                    <a:lstStyle/>
                    <a:p>
                      <a:pPr algn="ctr"/>
                      <a:r>
                        <a:rPr lang="en-AU" sz="1600" dirty="0" smtClean="0">
                          <a:solidFill>
                            <a:schemeClr val="accent6"/>
                          </a:solidFill>
                          <a:latin typeface="+mj-lt"/>
                        </a:rPr>
                        <a:t>Waiting</a:t>
                      </a:r>
                      <a:endParaRPr lang="en-AU" sz="1600" dirty="0">
                        <a:solidFill>
                          <a:schemeClr val="accent6"/>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75</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a:t>
            </a:r>
            <a:r>
              <a:rPr lang="en-AU" dirty="0"/>
              <a:t>FDIS ballot </a:t>
            </a:r>
            <a:r>
              <a:rPr lang="en-AU" dirty="0" smtClean="0"/>
              <a:t>passed and published but a response is still required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76</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2018  &amp; published </a:t>
            </a:r>
            <a:r>
              <a:rPr lang="en-AU" dirty="0" smtClean="0">
                <a:solidFill>
                  <a:schemeClr val="accent6"/>
                </a:solidFill>
              </a:rPr>
              <a:t>with response required</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AU" dirty="0" smtClean="0"/>
              <a:t>The ISO/IEC/IEEE standard was published in Oct 2017</a:t>
            </a:r>
            <a:endParaRPr lang="en-AU" dirty="0"/>
          </a:p>
        </p:txBody>
      </p:sp>
    </p:spTree>
    <p:extLst>
      <p:ext uri="{BB962C8B-B14F-4D97-AF65-F5344CB8AC3E}">
        <p14:creationId xmlns:p14="http://schemas.microsoft.com/office/powerpoint/2010/main" val="20184866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ISO/IEC/IEEE 8802-22:2015/FDAM 1:2017 is based on IEEE 802.1x. Since the technical concerns China NB proposed in 6N15555 still haven’t been reasonably disposed in this text, China NB has to vote against on this </a:t>
            </a:r>
            <a:r>
              <a:rPr lang="en-AU" i="1" dirty="0" smtClean="0"/>
              <a:t>ballot.</a:t>
            </a:r>
          </a:p>
          <a:p>
            <a:r>
              <a:rPr lang="en-AU" dirty="0" smtClean="0"/>
              <a:t>China </a:t>
            </a:r>
            <a:r>
              <a:rPr lang="en-AU" dirty="0"/>
              <a:t>NB </a:t>
            </a:r>
            <a:r>
              <a:rPr lang="en-AU" dirty="0" smtClean="0"/>
              <a:t>Change 1</a:t>
            </a:r>
          </a:p>
          <a:p>
            <a:pPr lvl="1"/>
            <a:r>
              <a:rPr lang="en-AU" i="1" dirty="0"/>
              <a:t>Recommend not referencing the defective standards or enhancing its security </a:t>
            </a:r>
            <a:r>
              <a:rPr lang="en-AU" i="1" dirty="0" smtClean="0"/>
              <a:t>mechanism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75141717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i="1" dirty="0" smtClean="0"/>
              <a:t>The China NB has requested that IEEE 802.1X-2010 related descriptions are removed from the text of IEEE 802.22b.</a:t>
            </a:r>
          </a:p>
          <a:p>
            <a:pPr lvl="1"/>
            <a:r>
              <a:rPr lang="en-US" i="1" dirty="0" smtClean="0"/>
              <a:t>IEEE 802 declines to make this change because:</a:t>
            </a:r>
          </a:p>
          <a:p>
            <a:pPr lvl="2"/>
            <a:r>
              <a:rPr lang="en-US" i="1" dirty="0" smtClean="0"/>
              <a:t>IEEE 802.22b does not contain any IEEE 802.1X-2010 related descriptions </a:t>
            </a:r>
          </a:p>
          <a:p>
            <a:pPr lvl="2"/>
            <a:r>
              <a:rPr lang="en-US" i="1" dirty="0" smtClean="0"/>
              <a:t>There is no technical justification to remove any IEEE 802.1X-2010 related descriptions from any standard</a:t>
            </a:r>
          </a:p>
          <a:p>
            <a:pPr lvl="1"/>
            <a:r>
              <a:rPr lang="en-US" i="1" dirty="0" smtClean="0"/>
              <a:t>While the base IEEE 802.22-2011 specification does reference various IEEE 802.1 specifications including IEEE 802.1X, IEEE 802.22b includes no such references.</a:t>
            </a:r>
          </a:p>
          <a:p>
            <a:pPr lvl="1"/>
            <a:r>
              <a:rPr lang="en-US" i="1"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78</a:t>
            </a:fld>
            <a:endParaRPr lang="en-US"/>
          </a:p>
        </p:txBody>
      </p:sp>
    </p:spTree>
    <p:extLst>
      <p:ext uri="{BB962C8B-B14F-4D97-AF65-F5344CB8AC3E}">
        <p14:creationId xmlns:p14="http://schemas.microsoft.com/office/powerpoint/2010/main" val="123364838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dirty="0" smtClean="0"/>
              <a:t>…</a:t>
            </a:r>
          </a:p>
          <a:p>
            <a:pPr lvl="1"/>
            <a:r>
              <a:rPr lang="en-US" i="1" dirty="0" smtClean="0"/>
              <a:t>IEEE 802 recognizes that the China NB has asserted this in past that man-in-the-middle (and other) attacks are possible against IEEE 802.1X based systems. However, the technical details of such an attack (or a demonstration of an attack) have not yet been supplied by the China NB. In the absence of technical substantiation of the claims, there is no justification to remove references to IEEE 802.1X-2010  from any standard.</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2693686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 for its Chicago meeting</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Chicago in Mar 2018, as documented on slide 9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2</a:t>
            </a:r>
          </a:p>
          <a:p>
            <a:pPr lvl="1"/>
            <a:r>
              <a:rPr lang="en-AU" i="1" dirty="0"/>
              <a:t>Cryptographic algorithms to be applied </a:t>
            </a:r>
            <a:r>
              <a:rPr lang="en-AU" i="1" dirty="0" smtClean="0"/>
              <a:t>to information </a:t>
            </a:r>
            <a:r>
              <a:rPr lang="en-AU" i="1" dirty="0"/>
              <a:t>security mechanism may be subject </a:t>
            </a:r>
            <a:r>
              <a:rPr lang="en-AU" i="1" dirty="0" smtClean="0"/>
              <a:t>to national </a:t>
            </a:r>
            <a:r>
              <a:rPr lang="en-AU" i="1" dirty="0"/>
              <a:t>and regional regulations. They </a:t>
            </a:r>
            <a:r>
              <a:rPr lang="en-AU" i="1" dirty="0" smtClean="0"/>
              <a:t>should conform </a:t>
            </a:r>
            <a:r>
              <a:rPr lang="en-AU" i="1" dirty="0"/>
              <a:t>to national laws and regulations, and </a:t>
            </a:r>
            <a:r>
              <a:rPr lang="en-AU" i="1" dirty="0" smtClean="0"/>
              <a:t>can be </a:t>
            </a:r>
            <a:r>
              <a:rPr lang="en-AU" i="1" dirty="0"/>
              <a:t>chosen according to specific requirements </a:t>
            </a:r>
            <a:r>
              <a:rPr lang="en-AU" i="1" dirty="0" smtClean="0"/>
              <a:t>in different </a:t>
            </a:r>
            <a:r>
              <a:rPr lang="en-AU" i="1" dirty="0"/>
              <a:t>countries and regions. Therefore, it is </a:t>
            </a:r>
            <a:r>
              <a:rPr lang="en-AU" i="1" dirty="0" smtClean="0"/>
              <a:t>not appropriate </a:t>
            </a:r>
            <a:r>
              <a:rPr lang="en-AU" i="1" dirty="0"/>
              <a:t>for this draft to require the same </a:t>
            </a:r>
            <a:r>
              <a:rPr lang="en-AU" i="1" dirty="0" smtClean="0"/>
              <a:t>AES algorithm</a:t>
            </a:r>
          </a:p>
          <a:p>
            <a:r>
              <a:rPr lang="en-AU" dirty="0" smtClean="0"/>
              <a:t>China </a:t>
            </a:r>
            <a:r>
              <a:rPr lang="en-AU" dirty="0"/>
              <a:t>NB </a:t>
            </a:r>
            <a:r>
              <a:rPr lang="en-AU" dirty="0" smtClean="0"/>
              <a:t>Change 2</a:t>
            </a:r>
          </a:p>
          <a:p>
            <a:pPr lvl="1"/>
            <a:r>
              <a:rPr lang="en-AU" i="1" dirty="0"/>
              <a:t>It is suggested to clearly note that AES is </a:t>
            </a:r>
            <a:r>
              <a:rPr lang="en-AU" i="1" dirty="0" smtClean="0"/>
              <a:t>optional. There </a:t>
            </a:r>
            <a:r>
              <a:rPr lang="en-AU" i="1" dirty="0"/>
              <a:t>is no specific implementation solution to </a:t>
            </a:r>
            <a:r>
              <a:rPr lang="en-AU" i="1" dirty="0" smtClean="0"/>
              <a:t>establish security </a:t>
            </a:r>
            <a:r>
              <a:rPr lang="en-AU" i="1" dirty="0"/>
              <a:t>mechanism. It is recommended to </a:t>
            </a:r>
            <a:r>
              <a:rPr lang="en-AU" i="1" dirty="0" smtClean="0"/>
              <a:t>provide several </a:t>
            </a:r>
            <a:r>
              <a:rPr lang="en-AU" i="1" dirty="0"/>
              <a:t>typical mechanisms in order to better </a:t>
            </a:r>
            <a:r>
              <a:rPr lang="en-AU" i="1" dirty="0" smtClean="0"/>
              <a:t>achieve the </a:t>
            </a:r>
            <a:r>
              <a:rPr lang="en-AU" i="1" dirty="0"/>
              <a:t>interconnection between </a:t>
            </a:r>
            <a:r>
              <a:rPr lang="en-AU" i="1" dirty="0" smtClean="0"/>
              <a:t>devices</a:t>
            </a:r>
          </a:p>
          <a:p>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223148732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a:t>
            </a:r>
          </a:p>
          <a:p>
            <a:r>
              <a:rPr lang="en-AU" dirty="0" smtClean="0"/>
              <a:t>Suggested IEEE 802 response to Comment 2</a:t>
            </a:r>
          </a:p>
          <a:p>
            <a:pPr lvl="1"/>
            <a:r>
              <a:rPr lang="en-AU" dirty="0" smtClean="0"/>
              <a:t>802.22 </a:t>
            </a:r>
            <a:r>
              <a:rPr lang="en-AU" dirty="0"/>
              <a:t>WG generated a response that was rejected by </a:t>
            </a:r>
            <a:r>
              <a:rPr lang="en-AU" dirty="0" smtClean="0"/>
              <a:t>EC in Nov 2017</a:t>
            </a:r>
            <a:endParaRPr lang="en-AU" dirty="0"/>
          </a:p>
          <a:p>
            <a:pPr lvl="1"/>
            <a:r>
              <a:rPr lang="en-AU" dirty="0"/>
              <a:t>An alternative </a:t>
            </a:r>
            <a:r>
              <a:rPr lang="en-AU" dirty="0" smtClean="0"/>
              <a:t>was written </a:t>
            </a:r>
            <a:r>
              <a:rPr lang="en-AU" dirty="0"/>
              <a:t>… but </a:t>
            </a:r>
            <a:r>
              <a:rPr lang="en-AU" dirty="0" smtClean="0"/>
              <a:t>needed </a:t>
            </a:r>
            <a:r>
              <a:rPr lang="en-AU" dirty="0"/>
              <a:t>approval</a:t>
            </a:r>
          </a:p>
          <a:p>
            <a:pPr lvl="2"/>
            <a:r>
              <a:rPr lang="en-AU" i="1" dirty="0"/>
              <a:t>The IEEE 802.22b amendment and the base IEEE 802.22-2010 standards have adopted AES as a default cipher to promote the global coexistence and inter-operability of 802.22 devices. However,  the provision  of  additional ciphers may enhance 802.22’s ability to address special use cases and will provide alternatives as the default cipher is compromised in the future.  The 802.22 WG will consider on their merits any proposals received for additional ciphers in the next revision of 802.22.</a:t>
            </a:r>
            <a:endParaRPr lang="en-AU" dirty="0"/>
          </a:p>
          <a:p>
            <a:pPr lvl="1"/>
            <a:r>
              <a:rPr lang="en-AU" dirty="0" smtClean="0"/>
              <a:t>Apurva Mody asked EC recently to approve the revised text</a:t>
            </a:r>
          </a:p>
          <a:p>
            <a:pPr lvl="2"/>
            <a:r>
              <a:rPr lang="en-AU" dirty="0" smtClean="0"/>
              <a:t>It was approved by EC in late Jan 2018</a:t>
            </a:r>
            <a:endParaRPr lang="en-AU" dirty="0"/>
          </a:p>
          <a:p>
            <a:pPr lvl="1"/>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68103481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IEEE 802 EC approved withdrawal of various ISO/IEC standards but it has not happened yet</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additional information was required by IEEE-SA staff, and this was not made available until recently</a:t>
            </a:r>
          </a:p>
          <a:p>
            <a:pPr lvl="2"/>
            <a:r>
              <a:rPr lang="en-AU" dirty="0" smtClean="0"/>
              <a:t>Jodi </a:t>
            </a:r>
            <a:r>
              <a:rPr lang="en-AU" dirty="0" err="1" smtClean="0"/>
              <a:t>Haasz</a:t>
            </a:r>
            <a:r>
              <a:rPr lang="en-AU" dirty="0" smtClean="0"/>
              <a:t> asked, </a:t>
            </a:r>
            <a:r>
              <a:rPr lang="en-AU" i="1" dirty="0"/>
              <a:t>Can you give me the reason (justification) for each withdrawal and I will send it to ISO</a:t>
            </a:r>
            <a:endParaRPr lang="en-AU" dirty="0" smtClean="0"/>
          </a:p>
          <a:p>
            <a:pPr lvl="1"/>
            <a:r>
              <a:rPr lang="en-AU" dirty="0" smtClean="0"/>
              <a:t>Today, we will review the information before Andrew Myles passes it on to IEEE-SA staff … and actually executes the action from Nov 2017</a:t>
            </a:r>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82</a:t>
            </a:fld>
            <a:endParaRPr lang="en-US"/>
          </a:p>
        </p:txBody>
      </p:sp>
    </p:spTree>
    <p:extLst>
      <p:ext uri="{BB962C8B-B14F-4D97-AF65-F5344CB8AC3E}">
        <p14:creationId xmlns:p14="http://schemas.microsoft.com/office/powerpoint/2010/main" val="30918920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Andrew Myles requested assistance from Jodi </a:t>
            </a:r>
            <a:r>
              <a:rPr lang="en-AU" dirty="0" err="1" smtClean="0"/>
              <a:t>Haasz</a:t>
            </a:r>
            <a:r>
              <a:rPr lang="en-AU" dirty="0" smtClean="0"/>
              <a:t>, who asked various questions</a:t>
            </a:r>
            <a:endParaRPr lang="en-AU" dirty="0"/>
          </a:p>
        </p:txBody>
      </p:sp>
      <p:sp>
        <p:nvSpPr>
          <p:cNvPr id="3" name="Content Placeholder 2"/>
          <p:cNvSpPr>
            <a:spLocks noGrp="1"/>
          </p:cNvSpPr>
          <p:nvPr>
            <p:ph idx="1"/>
          </p:nvPr>
        </p:nvSpPr>
        <p:spPr/>
        <p:txBody>
          <a:bodyPr/>
          <a:lstStyle/>
          <a:p>
            <a:pPr lvl="1"/>
            <a:r>
              <a:rPr lang="en-AU" i="1" dirty="0" smtClean="0">
                <a:hlinkClick r:id="rId2"/>
              </a:rPr>
              <a:t>ISO/IEC TR 8802-1:2001</a:t>
            </a:r>
            <a:r>
              <a:rPr lang="en-AU" i="1" dirty="0" smtClean="0"/>
              <a:t>; I believe this document was developed by JTC 1/SC 6 and was not an IEEE standard adopted by JTC 1/SC 6, correct?</a:t>
            </a:r>
          </a:p>
          <a:p>
            <a:pPr lvl="2"/>
            <a:r>
              <a:rPr lang="en-AU" dirty="0" smtClean="0"/>
              <a:t>It is not an IEEE standard</a:t>
            </a:r>
          </a:p>
          <a:p>
            <a:pPr lvl="2"/>
            <a:r>
              <a:rPr lang="en-AU" dirty="0" smtClean="0"/>
              <a:t>It is an ISO standards that provides:</a:t>
            </a:r>
          </a:p>
          <a:p>
            <a:pPr lvl="3"/>
            <a:r>
              <a:rPr lang="en-AU" dirty="0" smtClean="0"/>
              <a:t>A very out of date summary of LAN standards</a:t>
            </a:r>
          </a:p>
          <a:p>
            <a:pPr lvl="3"/>
            <a:r>
              <a:rPr lang="en-AU" dirty="0" smtClean="0"/>
              <a:t>A very out of date description of a Category 3 liaison between IEEE 802  and ISO/IEC JTC1/SC6/WG1 &amp; WG3 (!)</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83</a:t>
            </a:fld>
            <a:endParaRPr lang="en-US"/>
          </a:p>
        </p:txBody>
      </p:sp>
    </p:spTree>
    <p:extLst>
      <p:ext uri="{BB962C8B-B14F-4D97-AF65-F5344CB8AC3E}">
        <p14:creationId xmlns:p14="http://schemas.microsoft.com/office/powerpoint/2010/main" val="38742025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Andrew Myles requested assistance from Jodi </a:t>
            </a:r>
            <a:r>
              <a:rPr lang="en-AU" dirty="0" err="1" smtClean="0"/>
              <a:t>Haasz</a:t>
            </a:r>
            <a:r>
              <a:rPr lang="en-AU" dirty="0" smtClean="0"/>
              <a:t>, who asked various questions</a:t>
            </a:r>
            <a:endParaRPr lang="en-AU" dirty="0"/>
          </a:p>
        </p:txBody>
      </p:sp>
      <p:sp>
        <p:nvSpPr>
          <p:cNvPr id="3" name="Content Placeholder 2"/>
          <p:cNvSpPr>
            <a:spLocks noGrp="1"/>
          </p:cNvSpPr>
          <p:nvPr>
            <p:ph idx="1"/>
          </p:nvPr>
        </p:nvSpPr>
        <p:spPr/>
        <p:txBody>
          <a:bodyPr/>
          <a:lstStyle/>
          <a:p>
            <a:pPr lvl="1"/>
            <a:r>
              <a:rPr lang="en-AU" i="1" dirty="0" smtClean="0">
                <a:hlinkClick r:id="rId2"/>
              </a:rPr>
              <a:t>ISO/IEC 15802-1:1995</a:t>
            </a:r>
            <a:r>
              <a:rPr lang="en-AU" i="1" dirty="0" smtClean="0"/>
              <a:t>; Is this document an adoption of an IEEE standard?  I am unable to find it.</a:t>
            </a:r>
          </a:p>
          <a:p>
            <a:pPr lvl="2"/>
            <a:r>
              <a:rPr lang="en-AU" dirty="0" smtClean="0"/>
              <a:t>This part of</a:t>
            </a:r>
            <a:r>
              <a:rPr lang="en-AU" dirty="0"/>
              <a:t> ISO/IEC 15802 </a:t>
            </a:r>
            <a:r>
              <a:rPr lang="en-AU" i="1" dirty="0"/>
              <a:t>defines the service provided by the Medium Access Control Sublayer to the Logical Link Control Sublayer at the boundary between the Medium Access Control and Logical Link Control </a:t>
            </a:r>
            <a:r>
              <a:rPr lang="en-AU" i="1" dirty="0" smtClean="0"/>
              <a:t>Sublayers</a:t>
            </a:r>
          </a:p>
          <a:p>
            <a:pPr lvl="2"/>
            <a:r>
              <a:rPr lang="en-AU" dirty="0" smtClean="0"/>
              <a:t>It provides mappings  of the architecture to very old (very 1994!) versions of 802.3/4/5/6/7</a:t>
            </a:r>
          </a:p>
          <a:p>
            <a:pPr lvl="2"/>
            <a:r>
              <a:rPr lang="en-AU" dirty="0" smtClean="0"/>
              <a:t>It is potentially misleading and is certainly incomplete (</a:t>
            </a:r>
            <a:r>
              <a:rPr lang="en-AU" dirty="0" err="1" smtClean="0"/>
              <a:t>eg</a:t>
            </a:r>
            <a:r>
              <a:rPr lang="en-AU" dirty="0" smtClean="0"/>
              <a:t>, no mention of 802.11)</a:t>
            </a:r>
          </a:p>
          <a:p>
            <a:pPr lvl="2"/>
            <a:r>
              <a:rPr lang="en-AU" dirty="0" smtClean="0"/>
              <a:t>John Messenger notes:</a:t>
            </a:r>
          </a:p>
          <a:p>
            <a:pPr lvl="3"/>
            <a:r>
              <a:rPr lang="en-GB" i="1" dirty="0"/>
              <a:t>IEEE </a:t>
            </a:r>
            <a:r>
              <a:rPr lang="en-GB" i="1" dirty="0" err="1"/>
              <a:t>Std</a:t>
            </a:r>
            <a:r>
              <a:rPr lang="en-GB" i="1" dirty="0"/>
              <a:t> 802.1AC-2016 contains several references to 15802-1, which was its predecessor.  From my point of view it would be better to retain 15802-1 for that reason, but it’s only a bibliography reference so as far as I know, I would not have to change 802.1AC  if 15802-1 were withdrawn</a:t>
            </a:r>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84</a:t>
            </a:fld>
            <a:endParaRPr lang="en-US"/>
          </a:p>
        </p:txBody>
      </p:sp>
    </p:spTree>
    <p:extLst>
      <p:ext uri="{BB962C8B-B14F-4D97-AF65-F5344CB8AC3E}">
        <p14:creationId xmlns:p14="http://schemas.microsoft.com/office/powerpoint/2010/main" val="305118676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Andrew Myles requested assistance from Jodi </a:t>
            </a:r>
            <a:r>
              <a:rPr lang="en-AU" dirty="0" err="1" smtClean="0"/>
              <a:t>Haasz</a:t>
            </a:r>
            <a:r>
              <a:rPr lang="en-AU" dirty="0" smtClean="0"/>
              <a:t>, who asked various questions</a:t>
            </a:r>
            <a:endParaRPr lang="en-AU" dirty="0"/>
          </a:p>
        </p:txBody>
      </p:sp>
      <p:sp>
        <p:nvSpPr>
          <p:cNvPr id="3" name="Content Placeholder 2"/>
          <p:cNvSpPr>
            <a:spLocks noGrp="1"/>
          </p:cNvSpPr>
          <p:nvPr>
            <p:ph idx="1"/>
          </p:nvPr>
        </p:nvSpPr>
        <p:spPr/>
        <p:txBody>
          <a:bodyPr/>
          <a:lstStyle/>
          <a:p>
            <a:pPr lvl="1"/>
            <a:r>
              <a:rPr lang="en-AU" i="1" dirty="0" smtClean="0"/>
              <a:t>ISO/IEC 15802-3:1998; I believe this is an adoption of IEEE 802.1D-1998, correct?</a:t>
            </a:r>
          </a:p>
          <a:p>
            <a:pPr lvl="2"/>
            <a:r>
              <a:rPr lang="en-AU" dirty="0" smtClean="0"/>
              <a:t>Yes</a:t>
            </a:r>
            <a:endParaRPr lang="en-AU" dirty="0" smtClean="0"/>
          </a:p>
          <a:p>
            <a:pPr lvl="1"/>
            <a:r>
              <a:rPr lang="en-AU" dirty="0" smtClean="0"/>
              <a:t>ISO/IEC 8802-5 and anything related (such as corrigenda); I am sure that this is an adoption of IEEE 802.5 and its related documents</a:t>
            </a:r>
          </a:p>
          <a:p>
            <a:pPr lvl="2"/>
            <a:r>
              <a:rPr lang="en-AU" dirty="0" smtClean="0"/>
              <a:t>Yes</a:t>
            </a:r>
          </a:p>
          <a:p>
            <a:pPr lvl="2"/>
            <a:r>
              <a:rPr lang="en-AU" dirty="0" smtClean="0"/>
              <a:t>Geoff Thomson noted, </a:t>
            </a:r>
            <a:r>
              <a:rPr lang="en-AU" i="1" dirty="0" smtClean="0"/>
              <a:t>I </a:t>
            </a:r>
            <a:r>
              <a:rPr lang="en-AU" i="1" dirty="0"/>
              <a:t>believe that 8802-5 should be stabilized rather than </a:t>
            </a:r>
            <a:r>
              <a:rPr lang="en-AU" i="1" dirty="0" smtClean="0"/>
              <a:t>withdrawn</a:t>
            </a:r>
            <a:endParaRPr lang="en-AU" dirty="0" smtClean="0"/>
          </a:p>
          <a:p>
            <a:pPr lvl="2"/>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85</a:t>
            </a:fld>
            <a:endParaRPr lang="en-US"/>
          </a:p>
        </p:txBody>
      </p:sp>
    </p:spTree>
    <p:extLst>
      <p:ext uri="{BB962C8B-B14F-4D97-AF65-F5344CB8AC3E}">
        <p14:creationId xmlns:p14="http://schemas.microsoft.com/office/powerpoint/2010/main" val="157583463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held in Aug 2018 in Tokyo, Japan</a:t>
            </a:r>
            <a:endParaRPr lang="en-AU" dirty="0"/>
          </a:p>
        </p:txBody>
      </p:sp>
      <p:sp>
        <p:nvSpPr>
          <p:cNvPr id="3" name="Content Placeholder 2"/>
          <p:cNvSpPr>
            <a:spLocks noGrp="1"/>
          </p:cNvSpPr>
          <p:nvPr>
            <p:ph sz="half" idx="1"/>
          </p:nvPr>
        </p:nvSpPr>
        <p:spPr>
          <a:xfrm>
            <a:off x="685800" y="1905000"/>
            <a:ext cx="3810000" cy="4114800"/>
          </a:xfrm>
        </p:spPr>
        <p:txBody>
          <a:bodyPr/>
          <a:lstStyle/>
          <a:p>
            <a:r>
              <a:rPr lang="en-AU" dirty="0" smtClean="0"/>
              <a:t>Meeting</a:t>
            </a:r>
          </a:p>
          <a:p>
            <a:pPr lvl="1"/>
            <a:r>
              <a:rPr lang="en-AU" dirty="0" smtClean="0"/>
              <a:t>ISO/IEC JTC1/SC6</a:t>
            </a:r>
          </a:p>
          <a:p>
            <a:r>
              <a:rPr lang="en-AU" dirty="0" smtClean="0"/>
              <a:t>Hosts</a:t>
            </a:r>
          </a:p>
          <a:p>
            <a:pPr lvl="1"/>
            <a:r>
              <a:rPr lang="en-AU" dirty="0" smtClean="0"/>
              <a:t>?</a:t>
            </a:r>
            <a:endParaRPr lang="en-US" dirty="0" smtClean="0"/>
          </a:p>
          <a:p>
            <a:r>
              <a:rPr lang="en-AU" dirty="0" smtClean="0"/>
              <a:t>Date</a:t>
            </a:r>
          </a:p>
          <a:p>
            <a:pPr lvl="1"/>
            <a:r>
              <a:rPr lang="en-AU" dirty="0" smtClean="0"/>
              <a:t>Aug 2018</a:t>
            </a:r>
          </a:p>
          <a:p>
            <a:r>
              <a:rPr lang="en-AU" dirty="0" smtClean="0"/>
              <a:t>Location</a:t>
            </a:r>
          </a:p>
          <a:p>
            <a:pPr lvl="1"/>
            <a:r>
              <a:rPr lang="en-AU" dirty="0" smtClean="0"/>
              <a:t>Tokyo</a:t>
            </a:r>
          </a:p>
          <a:p>
            <a:r>
              <a:rPr lang="en-AU" dirty="0" smtClean="0"/>
              <a:t>WebEx</a:t>
            </a:r>
          </a:p>
          <a:p>
            <a:pPr lvl="1"/>
            <a:r>
              <a:rPr lang="en-AU" dirty="0" smtClean="0">
                <a:solidFill>
                  <a:srgbClr val="FF0000"/>
                </a:solidFill>
              </a:rPr>
              <a:t>????</a:t>
            </a:r>
          </a:p>
        </p:txBody>
      </p:sp>
      <p:sp>
        <p:nvSpPr>
          <p:cNvPr id="6" name="Content Placeholder 5"/>
          <p:cNvSpPr>
            <a:spLocks noGrp="1"/>
          </p:cNvSpPr>
          <p:nvPr>
            <p:ph sz="half" idx="2"/>
          </p:nvPr>
        </p:nvSpPr>
        <p:spPr>
          <a:xfrm>
            <a:off x="4648200" y="1905000"/>
            <a:ext cx="3810000" cy="4114800"/>
          </a:xfrm>
        </p:spPr>
        <p:txBody>
          <a:bodyPr/>
          <a:lstStyle/>
          <a:p>
            <a:r>
              <a:rPr lang="en-GB" dirty="0" smtClean="0"/>
              <a:t>Deadlines</a:t>
            </a:r>
          </a:p>
          <a:p>
            <a:pPr lvl="1"/>
            <a:r>
              <a:rPr lang="en-GB" dirty="0" smtClean="0"/>
              <a:t>New agenda items:</a:t>
            </a:r>
          </a:p>
          <a:p>
            <a:pPr lvl="1"/>
            <a:r>
              <a:rPr lang="en-GB" dirty="0" smtClean="0"/>
              <a:t>New contributions:</a:t>
            </a:r>
          </a:p>
          <a:p>
            <a:pPr lvl="1"/>
            <a:r>
              <a:rPr lang="en-GB" dirty="0" smtClean="0"/>
              <a:t>New comments:</a:t>
            </a:r>
          </a:p>
          <a:p>
            <a:pPr lvl="1"/>
            <a:r>
              <a:rPr lang="en-GB" dirty="0" smtClean="0"/>
              <a:t>Registration:</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86</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389148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ToR</a:t>
            </a:r>
            <a:r>
              <a:rPr lang="en-AU" dirty="0" smtClean="0"/>
              <a:t> of the </a:t>
            </a:r>
            <a:r>
              <a:rPr lang="en-AU" i="1" dirty="0" smtClean="0"/>
              <a:t>Security ad hoc </a:t>
            </a:r>
            <a:r>
              <a:rPr lang="en-AU" dirty="0" smtClean="0"/>
              <a:t>were substantially modified at the last SC6 meeting</a:t>
            </a:r>
            <a:endParaRPr lang="en-AU" dirty="0"/>
          </a:p>
        </p:txBody>
      </p:sp>
      <p:sp>
        <p:nvSpPr>
          <p:cNvPr id="3" name="Content Placeholder 2"/>
          <p:cNvSpPr>
            <a:spLocks noGrp="1"/>
          </p:cNvSpPr>
          <p:nvPr>
            <p:ph idx="1"/>
          </p:nvPr>
        </p:nvSpPr>
        <p:spPr/>
        <p:txBody>
          <a:bodyPr/>
          <a:lstStyle/>
          <a:p>
            <a:r>
              <a:rPr lang="en-AU" smtClean="0"/>
              <a:t>Modified ToR</a:t>
            </a:r>
          </a:p>
          <a:p>
            <a:pPr lvl="1"/>
            <a:r>
              <a:rPr lang="en-GB" smtClean="0"/>
              <a:t>Scope </a:t>
            </a:r>
            <a:endParaRPr lang="en-AU" smtClean="0"/>
          </a:p>
          <a:p>
            <a:pPr lvl="2"/>
            <a:r>
              <a:rPr lang="en-GB" smtClean="0"/>
              <a:t>Review security technologies in the published standards, and SC6 projects under development for the purpose of identifying areas of potential improvement </a:t>
            </a:r>
            <a:endParaRPr lang="en-AU" smtClean="0"/>
          </a:p>
          <a:p>
            <a:pPr lvl="1"/>
            <a:r>
              <a:rPr lang="en-GB" smtClean="0"/>
              <a:t>AHGS </a:t>
            </a:r>
            <a:r>
              <a:rPr lang="en-GB" dirty="0" smtClean="0"/>
              <a:t>deliverables</a:t>
            </a:r>
            <a:endParaRPr lang="en-AU" smtClean="0"/>
          </a:p>
          <a:p>
            <a:pPr lvl="2"/>
            <a:r>
              <a:rPr lang="en-GB" smtClean="0"/>
              <a:t>A report that identifies any potential security issues in SC6 published standards and SC6 projects under development.</a:t>
            </a:r>
            <a:endParaRPr lang="en-AU" smtClean="0"/>
          </a:p>
          <a:p>
            <a:pPr lvl="1"/>
            <a:r>
              <a:rPr lang="en-GB" smtClean="0"/>
              <a:t>Period</a:t>
            </a:r>
            <a:endParaRPr lang="en-AU" smtClean="0"/>
          </a:p>
          <a:p>
            <a:pPr lvl="2"/>
            <a:r>
              <a:rPr lang="en-GB" smtClean="0"/>
              <a:t>The AHGS will complete its report by the next SC6 plenary meeting.</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87</a:t>
            </a:fld>
            <a:endParaRPr lang="en-US"/>
          </a:p>
        </p:txBody>
      </p:sp>
    </p:spTree>
    <p:extLst>
      <p:ext uri="{BB962C8B-B14F-4D97-AF65-F5344CB8AC3E}">
        <p14:creationId xmlns:p14="http://schemas.microsoft.com/office/powerpoint/2010/main" val="237603185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ToR</a:t>
            </a:r>
            <a:r>
              <a:rPr lang="en-AU" dirty="0"/>
              <a:t> of the </a:t>
            </a:r>
            <a:r>
              <a:rPr lang="en-AU" i="1" dirty="0"/>
              <a:t>Security ad hoc </a:t>
            </a:r>
            <a:r>
              <a:rPr lang="en-AU" dirty="0"/>
              <a:t>were substantially modified at the last SC6 meeting</a:t>
            </a:r>
          </a:p>
        </p:txBody>
      </p:sp>
      <p:sp>
        <p:nvSpPr>
          <p:cNvPr id="3" name="Content Placeholder 2"/>
          <p:cNvSpPr>
            <a:spLocks noGrp="1"/>
          </p:cNvSpPr>
          <p:nvPr>
            <p:ph idx="1"/>
          </p:nvPr>
        </p:nvSpPr>
        <p:spPr/>
        <p:txBody>
          <a:bodyPr/>
          <a:lstStyle/>
          <a:p>
            <a:r>
              <a:rPr lang="en-AU" dirty="0" smtClean="0"/>
              <a:t>Summary of </a:t>
            </a:r>
            <a:r>
              <a:rPr lang="en-AU" dirty="0" err="1" smtClean="0"/>
              <a:t>ToR</a:t>
            </a:r>
            <a:endParaRPr lang="en-AU" dirty="0" smtClean="0"/>
          </a:p>
          <a:p>
            <a:pPr lvl="1"/>
            <a:r>
              <a:rPr lang="en-AU" dirty="0"/>
              <a:t>Focuses on any SC6 standards or standards in </a:t>
            </a:r>
            <a:r>
              <a:rPr lang="en-AU" dirty="0" smtClean="0"/>
              <a:t>development</a:t>
            </a:r>
          </a:p>
          <a:p>
            <a:pPr lvl="2"/>
            <a:r>
              <a:rPr lang="en-AU" dirty="0" smtClean="0"/>
              <a:t>This includes IEEE 802 standards</a:t>
            </a:r>
          </a:p>
          <a:p>
            <a:pPr lvl="2"/>
            <a:r>
              <a:rPr lang="en-AU" dirty="0" smtClean="0"/>
              <a:t>Including issues discussed in Ottawa in 2014</a:t>
            </a:r>
          </a:p>
          <a:p>
            <a:pPr lvl="2"/>
            <a:r>
              <a:rPr lang="en-AU" dirty="0" smtClean="0"/>
              <a:t>This means we will need to deal with same complaints</a:t>
            </a:r>
            <a:endParaRPr lang="en-AU" dirty="0"/>
          </a:p>
          <a:p>
            <a:pPr lvl="1"/>
            <a:r>
              <a:rPr lang="en-AU" dirty="0"/>
              <a:t>Limits work </a:t>
            </a:r>
            <a:r>
              <a:rPr lang="en-AU" dirty="0" smtClean="0"/>
              <a:t>in Security ad hoc to </a:t>
            </a:r>
            <a:r>
              <a:rPr lang="en-AU" dirty="0"/>
              <a:t>identifying </a:t>
            </a:r>
            <a:r>
              <a:rPr lang="en-AU" dirty="0" smtClean="0"/>
              <a:t>issues</a:t>
            </a:r>
          </a:p>
          <a:p>
            <a:pPr lvl="2"/>
            <a:r>
              <a:rPr lang="en-AU" dirty="0" smtClean="0"/>
              <a:t>The Security ad hoc will </a:t>
            </a:r>
            <a:r>
              <a:rPr lang="en-AU" dirty="0"/>
              <a:t>not </a:t>
            </a:r>
            <a:r>
              <a:rPr lang="en-AU" dirty="0" smtClean="0"/>
              <a:t>fix them</a:t>
            </a:r>
          </a:p>
          <a:p>
            <a:pPr lvl="2"/>
            <a:r>
              <a:rPr lang="en-AU" dirty="0" smtClean="0"/>
              <a:t>Technically they cannot even suggest how any issues can be fixed</a:t>
            </a:r>
          </a:p>
          <a:p>
            <a:pPr lvl="2"/>
            <a:r>
              <a:rPr lang="en-AU" dirty="0" smtClean="0"/>
              <a:t>If any issues are identified in IEEE 802 standards, we will argue at some future time that they need to be fixed by IEEE 802</a:t>
            </a:r>
            <a:endParaRPr lang="en-AU" dirty="0"/>
          </a:p>
          <a:p>
            <a:pPr lvl="1"/>
            <a:r>
              <a:rPr lang="en-AU" dirty="0"/>
              <a:t>Limits time to one meeting </a:t>
            </a:r>
            <a:r>
              <a:rPr lang="en-AU" dirty="0" smtClean="0"/>
              <a:t>cycle</a:t>
            </a:r>
          </a:p>
          <a:p>
            <a:pPr lvl="2"/>
            <a:r>
              <a:rPr lang="en-AU" dirty="0" smtClean="0"/>
              <a:t>Effectively August 2017</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Tree>
    <p:extLst>
      <p:ext uri="{BB962C8B-B14F-4D97-AF65-F5344CB8AC3E}">
        <p14:creationId xmlns:p14="http://schemas.microsoft.com/office/powerpoint/2010/main" val="87004404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Membership of </a:t>
            </a:r>
            <a:r>
              <a:rPr lang="en-AU" dirty="0" smtClean="0"/>
              <a:t>the </a:t>
            </a:r>
            <a:r>
              <a:rPr lang="en-AU" i="1" dirty="0"/>
              <a:t>Security ad hoc </a:t>
            </a:r>
            <a:r>
              <a:rPr lang="en-AU" dirty="0" smtClean="0"/>
              <a:t>was </a:t>
            </a:r>
            <a:r>
              <a:rPr lang="en-AU" dirty="0" smtClean="0"/>
              <a:t>determined	</a:t>
            </a:r>
            <a:endParaRPr lang="en-AU" dirty="0"/>
          </a:p>
        </p:txBody>
      </p:sp>
      <p:sp>
        <p:nvSpPr>
          <p:cNvPr id="3" name="Content Placeholder 2"/>
          <p:cNvSpPr>
            <a:spLocks noGrp="1"/>
          </p:cNvSpPr>
          <p:nvPr>
            <p:ph sz="half" idx="1"/>
          </p:nvPr>
        </p:nvSpPr>
        <p:spPr/>
        <p:txBody>
          <a:bodyPr/>
          <a:lstStyle/>
          <a:p>
            <a:r>
              <a:rPr lang="en-AU" dirty="0" smtClean="0"/>
              <a:t>Leadership</a:t>
            </a:r>
          </a:p>
          <a:p>
            <a:pPr lvl="1"/>
            <a:r>
              <a:rPr lang="en-US" dirty="0"/>
              <a:t>Yun-Jae Won </a:t>
            </a:r>
            <a:r>
              <a:rPr lang="en-US" dirty="0" smtClean="0"/>
              <a:t>(Korea) is convener</a:t>
            </a:r>
            <a:endParaRPr lang="en-AU" dirty="0" smtClean="0"/>
          </a:p>
          <a:p>
            <a:r>
              <a:rPr lang="en-AU" dirty="0" smtClean="0"/>
              <a:t>Membership</a:t>
            </a:r>
            <a:endParaRPr lang="en-AU" dirty="0" smtClean="0">
              <a:solidFill>
                <a:srgbClr val="FF0000"/>
              </a:solidFill>
            </a:endParaRPr>
          </a:p>
          <a:p>
            <a:pPr lvl="1"/>
            <a:r>
              <a:rPr lang="en-AU" dirty="0" smtClean="0"/>
              <a:t>China</a:t>
            </a:r>
          </a:p>
          <a:p>
            <a:pPr lvl="2"/>
            <a:r>
              <a:rPr lang="en-AU" dirty="0" err="1" smtClean="0"/>
              <a:t>Zhenhai</a:t>
            </a:r>
            <a:r>
              <a:rPr lang="en-AU" dirty="0" smtClean="0"/>
              <a:t> Huang (IWNCOMM)</a:t>
            </a:r>
          </a:p>
          <a:p>
            <a:pPr lvl="2"/>
            <a:r>
              <a:rPr lang="en-AU" dirty="0" err="1"/>
              <a:t>b</a:t>
            </a:r>
            <a:r>
              <a:rPr lang="en-AU" dirty="0" err="1" smtClean="0"/>
              <a:t>z</a:t>
            </a:r>
            <a:r>
              <a:rPr lang="en-AU" dirty="0" smtClean="0"/>
              <a:t>? (National Engineering Laboratory for Wireless Security)</a:t>
            </a:r>
          </a:p>
          <a:p>
            <a:pPr lvl="2"/>
            <a:r>
              <a:rPr lang="en-AU" dirty="0" err="1"/>
              <a:t>l</a:t>
            </a:r>
            <a:r>
              <a:rPr lang="en-AU" dirty="0" err="1" smtClean="0"/>
              <a:t>mbz</a:t>
            </a:r>
            <a:r>
              <a:rPr lang="en-AU" dirty="0" smtClean="0"/>
              <a:t>? (WAPIA)</a:t>
            </a:r>
          </a:p>
          <a:p>
            <a:pPr lvl="2"/>
            <a:r>
              <a:rPr lang="en-AU" dirty="0" err="1" smtClean="0"/>
              <a:t>Manxia</a:t>
            </a:r>
            <a:r>
              <a:rPr lang="en-AU" dirty="0" smtClean="0"/>
              <a:t> Tie (IWNCOMM)</a:t>
            </a:r>
          </a:p>
          <a:p>
            <a:pPr lvl="2"/>
            <a:r>
              <a:rPr lang="en-AU" dirty="0" err="1" smtClean="0"/>
              <a:t>Yujiao</a:t>
            </a:r>
            <a:r>
              <a:rPr lang="en-AU" dirty="0" smtClean="0"/>
              <a:t> Li (IWNCOMM)</a:t>
            </a:r>
          </a:p>
        </p:txBody>
      </p:sp>
      <p:sp>
        <p:nvSpPr>
          <p:cNvPr id="6" name="Content Placeholder 5"/>
          <p:cNvSpPr>
            <a:spLocks noGrp="1"/>
          </p:cNvSpPr>
          <p:nvPr>
            <p:ph sz="half" idx="2"/>
          </p:nvPr>
        </p:nvSpPr>
        <p:spPr/>
        <p:txBody>
          <a:bodyPr/>
          <a:lstStyle/>
          <a:p>
            <a:pPr lvl="1"/>
            <a:r>
              <a:rPr lang="en-AU" dirty="0"/>
              <a:t>US</a:t>
            </a:r>
          </a:p>
          <a:p>
            <a:pPr lvl="2"/>
            <a:r>
              <a:rPr lang="en-AU" dirty="0"/>
              <a:t>Dorothy Stanley (HPE)</a:t>
            </a:r>
          </a:p>
          <a:p>
            <a:pPr lvl="2"/>
            <a:r>
              <a:rPr lang="en-AU" dirty="0"/>
              <a:t>John Day (?)</a:t>
            </a:r>
          </a:p>
          <a:p>
            <a:pPr lvl="1"/>
            <a:r>
              <a:rPr lang="en-AU" dirty="0"/>
              <a:t>Austria</a:t>
            </a:r>
          </a:p>
          <a:p>
            <a:pPr lvl="2"/>
            <a:r>
              <a:rPr lang="en-AU" dirty="0"/>
              <a:t>Reinhard </a:t>
            </a:r>
            <a:r>
              <a:rPr lang="en-AU" dirty="0" err="1"/>
              <a:t>Meindl</a:t>
            </a:r>
            <a:endParaRPr lang="en-AU" dirty="0"/>
          </a:p>
          <a:p>
            <a:pPr lvl="1"/>
            <a:r>
              <a:rPr lang="en-AU" dirty="0"/>
              <a:t>Korea</a:t>
            </a:r>
          </a:p>
          <a:p>
            <a:pPr lvl="1"/>
            <a:r>
              <a:rPr lang="en-AU" dirty="0"/>
              <a:t>IEEE 802</a:t>
            </a:r>
          </a:p>
          <a:p>
            <a:pPr lvl="2"/>
            <a:r>
              <a:rPr lang="en-AU" dirty="0"/>
              <a:t>Andrew Myles (Cisco)</a:t>
            </a:r>
          </a:p>
          <a:p>
            <a:pPr lvl="2"/>
            <a:r>
              <a:rPr lang="en-AU" dirty="0"/>
              <a:t>Peter Yee</a:t>
            </a:r>
          </a:p>
          <a:p>
            <a:pPr lvl="2"/>
            <a:r>
              <a:rPr lang="en-AU" dirty="0"/>
              <a:t>Jodi </a:t>
            </a:r>
            <a:r>
              <a:rPr lang="en-AU" dirty="0" err="1"/>
              <a:t>Haasz</a:t>
            </a:r>
            <a:r>
              <a:rPr lang="en-AU" dirty="0"/>
              <a:t> (IEEE-SA)</a:t>
            </a:r>
          </a:p>
          <a:p>
            <a:pPr lvl="2"/>
            <a:r>
              <a:rPr lang="en-AU" dirty="0"/>
              <a:t>Dan Harkins (HPE</a:t>
            </a:r>
            <a:r>
              <a:rPr lang="en-AU" dirty="0" smtClean="0"/>
              <a:t>)</a:t>
            </a:r>
          </a:p>
          <a:p>
            <a:pPr lvl="2"/>
            <a:r>
              <a:rPr lang="en-AU" dirty="0" smtClean="0"/>
              <a:t>David Law (HPE)</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Tree>
    <p:extLst>
      <p:ext uri="{BB962C8B-B14F-4D97-AF65-F5344CB8AC3E}">
        <p14:creationId xmlns:p14="http://schemas.microsoft.com/office/powerpoint/2010/main" val="2298802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Irvine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Irvine, in Jan 2018, as documented in </a:t>
            </a:r>
            <a:r>
              <a:rPr lang="en-AU" i="1" dirty="0" smtClean="0">
                <a:solidFill>
                  <a:srgbClr val="FF0000"/>
                </a:solidFill>
                <a:hlinkClick r:id="rId3"/>
              </a:rPr>
              <a:t>11-18-0320-00</a:t>
            </a:r>
            <a:endParaRPr lang="en-AU" i="1" dirty="0" smtClean="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schedule and work plan has been agreed for the </a:t>
            </a:r>
            <a:r>
              <a:rPr lang="en-AU" i="1" dirty="0" smtClean="0"/>
              <a:t>Security ad hoc</a:t>
            </a:r>
            <a:endParaRPr lang="en-AU" i="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6020370"/>
              </p:ext>
            </p:extLst>
          </p:nvPr>
        </p:nvGraphicFramePr>
        <p:xfrm>
          <a:off x="685800" y="1981200"/>
          <a:ext cx="7772400" cy="30327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557009">
                <a:tc>
                  <a:txBody>
                    <a:bodyPr/>
                    <a:lstStyle/>
                    <a:p>
                      <a:pPr algn="ctr" fontAlgn="base" hangingPunct="0">
                        <a:spcAft>
                          <a:spcPts val="0"/>
                        </a:spcAft>
                        <a:tabLst>
                          <a:tab pos="1188085" algn="l"/>
                        </a:tabLst>
                      </a:pPr>
                      <a:r>
                        <a:rPr lang="en-US" sz="1600" kern="0" dirty="0">
                          <a:effectLst/>
                        </a:rPr>
                        <a:t>AHGS meeting during JTC 1/ SC 6/ WG 1 Seoul meeting</a:t>
                      </a:r>
                      <a:endParaRPr lang="en-AU" sz="1600" kern="100" dirty="0">
                        <a:effectLst/>
                      </a:endParaRPr>
                    </a:p>
                    <a:p>
                      <a:pPr algn="ctr" fontAlgn="base" hangingPunct="0">
                        <a:spcAft>
                          <a:spcPts val="0"/>
                        </a:spcAft>
                        <a:tabLst>
                          <a:tab pos="1188085" algn="l"/>
                        </a:tabLst>
                      </a:pPr>
                      <a:r>
                        <a:rPr lang="en-US" sz="1600" kern="0" dirty="0">
                          <a:effectLst/>
                        </a:rPr>
                        <a:t>(30– 31 Oct, 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Revise </a:t>
                      </a:r>
                      <a:r>
                        <a:rPr lang="en-US" sz="1600" kern="0" dirty="0" err="1">
                          <a:effectLst/>
                        </a:rPr>
                        <a:t>ToR</a:t>
                      </a:r>
                      <a:r>
                        <a:rPr lang="en-US" sz="1600" kern="0" dirty="0">
                          <a:effectLst/>
                        </a:rPr>
                        <a:t> for </a:t>
                      </a:r>
                      <a:r>
                        <a:rPr lang="en-US" sz="1600" kern="100" dirty="0">
                          <a:effectLst/>
                        </a:rPr>
                        <a:t>Ad-hoc Group on Security (AHGS)</a:t>
                      </a:r>
                      <a:r>
                        <a:rPr lang="en-US" sz="1600" kern="0" dirty="0">
                          <a:effectLst/>
                        </a:rPr>
                        <a: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proposed dispositions of comments (</a:t>
                      </a:r>
                      <a:r>
                        <a:rPr lang="en-US" sz="1600" kern="0" dirty="0" err="1">
                          <a:effectLst/>
                        </a:rPr>
                        <a:t>DoC</a:t>
                      </a:r>
                      <a:r>
                        <a:rPr lang="en-US" sz="1600" kern="0" dirty="0">
                          <a:effectLst/>
                        </a:rPr>
                        <a:t>) on </a:t>
                      </a:r>
                      <a:r>
                        <a:rPr lang="en-US" sz="1600" kern="100" dirty="0">
                          <a:effectLst/>
                        </a:rPr>
                        <a:t>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and approve </a:t>
                      </a:r>
                      <a:r>
                        <a:rPr lang="en-US" sz="1600" kern="0" dirty="0" err="1">
                          <a:effectLst/>
                        </a:rPr>
                        <a:t>DoC</a:t>
                      </a:r>
                      <a:r>
                        <a:rPr lang="en-US" sz="1600" kern="0" dirty="0">
                          <a:effectLst/>
                        </a:rPr>
                        <a:t> on 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218155685"/>
                  </a:ext>
                </a:extLst>
              </a:tr>
              <a:tr h="139252">
                <a:tc>
                  <a:txBody>
                    <a:bodyPr/>
                    <a:lstStyle/>
                    <a:p>
                      <a:pPr algn="ctr" fontAlgn="base" hangingPunct="0">
                        <a:spcAft>
                          <a:spcPts val="0"/>
                        </a:spcAft>
                        <a:tabLst>
                          <a:tab pos="1188085" algn="l"/>
                        </a:tabLst>
                      </a:pPr>
                      <a:r>
                        <a:rPr lang="en-US" sz="1600" kern="0" dirty="0">
                          <a:effectLst/>
                        </a:rPr>
                        <a:t>Two weeks before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the proposed draft work plan for comments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535720811"/>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90</a:t>
            </a:fld>
            <a:endParaRPr lang="en-US"/>
          </a:p>
        </p:txBody>
      </p:sp>
    </p:spTree>
    <p:extLst>
      <p:ext uri="{BB962C8B-B14F-4D97-AF65-F5344CB8AC3E}">
        <p14:creationId xmlns:p14="http://schemas.microsoft.com/office/powerpoint/2010/main" val="29647058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05873668"/>
              </p:ext>
            </p:extLst>
          </p:nvPr>
        </p:nvGraphicFramePr>
        <p:xfrm>
          <a:off x="685800" y="1981200"/>
          <a:ext cx="7772400" cy="43535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905140">
                <a:tc>
                  <a:txBody>
                    <a:bodyPr/>
                    <a:lstStyle/>
                    <a:p>
                      <a:pPr algn="ctr" fontAlgn="base" hangingPunct="0">
                        <a:spcAft>
                          <a:spcPts val="0"/>
                        </a:spcAft>
                        <a:tabLst>
                          <a:tab pos="1188085" algn="l"/>
                        </a:tabLst>
                      </a:pPr>
                      <a:r>
                        <a:rPr lang="en-US" sz="1600" kern="0" dirty="0">
                          <a:effectLst/>
                        </a:rPr>
                        <a:t>1</a:t>
                      </a:r>
                      <a:r>
                        <a:rPr lang="en-US" sz="1600" kern="0" baseline="30000" dirty="0">
                          <a:effectLst/>
                        </a:rPr>
                        <a:t>st </a:t>
                      </a:r>
                      <a:r>
                        <a:rPr lang="en-US" sz="1600" kern="0" dirty="0">
                          <a:effectLst/>
                        </a:rPr>
                        <a:t>AHGS meeting</a:t>
                      </a:r>
                      <a:endParaRPr lang="en-AU" sz="1600" kern="100" dirty="0">
                        <a:effectLst/>
                      </a:endParaRPr>
                    </a:p>
                    <a:p>
                      <a:pPr algn="ctr" fontAlgn="base" hangingPunct="0">
                        <a:spcAft>
                          <a:spcPts val="0"/>
                        </a:spcAft>
                        <a:tabLst>
                          <a:tab pos="1188085" algn="l"/>
                        </a:tabLst>
                      </a:pPr>
                      <a:r>
                        <a:rPr lang="en-US" sz="1600" kern="0" dirty="0">
                          <a:effectLst/>
                        </a:rPr>
                        <a:t>(by WebEx)</a:t>
                      </a:r>
                      <a:endParaRPr lang="en-AU" sz="1600" kern="100" dirty="0">
                        <a:effectLst/>
                      </a:endParaRPr>
                    </a:p>
                    <a:p>
                      <a:pPr algn="ctr" fontAlgn="base" hangingPunct="0">
                        <a:spcAft>
                          <a:spcPts val="0"/>
                        </a:spcAft>
                        <a:tabLst>
                          <a:tab pos="1188085" algn="l"/>
                        </a:tabLst>
                      </a:pPr>
                      <a:r>
                        <a:rPr lang="en-US" sz="1600" kern="0" dirty="0">
                          <a:effectLst/>
                        </a:rPr>
                        <a:t>xx December, 2017</a:t>
                      </a:r>
                      <a:endParaRPr lang="en-AU" sz="1600" kern="100" dirty="0">
                        <a:effectLst/>
                      </a:endParaRPr>
                    </a:p>
                    <a:p>
                      <a:pPr algn="ctr" fontAlgn="base" hangingPunct="0">
                        <a:spcAft>
                          <a:spcPts val="0"/>
                        </a:spcAft>
                        <a:tabLst>
                          <a:tab pos="1188085" algn="l"/>
                        </a:tabLst>
                      </a:pPr>
                      <a:r>
                        <a:rPr lang="en-US" sz="1600" kern="0" dirty="0">
                          <a:effectLst/>
                        </a:rPr>
                        <a:t>10:00 pm | Korea Time (Seoul, GMT+09:00) | 1 </a:t>
                      </a:r>
                      <a:r>
                        <a:rPr lang="en-US" sz="1600" kern="0" dirty="0" err="1">
                          <a:effectLst/>
                        </a:rPr>
                        <a:t>hr</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and modify the proposed provisional work plan for AHGS. </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Task arrangement: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the published SC 6 standards by marking on a list of SC 6 published standards (the list is attached to this work plan);</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SC 6 projects under development by marking on a list of SC 6 projects under development (the list is attached to this work plan); </a:t>
                      </a:r>
                      <a:endParaRPr lang="en-AU" sz="1600" kern="100" dirty="0">
                        <a:effectLst/>
                      </a:endParaRPr>
                    </a:p>
                    <a:p>
                      <a:pPr marL="579755"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Note: Submit additional comments or individual contributions are also encouraged.</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881624113"/>
                  </a:ext>
                </a:extLst>
              </a:tr>
              <a:tr h="139252">
                <a:tc>
                  <a:txBody>
                    <a:bodyPr/>
                    <a:lstStyle/>
                    <a:p>
                      <a:pPr algn="ctr" fontAlgn="base" hangingPunct="0">
                        <a:spcAft>
                          <a:spcPts val="0"/>
                        </a:spcAft>
                        <a:tabLst>
                          <a:tab pos="1188085" algn="l"/>
                        </a:tabLst>
                      </a:pPr>
                      <a:r>
                        <a:rPr lang="en-US" sz="1600" kern="0" dirty="0">
                          <a:effectLst/>
                        </a:rPr>
                        <a:t>Right after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identified security issues.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8024990"/>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cxnSp>
        <p:nvCxnSpPr>
          <p:cNvPr id="8" name="Straight Connector 7"/>
          <p:cNvCxnSpPr/>
          <p:nvPr/>
        </p:nvCxnSpPr>
        <p:spPr bwMode="auto">
          <a:xfrm flipV="1">
            <a:off x="685800" y="2667000"/>
            <a:ext cx="7772400" cy="3124200"/>
          </a:xfrm>
          <a:prstGeom prst="line">
            <a:avLst/>
          </a:prstGeom>
          <a:solidFill>
            <a:schemeClr val="accent1"/>
          </a:solidFill>
          <a:ln w="76200" cap="flat" cmpd="sng" algn="ctr">
            <a:solidFill>
              <a:srgbClr val="FF0000"/>
            </a:solidFill>
            <a:prstDash val="solid"/>
            <a:round/>
            <a:headEnd type="none" w="sm" len="sm"/>
            <a:tailEnd type="none" w="sm" len="sm"/>
          </a:ln>
          <a:effectLst/>
        </p:spPr>
      </p:cxnSp>
      <p:cxnSp>
        <p:nvCxnSpPr>
          <p:cNvPr id="9" name="Straight Connector 8"/>
          <p:cNvCxnSpPr/>
          <p:nvPr/>
        </p:nvCxnSpPr>
        <p:spPr bwMode="auto">
          <a:xfrm>
            <a:off x="685800" y="2667000"/>
            <a:ext cx="7772400" cy="3200400"/>
          </a:xfrm>
          <a:prstGeom prst="line">
            <a:avLst/>
          </a:prstGeom>
          <a:solidFill>
            <a:schemeClr val="accent1"/>
          </a:solidFill>
          <a:ln w="7620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51112029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endParaRPr lang="en-AU" b="0" i="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08874574"/>
              </p:ext>
            </p:extLst>
          </p:nvPr>
        </p:nvGraphicFramePr>
        <p:xfrm>
          <a:off x="685800" y="1981200"/>
          <a:ext cx="7772400" cy="391160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278504">
                <a:tc>
                  <a:txBody>
                    <a:bodyPr/>
                    <a:lstStyle/>
                    <a:p>
                      <a:pPr algn="ctr" fontAlgn="base" hangingPunct="0">
                        <a:spcAft>
                          <a:spcPts val="0"/>
                        </a:spcAft>
                        <a:tabLst>
                          <a:tab pos="1188085" algn="l"/>
                        </a:tabLst>
                      </a:pPr>
                      <a:r>
                        <a:rPr lang="en-US" sz="1600" kern="0" dirty="0">
                          <a:effectLst/>
                        </a:rPr>
                        <a:t>Between the 1</a:t>
                      </a:r>
                      <a:r>
                        <a:rPr lang="en-US" sz="1600" kern="0" baseline="30000" dirty="0">
                          <a:effectLst/>
                        </a:rPr>
                        <a:t>st</a:t>
                      </a:r>
                      <a:r>
                        <a:rPr lang="en-US" sz="1600" kern="0" dirty="0">
                          <a:effectLst/>
                        </a:rPr>
                        <a:t> and 2</a:t>
                      </a:r>
                      <a:r>
                        <a:rPr lang="en-US" sz="1600" kern="0" baseline="30000" dirty="0">
                          <a:effectLst/>
                        </a:rPr>
                        <a:t>nd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review results to the </a:t>
                      </a:r>
                      <a:r>
                        <a:rPr lang="en-US" sz="1600" kern="0" dirty="0" err="1">
                          <a:effectLst/>
                        </a:rPr>
                        <a:t>convenor</a:t>
                      </a:r>
                      <a:r>
                        <a:rPr lang="en-US" sz="1600" kern="0" dirty="0">
                          <a:effectLst/>
                        </a:rPr>
                        <a: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contributions for consideration by the next meeting.</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Collect comments on submitted documents.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706948833"/>
                  </a:ext>
                </a:extLst>
              </a:tr>
              <a:tr h="696261">
                <a:tc>
                  <a:txBody>
                    <a:bodyPr/>
                    <a:lstStyle/>
                    <a:p>
                      <a:pPr algn="ctr" fontAlgn="base" hangingPunct="0">
                        <a:spcAft>
                          <a:spcPts val="0"/>
                        </a:spcAft>
                        <a:tabLst>
                          <a:tab pos="1188085" algn="l"/>
                        </a:tabLst>
                      </a:pPr>
                      <a:r>
                        <a:rPr lang="en-US" sz="1600" kern="0" dirty="0">
                          <a:effectLst/>
                        </a:rPr>
                        <a:t>2</a:t>
                      </a:r>
                      <a:r>
                        <a:rPr lang="en-US" sz="1600" kern="0" baseline="30000" dirty="0">
                          <a:effectLst/>
                        </a:rPr>
                        <a:t>nd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[Feb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Discuss review results and contributions on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Generate a list of identified security issues that should be discussed for the purpose of </a:t>
                      </a:r>
                      <a:r>
                        <a:rPr lang="en-US" sz="1600" kern="100" dirty="0">
                          <a:effectLst/>
                        </a:rPr>
                        <a:t>identifying areas of potential improvement.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100" dirty="0">
                          <a:effectLst/>
                        </a:rPr>
                        <a:t>Task assignments for certain issues (</a:t>
                      </a:r>
                      <a:r>
                        <a:rPr lang="en-US" sz="1600" kern="100" dirty="0" err="1">
                          <a:effectLst/>
                        </a:rPr>
                        <a:t>eg</a:t>
                      </a:r>
                      <a:r>
                        <a:rPr lang="en-US" sz="1600" kern="100" dirty="0">
                          <a:effectLst/>
                        </a:rPr>
                        <a:t>. Requirements for supporting materials or clarifications).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328186334"/>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404192563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62029375"/>
              </p:ext>
            </p:extLst>
          </p:nvPr>
        </p:nvGraphicFramePr>
        <p:xfrm>
          <a:off x="685800" y="1981200"/>
          <a:ext cx="7772400" cy="459232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Between the 2</a:t>
                      </a:r>
                      <a:r>
                        <a:rPr lang="en-US" sz="1600" kern="0" baseline="30000" dirty="0">
                          <a:effectLst/>
                        </a:rPr>
                        <a:t>nd</a:t>
                      </a:r>
                      <a:r>
                        <a:rPr lang="en-US" sz="1600" kern="0" dirty="0">
                          <a:effectLst/>
                        </a:rPr>
                        <a:t> and 3</a:t>
                      </a:r>
                      <a:r>
                        <a:rPr lang="en-US" sz="1600" kern="0" baseline="30000" dirty="0">
                          <a:effectLst/>
                        </a:rPr>
                        <a:t>rd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required documents based on the task assignments.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proposals for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and collect comments on contributions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797401316"/>
                  </a:ext>
                </a:extLst>
              </a:tr>
              <a:tr h="417757">
                <a:tc>
                  <a:txBody>
                    <a:bodyPr/>
                    <a:lstStyle/>
                    <a:p>
                      <a:pPr algn="ctr" fontAlgn="base" hangingPunct="0">
                        <a:spcAft>
                          <a:spcPts val="0"/>
                        </a:spcAft>
                        <a:tabLst>
                          <a:tab pos="1188085" algn="l"/>
                        </a:tabLst>
                      </a:pPr>
                      <a:r>
                        <a:rPr lang="en-US" sz="1600" kern="0" dirty="0">
                          <a:effectLst/>
                        </a:rPr>
                        <a:t>3</a:t>
                      </a:r>
                      <a:r>
                        <a:rPr lang="en-US" sz="1600" kern="0" baseline="30000" dirty="0">
                          <a:effectLst/>
                        </a:rPr>
                        <a:t>rd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[Apr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309880" algn="l"/>
                          <a:tab pos="504190" algn="l"/>
                          <a:tab pos="756285" algn="l"/>
                          <a:tab pos="1008380" algn="l"/>
                          <a:tab pos="1188085" algn="l"/>
                          <a:tab pos="12604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355446989"/>
                  </a:ext>
                </a:extLst>
              </a:tr>
              <a:tr h="278504">
                <a:tc>
                  <a:txBody>
                    <a:bodyPr/>
                    <a:lstStyle/>
                    <a:p>
                      <a:pPr algn="ctr" fontAlgn="base" hangingPunct="0">
                        <a:spcAft>
                          <a:spcPts val="0"/>
                        </a:spcAft>
                        <a:tabLst>
                          <a:tab pos="1188085" algn="l"/>
                        </a:tabLst>
                      </a:pPr>
                      <a:r>
                        <a:rPr lang="en-US" sz="1600" kern="0" dirty="0">
                          <a:effectLst/>
                        </a:rPr>
                        <a:t>Between the 3</a:t>
                      </a:r>
                      <a:r>
                        <a:rPr lang="en-US" sz="1600" kern="0" baseline="30000" dirty="0">
                          <a:effectLst/>
                        </a:rPr>
                        <a:t>rd</a:t>
                      </a:r>
                      <a:r>
                        <a:rPr lang="en-US" sz="1600" kern="0" dirty="0">
                          <a:effectLst/>
                        </a:rPr>
                        <a:t> and 4</a:t>
                      </a:r>
                      <a:r>
                        <a:rPr lang="en-US" sz="1600" kern="0" baseline="30000" dirty="0">
                          <a:effectLst/>
                        </a:rPr>
                        <a:t>th</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342900" lvl="0" indent="-342900" algn="l" fontAlgn="base" hangingPunct="0">
                        <a:spcAft>
                          <a:spcPts val="0"/>
                        </a:spcAft>
                        <a:buFont typeface="Times New Roman" panose="02020603050405020304" pitchFamily="18" charset="0"/>
                        <a:buChar char="-"/>
                        <a:tabLst>
                          <a:tab pos="203835" algn="l"/>
                          <a:tab pos="1188085" algn="l"/>
                          <a:tab pos="1656080" algn="l"/>
                          <a:tab pos="2124075" algn="l"/>
                        </a:tabLst>
                      </a:pPr>
                      <a:r>
                        <a:rPr lang="en-US" sz="1600" kern="0" dirty="0">
                          <a:effectLst/>
                        </a:rPr>
                        <a:t>Submit any further contributions on certain issues for comments by E-mail.</a:t>
                      </a:r>
                      <a:endParaRPr lang="en-AU" sz="1600" kern="100" dirty="0">
                        <a:effectLst/>
                      </a:endParaRPr>
                    </a:p>
                    <a:p>
                      <a:pPr algn="l" fontAlgn="base" hangingPunct="0">
                        <a:spcAft>
                          <a:spcPts val="0"/>
                        </a:spcAft>
                        <a:tabLst>
                          <a:tab pos="203835" algn="l"/>
                          <a:tab pos="1188085" algn="l"/>
                          <a:tab pos="1656080" algn="l"/>
                          <a:tab pos="2124075" algn="l"/>
                        </a:tabLst>
                      </a:pPr>
                      <a:r>
                        <a:rPr lang="en-US" sz="1600" kern="0" dirty="0">
                          <a:effectLst/>
                        </a:rPr>
                        <a:t>Note: Additional meetings might be scheduled as necessary</a:t>
                      </a:r>
                      <a:r>
                        <a:rPr lang="en-US" sz="1400" kern="0" dirty="0">
                          <a:effectLst/>
                        </a:rPr>
                        <a:t>.</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534707278"/>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394017196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72192642"/>
              </p:ext>
            </p:extLst>
          </p:nvPr>
        </p:nvGraphicFramePr>
        <p:xfrm>
          <a:off x="685800" y="1981200"/>
          <a:ext cx="7772400" cy="405384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4</a:t>
                      </a:r>
                      <a:r>
                        <a:rPr lang="en-US" sz="1600" kern="0" baseline="30000" dirty="0">
                          <a:effectLst/>
                        </a:rPr>
                        <a:t>th</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[Jun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876861194"/>
                  </a:ext>
                </a:extLst>
              </a:tr>
              <a:tr h="278504">
                <a:tc>
                  <a:txBody>
                    <a:bodyPr/>
                    <a:lstStyle/>
                    <a:p>
                      <a:pPr algn="ctr" fontAlgn="base" hangingPunct="0">
                        <a:spcAft>
                          <a:spcPts val="0"/>
                        </a:spcAft>
                        <a:tabLst>
                          <a:tab pos="1188085" algn="l"/>
                        </a:tabLst>
                      </a:pPr>
                      <a:r>
                        <a:rPr lang="en-US" sz="1600" kern="0">
                          <a:effectLst/>
                        </a:rPr>
                        <a:t>5</a:t>
                      </a:r>
                      <a:r>
                        <a:rPr lang="en-US" sz="1600" kern="0" baseline="30000">
                          <a:effectLst/>
                        </a:rPr>
                        <a:t>th</a:t>
                      </a:r>
                      <a:r>
                        <a:rPr lang="en-US" sz="1600" kern="0">
                          <a:effectLst/>
                        </a:rPr>
                        <a:t> AHGS meeting</a:t>
                      </a:r>
                      <a:endParaRPr lang="en-AU" sz="1600" kern="100">
                        <a:effectLst/>
                      </a:endParaRPr>
                    </a:p>
                    <a:p>
                      <a:pPr algn="ctr" fontAlgn="base" hangingPunct="0">
                        <a:spcAft>
                          <a:spcPts val="0"/>
                        </a:spcAft>
                        <a:tabLst>
                          <a:tab pos="1188085" algn="l"/>
                        </a:tabLst>
                      </a:pPr>
                      <a:r>
                        <a:rPr lang="en-US" sz="1600" kern="0">
                          <a:effectLst/>
                        </a:rPr>
                        <a:t>[Jul 2018]</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Completion of all necessary reports and/or recommendations, as appropriate.</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Finalize and agree on the draft text for AHGS reports and/or recommendations.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588810152"/>
                  </a:ext>
                </a:extLst>
              </a:tr>
              <a:tr h="278504">
                <a:tc>
                  <a:txBody>
                    <a:bodyPr/>
                    <a:lstStyle/>
                    <a:p>
                      <a:pPr algn="ctr" fontAlgn="base" hangingPunct="0">
                        <a:spcAft>
                          <a:spcPts val="0"/>
                        </a:spcAft>
                        <a:tabLst>
                          <a:tab pos="1188085" algn="l"/>
                        </a:tabLst>
                      </a:pPr>
                      <a:r>
                        <a:rPr lang="en-US" sz="1600" kern="0">
                          <a:effectLst/>
                        </a:rPr>
                        <a:t>6</a:t>
                      </a:r>
                      <a:r>
                        <a:rPr lang="en-US" sz="1600" kern="0" baseline="30000">
                          <a:effectLst/>
                        </a:rPr>
                        <a:t>th </a:t>
                      </a:r>
                      <a:r>
                        <a:rPr lang="en-US" sz="1600" kern="0">
                          <a:effectLst/>
                        </a:rPr>
                        <a:t>AHGS meeting</a:t>
                      </a:r>
                      <a:endParaRPr lang="en-AU" sz="1600" kern="100">
                        <a:effectLst/>
                      </a:endParaRPr>
                    </a:p>
                    <a:p>
                      <a:pPr algn="ctr" fontAlgn="base" hangingPunct="0">
                        <a:spcAft>
                          <a:spcPts val="0"/>
                        </a:spcAft>
                        <a:tabLst>
                          <a:tab pos="1188085" algn="l"/>
                        </a:tabLst>
                      </a:pPr>
                      <a:r>
                        <a:rPr lang="en-US" sz="1600" kern="0">
                          <a:effectLst/>
                        </a:rPr>
                        <a:t>(During JTC 1/ SC 6/ WG 1 Tokyo meeting, 27– 28Aug, 2017)</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Report to WG 1 and submit documents for approval.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672398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422505938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Security </a:t>
            </a:r>
            <a:r>
              <a:rPr lang="en-AU" i="1" dirty="0" smtClean="0"/>
              <a:t>ad hoc </a:t>
            </a:r>
            <a:r>
              <a:rPr lang="en-AU" dirty="0" smtClean="0"/>
              <a:t>is still struggling to make any progress … or even set a meeting time</a:t>
            </a:r>
            <a:endParaRPr lang="en-AU" dirty="0"/>
          </a:p>
        </p:txBody>
      </p:sp>
      <p:sp>
        <p:nvSpPr>
          <p:cNvPr id="3" name="Content Placeholder 2"/>
          <p:cNvSpPr>
            <a:spLocks noGrp="1"/>
          </p:cNvSpPr>
          <p:nvPr>
            <p:ph idx="1"/>
          </p:nvPr>
        </p:nvSpPr>
        <p:spPr/>
        <p:txBody>
          <a:bodyPr/>
          <a:lstStyle/>
          <a:p>
            <a:pPr lvl="1"/>
            <a:r>
              <a:rPr lang="en-AU" dirty="0" smtClean="0"/>
              <a:t>The original plan was for the 2</a:t>
            </a:r>
            <a:r>
              <a:rPr lang="en-AU" baseline="30000" dirty="0" smtClean="0"/>
              <a:t>nd</a:t>
            </a:r>
            <a:r>
              <a:rPr lang="en-AU" dirty="0" smtClean="0"/>
              <a:t> teleconference to be held sometime in February 2018</a:t>
            </a:r>
          </a:p>
          <a:p>
            <a:pPr lvl="2"/>
            <a:r>
              <a:rPr lang="en-AU" dirty="0" smtClean="0"/>
              <a:t>Noting the first teleconference was cancelled because it was decided over e-mail that it was unnecessary</a:t>
            </a:r>
          </a:p>
          <a:p>
            <a:pPr lvl="1"/>
            <a:r>
              <a:rPr lang="en-AU" dirty="0" smtClean="0"/>
              <a:t>The convenor then proposed a teleconference during IEEE 802 week</a:t>
            </a:r>
          </a:p>
          <a:p>
            <a:pPr lvl="2"/>
            <a:r>
              <a:rPr lang="en-AU" dirty="0" smtClean="0"/>
              <a:t>Andrew Myles objected</a:t>
            </a:r>
            <a:endParaRPr lang="en-AU" dirty="0" smtClean="0"/>
          </a:p>
          <a:p>
            <a:pPr lvl="1"/>
            <a:r>
              <a:rPr lang="en-AU" dirty="0" smtClean="0"/>
              <a:t>The convenor then proposed a teleconference on 16 March 2018</a:t>
            </a:r>
          </a:p>
          <a:p>
            <a:pPr lvl="2"/>
            <a:r>
              <a:rPr lang="en-AU" dirty="0" smtClean="0"/>
              <a:t>He p</a:t>
            </a:r>
            <a:r>
              <a:rPr lang="en-AU" dirty="0" smtClean="0"/>
              <a:t>roposed multiple times, using Doodle</a:t>
            </a:r>
          </a:p>
          <a:p>
            <a:pPr lvl="2"/>
            <a:r>
              <a:rPr lang="en-AU" dirty="0" smtClean="0"/>
              <a:t>There is little overlap in participants’ available times </a:t>
            </a:r>
            <a:endParaRPr lang="en-AU" dirty="0" smtClean="0"/>
          </a:p>
          <a:p>
            <a:pPr lvl="2"/>
            <a:r>
              <a:rPr lang="en-AU" dirty="0" smtClean="0"/>
              <a:t>It does not help that all the Chinese participants apparently cannot participate in meetings before 11am (China time)</a:t>
            </a:r>
          </a:p>
          <a:p>
            <a:pPr lvl="1"/>
            <a:r>
              <a:rPr lang="en-AU" dirty="0" smtClean="0"/>
              <a:t>At the moment, </a:t>
            </a:r>
            <a:r>
              <a:rPr lang="en-AU" dirty="0" smtClean="0"/>
              <a:t>no teleconference scheduled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151222524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Progress of the </a:t>
            </a:r>
            <a:r>
              <a:rPr lang="en-AU" i="1" dirty="0" smtClean="0"/>
              <a:t>Security </a:t>
            </a:r>
            <a:r>
              <a:rPr lang="en-AU" i="1" dirty="0" smtClean="0"/>
              <a:t>ad hoc </a:t>
            </a:r>
            <a:r>
              <a:rPr lang="en-AU" dirty="0" smtClean="0"/>
              <a:t>depends on who submits what</a:t>
            </a:r>
            <a:endParaRPr lang="en-AU" dirty="0"/>
          </a:p>
        </p:txBody>
      </p:sp>
      <p:sp>
        <p:nvSpPr>
          <p:cNvPr id="3" name="Content Placeholder 2"/>
          <p:cNvSpPr>
            <a:spLocks noGrp="1"/>
          </p:cNvSpPr>
          <p:nvPr>
            <p:ph idx="1"/>
          </p:nvPr>
        </p:nvSpPr>
        <p:spPr/>
        <p:txBody>
          <a:bodyPr/>
          <a:lstStyle/>
          <a:p>
            <a:pPr lvl="1"/>
            <a:r>
              <a:rPr lang="en-AU" dirty="0" err="1" smtClean="0"/>
              <a:t>Pogress</a:t>
            </a:r>
            <a:r>
              <a:rPr lang="en-AU" dirty="0" smtClean="0"/>
              <a:t> </a:t>
            </a:r>
            <a:r>
              <a:rPr lang="en-AU" dirty="0" smtClean="0"/>
              <a:t>by the </a:t>
            </a:r>
            <a:r>
              <a:rPr lang="en-AU" i="1" dirty="0" smtClean="0"/>
              <a:t>Security ad hoc </a:t>
            </a:r>
            <a:r>
              <a:rPr lang="en-AU" dirty="0" smtClean="0"/>
              <a:t>will depend on submissions on security issue</a:t>
            </a:r>
          </a:p>
          <a:p>
            <a:pPr lvl="1"/>
            <a:r>
              <a:rPr lang="en-AU" dirty="0" smtClean="0"/>
              <a:t>It appear the deadline </a:t>
            </a:r>
            <a:r>
              <a:rPr lang="en-AU" dirty="0" smtClean="0"/>
              <a:t>is/was </a:t>
            </a:r>
            <a:r>
              <a:rPr lang="en-AU" dirty="0" smtClean="0"/>
              <a:t>2</a:t>
            </a:r>
            <a:r>
              <a:rPr lang="en-AU" dirty="0" smtClean="0"/>
              <a:t>8 </a:t>
            </a:r>
            <a:r>
              <a:rPr lang="en-AU" dirty="0" smtClean="0"/>
              <a:t>Feb </a:t>
            </a:r>
            <a:r>
              <a:rPr lang="en-AU" dirty="0" smtClean="0"/>
              <a:t>2018</a:t>
            </a:r>
          </a:p>
          <a:p>
            <a:pPr lvl="2"/>
            <a:r>
              <a:rPr lang="en-AU" dirty="0"/>
              <a:t>A</a:t>
            </a:r>
            <a:r>
              <a:rPr lang="en-AU" dirty="0" smtClean="0"/>
              <a:t>fter originally being 7 Feb 2018</a:t>
            </a:r>
            <a:endParaRPr lang="en-AU" dirty="0" smtClean="0"/>
          </a:p>
          <a:p>
            <a:pPr lvl="1"/>
            <a:r>
              <a:rPr lang="en-AU" dirty="0" smtClean="0"/>
              <a:t>The only submissions likely are from China</a:t>
            </a:r>
          </a:p>
          <a:p>
            <a:pPr lvl="2"/>
            <a:r>
              <a:rPr lang="en-AU" dirty="0"/>
              <a:t>None have been submitted at this </a:t>
            </a:r>
            <a:r>
              <a:rPr lang="en-AU" dirty="0" smtClean="0"/>
              <a:t>time</a:t>
            </a:r>
          </a:p>
          <a:p>
            <a:pPr lvl="1"/>
            <a:r>
              <a:rPr lang="en-AU" dirty="0" smtClean="0"/>
              <a:t>… it might be time to suggest the </a:t>
            </a:r>
            <a:r>
              <a:rPr lang="en-AU" i="1" dirty="0" smtClean="0"/>
              <a:t>Security ad hoc </a:t>
            </a:r>
            <a:r>
              <a:rPr lang="en-AU" dirty="0" smtClean="0"/>
              <a:t>closes down due to lack of interest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39959775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comment</a:t>
            </a:r>
          </a:p>
          <a:p>
            <a:pPr lvl="1"/>
            <a:r>
              <a:rPr lang="en-AU" i="1" dirty="0"/>
              <a:t>To systematically review security issues in existing SC6 standards, there should be a set of principles that can be used as at least a partial check-list. We have assembled the following principles to be used for this analysis.  The principles here are primarily architectural in nature and reflect current understanding of security in network architecture. They do not imply particular security solutions, algorithms, or techniques. These are not necessarily part of the work plan but a companion to it.</a:t>
            </a: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247798596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GB" i="1" dirty="0"/>
              <a:t>(All (N)- terms used here can be found in ISO 7498-1.)</a:t>
            </a:r>
            <a:endParaRPr lang="en-AU" i="1" dirty="0"/>
          </a:p>
          <a:p>
            <a:pPr lvl="1"/>
            <a:r>
              <a:rPr lang="en-GB" i="1" dirty="0"/>
              <a:t> </a:t>
            </a:r>
            <a:r>
              <a:rPr lang="en-GB" i="1" dirty="0" smtClean="0"/>
              <a:t>The </a:t>
            </a:r>
            <a:r>
              <a:rPr lang="en-GB" i="1" dirty="0"/>
              <a:t>primary task of security at the (N)-layer is to protect itself from malicious attacks or the collection of sensitive information on its operation.</a:t>
            </a:r>
            <a:endParaRPr lang="en-AU" i="1" dirty="0"/>
          </a:p>
          <a:p>
            <a:pPr lvl="1"/>
            <a:r>
              <a:rPr lang="en-GB" i="1" dirty="0"/>
              <a:t> </a:t>
            </a:r>
            <a:r>
              <a:rPr lang="en-GB" i="1" dirty="0" smtClean="0"/>
              <a:t>A </a:t>
            </a:r>
            <a:r>
              <a:rPr lang="en-GB" i="1" dirty="0"/>
              <a:t>(N)-layer can assume that the (N+1)- and (N-1)-layers are doing the same.</a:t>
            </a:r>
            <a:endParaRPr lang="en-AU" i="1" dirty="0"/>
          </a:p>
          <a:p>
            <a:pPr lvl="1"/>
            <a:r>
              <a:rPr lang="en-GB" i="1" dirty="0"/>
              <a:t> </a:t>
            </a:r>
            <a:r>
              <a:rPr lang="en-GB" i="1" dirty="0" smtClean="0"/>
              <a:t>There </a:t>
            </a:r>
            <a:r>
              <a:rPr lang="en-GB" i="1" dirty="0"/>
              <a:t>are five security services that may be supported by a layer:  Authentication, Access Control, Confidentiality, Integrity, and Non-Repudiation. The last applies only to the Application Layer. The others apply to all layers, as necessary.</a:t>
            </a:r>
            <a:endParaRPr lang="en-AU" i="1" dirty="0"/>
          </a:p>
          <a:p>
            <a:pPr lvl="1"/>
            <a:r>
              <a:rPr lang="en-GB" i="1" dirty="0"/>
              <a:t> </a:t>
            </a:r>
            <a:r>
              <a:rPr lang="en-GB" i="1" dirty="0" smtClean="0"/>
              <a:t>All </a:t>
            </a:r>
            <a:r>
              <a:rPr lang="en-GB" i="1" dirty="0"/>
              <a:t>members of a (N)-layer should be authenticated as legitimate members of the layer. (This is part of the </a:t>
            </a:r>
            <a:r>
              <a:rPr lang="en-GB" i="1" dirty="0" err="1"/>
              <a:t>Enrollment</a:t>
            </a:r>
            <a:r>
              <a:rPr lang="en-GB" i="1" dirty="0"/>
              <a:t> Phase.)</a:t>
            </a:r>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343256464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a:t>While Access Control most commonly appears in the layer directly supporting Applications, it may occur in lower layers.</a:t>
            </a:r>
          </a:p>
          <a:p>
            <a:pPr lvl="1"/>
            <a:r>
              <a:rPr lang="en-AU" i="1" dirty="0" smtClean="0"/>
              <a:t>Confidentiality </a:t>
            </a:r>
            <a:r>
              <a:rPr lang="en-AU" i="1" dirty="0"/>
              <a:t>and Integrity counters corruption, replay, and eavesdropping of the contents of (N)-PDUs and should be used when the (N)-layer has generated sensitive information that may be of use to an intruder. (Keeping in mind that multiple encryptions may weaken the strength of the result.)</a:t>
            </a:r>
          </a:p>
          <a:p>
            <a:pPr lvl="1"/>
            <a:r>
              <a:rPr lang="en-AU" i="1" dirty="0" smtClean="0"/>
              <a:t>The </a:t>
            </a:r>
            <a:r>
              <a:rPr lang="en-AU" i="1" dirty="0"/>
              <a:t>above implies that the Application Layer should protect itself. This implies that next only concern in the next lower Layer may be Traffic Analysis. And below that and toward the core of the network, there is little need for confidentiality. </a:t>
            </a: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Tree>
    <p:extLst>
      <p:ext uri="{BB962C8B-B14F-4D97-AF65-F5344CB8AC3E}">
        <p14:creationId xmlns:p14="http://schemas.microsoft.com/office/powerpoint/2010/main" val="82673268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13584</Words>
  <Application>Microsoft Office PowerPoint</Application>
  <PresentationFormat>On-screen Show (4:3)</PresentationFormat>
  <Paragraphs>2145</Paragraphs>
  <Slides>148</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148</vt:i4>
      </vt:variant>
    </vt:vector>
  </HeadingPairs>
  <TitlesOfParts>
    <vt:vector size="157" baseType="lpstr">
      <vt:lpstr>SimSun</vt:lpstr>
      <vt:lpstr>Arial</vt:lpstr>
      <vt:lpstr>Calibri</vt:lpstr>
      <vt:lpstr>Times New Roman</vt:lpstr>
      <vt:lpstr>Wingdings</vt:lpstr>
      <vt:lpstr>802-11-Submission</vt:lpstr>
      <vt:lpstr>Acrobat Document</vt:lpstr>
      <vt:lpstr>Packager Shell Object</vt:lpstr>
      <vt:lpstr>Microsoft Word 97 - 2003 Document</vt:lpstr>
      <vt:lpstr>IEEE 802 JTC1 Standing Committee Mar 2018 agenda for Chicago</vt:lpstr>
      <vt:lpstr>This document will be used to run the IEEE 802 JTC1 SC meetings in Chicago in Mar 2018</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Mar 2018 plenary meeting in Chicago</vt:lpstr>
      <vt:lpstr>The IEEE 802 JTC1 SC regular meeting has a high level list of agenda items to be considered</vt:lpstr>
      <vt:lpstr>The IEEE 802 JTC1 SC will consider approving its agenda for its Chicago meeting</vt:lpstr>
      <vt:lpstr>The IEEE 802 JTC1 SC will consider approval of the minutes of its Irvine meeting</vt:lpstr>
      <vt:lpstr>The goals of the IEEE 802 JTC1 SC were reaffirmed by the IEEE 802 EC in March 2014</vt:lpstr>
      <vt:lpstr>The IEEE 802 WGs continue to liaise drafts to SC6 for their information</vt:lpstr>
      <vt:lpstr>IEEE 802 continues to notify SC6 of various new projects</vt:lpstr>
      <vt:lpstr>The new Central Desktop area for the “Adoption of IEEE 802 standards by ISO/IEC JTC1” is operational</vt:lpstr>
      <vt:lpstr>IEEE 802 has pushed 26 standards through to PSDO ratification with 41 in-process</vt:lpstr>
      <vt:lpstr>IEEE 802.1 WG has pushed 18 standards completely through the PSDO ratification process</vt:lpstr>
      <vt:lpstr>IEEE 802.1 WG has pushed 18 standards completely through the PSDO ratification process</vt:lpstr>
      <vt:lpstr>IEEE 802.3 WG has pushed 9 standards completely through the PSDO ratification process</vt:lpstr>
      <vt:lpstr>IEEE 802.11 WG has pushed 6 standards completely through the PSDO ratification process</vt:lpstr>
      <vt:lpstr>IEEE 802.15 WG has pushed one standard  completely through the PSDO ratification process</vt:lpstr>
      <vt:lpstr>IEEE 802.22 WG has pushed 2 standards completely through the PSDO ratification process</vt:lpstr>
      <vt:lpstr>IEEE 802.1 has fifteen standards in the pipeline for ratification under the PSDO</vt:lpstr>
      <vt:lpstr>IEEE 802.1 has fifteen standards in the pipeline for ratification under the PSDO</vt:lpstr>
      <vt:lpstr>IEEE 802.1AC-Rev FDIS ballot closes 5 March 2018</vt:lpstr>
      <vt:lpstr>IEEE 802.1Qcd-2015 FDIS ballot passed &amp; is waiting for publication</vt:lpstr>
      <vt:lpstr>IEEE 802d FDIS ballot closes 14 Mar 2018</vt:lpstr>
      <vt:lpstr>IEEE 802.1AEcg is waiting for start of FDIS ballot</vt:lpstr>
      <vt:lpstr>IEEE 802.1CB is waiting for start of FDIS</vt:lpstr>
      <vt:lpstr>IEEE 802.1Qci 60-day pre-ballot passed on 9 Dec 2017 but a response is required</vt:lpstr>
      <vt:lpstr>There was one comment received on the IEEE 802.1Qci 60-day pre-ballot</vt:lpstr>
      <vt:lpstr>There was one comment received on the IEEE 802.1Qci 60-day pre-ballot</vt:lpstr>
      <vt:lpstr>IEEE 802.1Qch is waiting for start of FDIS</vt:lpstr>
      <vt:lpstr>IEEE 802.1Q-2014/Cor 1-2015 was published in Oct 2017</vt:lpstr>
      <vt:lpstr>IEEE 802c 60-day pre-ballot passed on 2 Feb 2018 but requires comment resolutions</vt:lpstr>
      <vt:lpstr>There were two comments received on the IEEE 802c 60-day pre-ballot</vt:lpstr>
      <vt:lpstr>There were two comments received on the IEEE 802c 60-day pre-ballot</vt:lpstr>
      <vt:lpstr>IEEE 802.1AX-2014/Cor1 is waiting for publication</vt:lpstr>
      <vt:lpstr>IEEE 802.1Q-REV has been liaised for information</vt:lpstr>
      <vt:lpstr>IEEE 802.1Qcc has been liaised for information</vt:lpstr>
      <vt:lpstr>IEEE 802.1Qcp has been liaised for information</vt:lpstr>
      <vt:lpstr>IEEE 802.1AR-Rev will be liaised for information</vt:lpstr>
      <vt:lpstr>IEEE 802.1CM will be liaised for information</vt:lpstr>
      <vt:lpstr>IEEE 802.3 has ten standards in the pipeline for ratification under the PSDO</vt:lpstr>
      <vt:lpstr>IEEE 802.3bn is waiting for start of FDIS</vt:lpstr>
      <vt:lpstr>IEEE 802.3bv is waiting for start of FDIS ballot</vt:lpstr>
      <vt:lpstr>IEEE 802.3bu is waiting for start of FDIS ballot</vt:lpstr>
      <vt:lpstr>IEEE 802.3/Cor 1 FDIS ballot passed &amp; is awaiting publication</vt:lpstr>
      <vt:lpstr>IEEE 802.3bs 60-day pre-ballot closes on 12 Apr 2018</vt:lpstr>
      <vt:lpstr>IEEE 802.3cb was liaised for information in June 2017</vt:lpstr>
      <vt:lpstr>IEEE 802.3cc 60-day pre-ballot closes on 12 Apr 2018</vt:lpstr>
      <vt:lpstr>IEEE 802.3cd was liaised for information in Feb 2018</vt:lpstr>
      <vt:lpstr>IEEE 802.3-REV was liaised for information in Feb 2018</vt:lpstr>
      <vt:lpstr>IEEE 802.3bt will liaised for information soon</vt:lpstr>
      <vt:lpstr>IEEE 802.11 has ten standards in the pipeline for ratification under the PSDO</vt:lpstr>
      <vt:lpstr>IEEE 802.11mc FDIS ballot closes on 13 April 2018</vt:lpstr>
      <vt:lpstr>IEEE 802.11ah passed 60-day pre-ballot and is waiting start of FDIS</vt:lpstr>
      <vt:lpstr>IEEE 802.11ai is waiting for start of FDIS</vt:lpstr>
      <vt:lpstr>IEEE 802.11ai is waiting for start of FDIS</vt:lpstr>
      <vt:lpstr>IEEE 802.11aj has been liaised for information</vt:lpstr>
      <vt:lpstr>IEEE 802.11ak has been liaised for information</vt:lpstr>
      <vt:lpstr>IEEE 802.11aq has been liaised</vt:lpstr>
      <vt:lpstr>IEEE 802.11ax will be liaised when appropriate</vt:lpstr>
      <vt:lpstr>IEEE 802.11ay will be liaised when appropriate</vt:lpstr>
      <vt:lpstr>IEEE 802.11az will be liaised when appropriate</vt:lpstr>
      <vt:lpstr>IEEE 802.11ba will be liaised when appropriate</vt:lpstr>
      <vt:lpstr>IEEE 802.15 has two standards in the pipeline for ratification under the PSDO</vt:lpstr>
      <vt:lpstr>IEEE 802.15.4-2015 passed FDIS ballot and is waiting for publication</vt:lpstr>
      <vt:lpstr>IEEE 802.15.6-2012 FDIS ballot passed but comments are required</vt:lpstr>
      <vt:lpstr>There were two comments received on the IEEE 802.15.6-2012  FDIS ballot</vt:lpstr>
      <vt:lpstr>There were two comment received on the IEEE 802.15.6-2012  FDIS ballot</vt:lpstr>
      <vt:lpstr>There were two comment received on the IEEE 802.15.6-2012  FDIS ballot</vt:lpstr>
      <vt:lpstr>IEEE 802.21 has three standards in the pipeline for ratification under the PSDO</vt:lpstr>
      <vt:lpstr>IEEE 802.21-2017 FDIS closes 27 Feb 2018</vt:lpstr>
      <vt:lpstr>IEEE 802.21.1 FDIS ballot closes on 14 Mar 2018</vt:lpstr>
      <vt:lpstr>IEEE 802.21-2017-Cor1 draft was sent in Nov 2017</vt:lpstr>
      <vt:lpstr>IEEE 802.22 has one standard in the pipeline for ratification under the PSDO</vt:lpstr>
      <vt:lpstr>IEEE 802.22b FDIS ballot passed and published but a response is still required</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 IEEE 802 EC approved withdrawal of various ISO/IEC standards but it has not happened yet</vt:lpstr>
      <vt:lpstr>Andrew Myles requested assistance from Jodi Haasz, who asked various questions</vt:lpstr>
      <vt:lpstr>Andrew Myles requested assistance from Jodi Haasz, who asked various questions</vt:lpstr>
      <vt:lpstr>Andrew Myles requested assistance from Jodi Haasz, who asked various questions</vt:lpstr>
      <vt:lpstr>The next SC6 meeting will held in Aug 2018 in Tokyo, Japan</vt:lpstr>
      <vt:lpstr>The ToR of the Security ad hoc were substantially modified at the last SC6 meeting</vt:lpstr>
      <vt:lpstr>The ToR of the Security ad hoc were substantially modified at the last SC6 meeting</vt:lpstr>
      <vt:lpstr>Membership of the Security ad hoc was determined </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The Security ad hoc is still struggling to make any progress … or even set a meeting time</vt:lpstr>
      <vt:lpstr>Progress of the Security ad hoc depends on who submits what</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The future of the Security ad hoc is unclear</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ratified as ISO/IEC/IEEE 8802-11:2012</vt:lpstr>
      <vt:lpstr>IEEE 802.1X-2010 has been ratified as ISO/IEC/IEEE 8802-1X:2013</vt:lpstr>
      <vt:lpstr>IEEE 802.1AE-2006 has been ratified as ISO/IEC/IEEE 8802-1AE:2013</vt:lpstr>
      <vt:lpstr>IEEE 802.1AB-2009 has been ratified as ISO/IEC/IEEE 8802-1AB:2014</vt:lpstr>
      <vt:lpstr>IEEE 802.1AR-2009 has been ratified as ISO/IEC/IEEE 8802-1AR:2014</vt:lpstr>
      <vt:lpstr>IEEE 802.1AS-2011 has been ratified as ISO/IEC 8802-1AS:2014</vt:lpstr>
      <vt:lpstr>IEEE 802.1BA-2011 FDIS passed on 17 Aug 2016 and no comments were received</vt:lpstr>
      <vt:lpstr>IEEE 802.1BR-2012 FDIS passed on 17 Aug 2016 and no comments were received</vt:lpstr>
      <vt:lpstr>IEEE 802.3-2012 has been ratified as ISO/IEC/IEEE 8802-3:2014</vt:lpstr>
      <vt:lpstr>IEEE 802.11ae-2012 has been ratified as ISO/IEC 8802-11:2012/Amd 1:2014</vt:lpstr>
      <vt:lpstr>IEEE 802.11aa-2012 has been ratified as ISO/IEC 8802-11:2012/Amd 2:2014</vt:lpstr>
      <vt:lpstr>IEEE 802.11ad-2012 has been ratified as ISO/IEC 8802-11:2012/Amd 3:2014</vt:lpstr>
      <vt:lpstr>IEEE 802.22 has been ratified as ISO/IEC 8802-22:2015</vt:lpstr>
      <vt:lpstr>IEEE 802.1AEbn-2011 has been ratified as ISO/IEC 8802-1AE:2015/Amd 1</vt:lpstr>
      <vt:lpstr>IEEE 802.1AEbw-2013 has been ratified as ISO/IEC 8802-1AE:2015/Amd 2</vt:lpstr>
      <vt:lpstr>IEEE 802.3.1-2013 has been published as “Definitions for Ethernet — Part 3-1”</vt:lpstr>
      <vt:lpstr>IEEE 802.11ac-2013 has been ratified as ISO/IEC/IEEE 8802-11:2015/Amd 4</vt:lpstr>
      <vt:lpstr>IEEE 802.11af-2013 has been ratified as 8802-11:2015/Amd 5</vt:lpstr>
      <vt:lpstr>IEEE 802.1AX-2014 FDIS ballot closes on 20 Nov 2015</vt:lpstr>
      <vt:lpstr>IEEE 802-2014 FDIS ballot passed on 2 Nov 2015 and comment response liaised in Jan 16 </vt:lpstr>
      <vt:lpstr>IEEE 802.1Xbx-2014 has been published as a ISO/IEC/IEEE standard </vt:lpstr>
      <vt:lpstr>IEEE 802.1Q-Rev-2014 has been published as a ISO/IEC/IEEE standard </vt:lpstr>
      <vt:lpstr>ISO/IEC/IEEE 802-3-2015  is now published</vt:lpstr>
      <vt:lpstr>IEEE 802.1Qbv-2015 FDIS ballot passed and has been published</vt:lpstr>
      <vt:lpstr>IEEE 802.1AB-2016 FDIS ballot passed and has been published</vt:lpstr>
      <vt:lpstr>IEEE 802.1Qca-2015 FDIS ballot passed and has been published</vt:lpstr>
      <vt:lpstr>IEEE 802.22a has been published</vt:lpstr>
      <vt:lpstr>ISO/IEC/IEEE 8802.1Qbu was published in Nov 2017</vt:lpstr>
      <vt:lpstr>ISO/IEC/IEEE 8802.1Qbz was published in Nov 2017</vt:lpstr>
      <vt:lpstr>ISO/IEC/IEEE 8802.3bw was published in Oct 2017</vt:lpstr>
      <vt:lpstr>ISO/IEC/IEEE 8802.3bp was published in Nov 2017</vt:lpstr>
      <vt:lpstr>ISO/IEC/IEEE 8802.3bq was published in Nov 2017</vt:lpstr>
      <vt:lpstr>ISO/IEC/IEEE 8802.3br was published in Nov 2017</vt:lpstr>
      <vt:lpstr>ISO/IEC/IEEE 8802.3by was published in Nov 2017</vt:lpstr>
      <vt:lpstr>ISO/IEC/IEEE 8802.3bz was published in Nov 2017</vt:lpstr>
      <vt:lpstr>ISO/IEC/IEEE 802.15.3 was published in Oct 2017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2018-02-26T01:22:41Z</dcterms:modified>
</cp:coreProperties>
</file>