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3"/>
  </p:notesMasterIdLst>
  <p:handoutMasterIdLst>
    <p:handoutMasterId r:id="rId144"/>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1101" r:id="rId15"/>
    <p:sldId id="1581" r:id="rId16"/>
    <p:sldId id="2062" r:id="rId17"/>
    <p:sldId id="1981" r:id="rId18"/>
    <p:sldId id="1657" r:id="rId19"/>
    <p:sldId id="1895" r:id="rId20"/>
    <p:sldId id="1686" r:id="rId21"/>
    <p:sldId id="1687" r:id="rId22"/>
    <p:sldId id="1745" r:id="rId23"/>
    <p:sldId id="1746" r:id="rId24"/>
    <p:sldId id="1747" r:id="rId25"/>
    <p:sldId id="1769" r:id="rId26"/>
    <p:sldId id="2043" r:id="rId27"/>
    <p:sldId id="1786" r:id="rId28"/>
    <p:sldId id="1773" r:id="rId29"/>
    <p:sldId id="1894" r:id="rId30"/>
    <p:sldId id="1896" r:id="rId31"/>
    <p:sldId id="1965" r:id="rId32"/>
    <p:sldId id="1967" r:id="rId33"/>
    <p:sldId id="1968" r:id="rId34"/>
    <p:sldId id="1969" r:id="rId35"/>
    <p:sldId id="2035" r:id="rId36"/>
    <p:sldId id="2008" r:id="rId37"/>
    <p:sldId id="1694" r:id="rId38"/>
    <p:sldId id="1716" r:id="rId39"/>
    <p:sldId id="1717" r:id="rId40"/>
    <p:sldId id="1851" r:id="rId41"/>
    <p:sldId id="1864" r:id="rId42"/>
    <p:sldId id="1945" r:id="rId43"/>
    <p:sldId id="1946" r:id="rId44"/>
    <p:sldId id="2036" r:id="rId45"/>
    <p:sldId id="2037" r:id="rId46"/>
    <p:sldId id="2071" r:id="rId47"/>
    <p:sldId id="1688" r:id="rId48"/>
    <p:sldId id="1702" r:id="rId49"/>
    <p:sldId id="1703" r:id="rId50"/>
    <p:sldId id="1704" r:id="rId51"/>
    <p:sldId id="1978" r:id="rId52"/>
    <p:sldId id="1705" r:id="rId53"/>
    <p:sldId id="1706" r:id="rId54"/>
    <p:sldId id="1707" r:id="rId55"/>
    <p:sldId id="1708" r:id="rId56"/>
    <p:sldId id="1709" r:id="rId57"/>
    <p:sldId id="1710" r:id="rId58"/>
    <p:sldId id="1790" r:id="rId59"/>
    <p:sldId id="1698" r:id="rId60"/>
    <p:sldId id="1700" r:id="rId61"/>
    <p:sldId id="1701" r:id="rId62"/>
    <p:sldId id="1993" r:id="rId63"/>
    <p:sldId id="1994" r:id="rId64"/>
    <p:sldId id="2072" r:id="rId65"/>
    <p:sldId id="2014" r:id="rId66"/>
    <p:sldId id="1712" r:id="rId67"/>
    <p:sldId id="2015" r:id="rId68"/>
    <p:sldId id="2016" r:id="rId69"/>
    <p:sldId id="1679" r:id="rId70"/>
    <p:sldId id="1629" r:id="rId71"/>
    <p:sldId id="2041" r:id="rId72"/>
    <p:sldId id="1971" r:id="rId73"/>
    <p:sldId id="2042" r:id="rId74"/>
    <p:sldId id="1972" r:id="rId75"/>
    <p:sldId id="1979" r:id="rId76"/>
    <p:sldId id="2002" r:id="rId77"/>
    <p:sldId id="2044" r:id="rId78"/>
    <p:sldId id="2059" r:id="rId79"/>
    <p:sldId id="2040" r:id="rId80"/>
    <p:sldId id="2017" r:id="rId81"/>
    <p:sldId id="2018" r:id="rId82"/>
    <p:sldId id="2019" r:id="rId83"/>
    <p:sldId id="2046" r:id="rId84"/>
    <p:sldId id="2045" r:id="rId85"/>
    <p:sldId id="2047" r:id="rId86"/>
    <p:sldId id="2048" r:id="rId87"/>
    <p:sldId id="2049" r:id="rId88"/>
    <p:sldId id="2050" r:id="rId89"/>
    <p:sldId id="2051" r:id="rId90"/>
    <p:sldId id="2052" r:id="rId91"/>
    <p:sldId id="2053" r:id="rId92"/>
    <p:sldId id="2054" r:id="rId93"/>
    <p:sldId id="2055" r:id="rId94"/>
    <p:sldId id="2056" r:id="rId95"/>
    <p:sldId id="2058" r:id="rId96"/>
    <p:sldId id="2070" r:id="rId97"/>
    <p:sldId id="1375" r:id="rId98"/>
    <p:sldId id="1376" r:id="rId99"/>
    <p:sldId id="1400" r:id="rId100"/>
    <p:sldId id="2004" r:id="rId101"/>
    <p:sldId id="619" r:id="rId102"/>
    <p:sldId id="621" r:id="rId103"/>
    <p:sldId id="1561" r:id="rId104"/>
    <p:sldId id="1555" r:id="rId105"/>
    <p:sldId id="1601" r:id="rId106"/>
    <p:sldId id="1585" r:id="rId107"/>
    <p:sldId id="1586" r:id="rId108"/>
    <p:sldId id="1587" r:id="rId109"/>
    <p:sldId id="1588" r:id="rId110"/>
    <p:sldId id="1589" r:id="rId111"/>
    <p:sldId id="1590" r:id="rId112"/>
    <p:sldId id="1771" r:id="rId113"/>
    <p:sldId id="1772" r:id="rId114"/>
    <p:sldId id="1591" r:id="rId115"/>
    <p:sldId id="1592" r:id="rId116"/>
    <p:sldId id="1593" r:id="rId117"/>
    <p:sldId id="1594" r:id="rId118"/>
    <p:sldId id="1595" r:id="rId119"/>
    <p:sldId id="1596" r:id="rId120"/>
    <p:sldId id="1597" r:id="rId121"/>
    <p:sldId id="1598" r:id="rId122"/>
    <p:sldId id="1599" r:id="rId123"/>
    <p:sldId id="1600" r:id="rId124"/>
    <p:sldId id="1628" r:id="rId125"/>
    <p:sldId id="1638" r:id="rId126"/>
    <p:sldId id="1725" r:id="rId127"/>
    <p:sldId id="1726" r:id="rId128"/>
    <p:sldId id="1947" r:id="rId129"/>
    <p:sldId id="1975" r:id="rId130"/>
    <p:sldId id="1976" r:id="rId131"/>
    <p:sldId id="1977" r:id="rId132"/>
    <p:sldId id="2039" r:id="rId133"/>
    <p:sldId id="2060" r:id="rId134"/>
    <p:sldId id="2061" r:id="rId135"/>
    <p:sldId id="2063" r:id="rId136"/>
    <p:sldId id="2064" r:id="rId137"/>
    <p:sldId id="2065" r:id="rId138"/>
    <p:sldId id="2066" r:id="rId139"/>
    <p:sldId id="2067" r:id="rId140"/>
    <p:sldId id="2068" r:id="rId141"/>
    <p:sldId id="2069" r:id="rId1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101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802.11-18/0279r1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320-00-0jtc-minutes-of-irvine-meeting-in-jan-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 2018 agenda </a:t>
            </a:r>
            <a:r>
              <a:rPr lang="en-US" dirty="0">
                <a:solidFill>
                  <a:schemeClr val="accent2">
                    <a:lumMod val="75000"/>
                  </a:schemeClr>
                </a:solidFill>
              </a:rPr>
              <a:t>for </a:t>
            </a:r>
            <a:r>
              <a:rPr lang="en-US" dirty="0" smtClean="0">
                <a:solidFill>
                  <a:schemeClr val="accent2">
                    <a:lumMod val="75000"/>
                  </a:schemeClr>
                </a:solidFill>
              </a:rPr>
              <a:t>Chicago</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23 January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101</a:t>
            </a:fld>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102</a:t>
            </a:fld>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516"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2017 plenary (N16755)</a:t>
            </a:r>
            <a:r>
              <a:rPr lang="en-AU" b="0" dirty="0" smtClean="0"/>
              <a:t> </a:t>
            </a:r>
            <a:endParaRPr lang="en-AU" dirty="0"/>
          </a:p>
          <a:p>
            <a:pPr lvl="2"/>
            <a:r>
              <a:rPr lang="en-AU" b="0" dirty="0" smtClean="0"/>
              <a:t>802.3 </a:t>
            </a:r>
            <a:r>
              <a:rPr lang="en-AU" b="0" dirty="0"/>
              <a:t>Beyond 10 km Optical PHYs </a:t>
            </a:r>
            <a:r>
              <a:rPr lang="en-AU" b="0" dirty="0" smtClean="0"/>
              <a:t>SG for </a:t>
            </a:r>
            <a:r>
              <a:rPr lang="en-AU" b="0" dirty="0"/>
              <a:t>50, 100, 200, and 400 Gb/s Ethernet </a:t>
            </a:r>
          </a:p>
          <a:p>
            <a:pPr lvl="2"/>
            <a:r>
              <a:rPr lang="en-AU" b="0" dirty="0" smtClean="0"/>
              <a:t>802.3 </a:t>
            </a:r>
            <a:r>
              <a:rPr lang="en-AU" b="0" dirty="0"/>
              <a:t>10 Mb/s Backplane Ethernet </a:t>
            </a:r>
            <a:r>
              <a:rPr lang="en-AU" dirty="0"/>
              <a:t>SG</a:t>
            </a:r>
            <a:endParaRPr lang="en-AU" b="0" dirty="0"/>
          </a:p>
          <a:p>
            <a:pPr lvl="2"/>
            <a:r>
              <a:rPr lang="en-AU" b="0" dirty="0" smtClean="0"/>
              <a:t>802.3 </a:t>
            </a:r>
            <a:r>
              <a:rPr lang="en-AU" b="0" dirty="0"/>
              <a:t>100 Gb/s per Lane Electrical </a:t>
            </a:r>
            <a:r>
              <a:rPr lang="en-AU" dirty="0"/>
              <a:t>SG</a:t>
            </a:r>
            <a:endParaRPr lang="en-AU" b="0" dirty="0"/>
          </a:p>
          <a:p>
            <a:pPr lvl="2"/>
            <a:r>
              <a:rPr lang="en-AU" b="0" dirty="0" smtClean="0"/>
              <a:t>802.3 </a:t>
            </a:r>
            <a:r>
              <a:rPr lang="en-AU" b="0" dirty="0"/>
              <a:t>Next-generation 200 Gb/s and 400 Gb/s MMF PHYs </a:t>
            </a:r>
            <a:r>
              <a:rPr lang="en-AU" dirty="0"/>
              <a:t>SG</a:t>
            </a:r>
            <a:endParaRPr lang="en-AU" b="0" dirty="0"/>
          </a:p>
          <a:p>
            <a:pPr lvl="2"/>
            <a:r>
              <a:rPr lang="en-AU" b="0" dirty="0" smtClean="0"/>
              <a:t>802.15 </a:t>
            </a:r>
            <a:r>
              <a:rPr lang="en-AU" b="0" dirty="0"/>
              <a:t>Security Next Generation (SECN) </a:t>
            </a:r>
            <a:r>
              <a:rPr lang="en-AU" b="0" dirty="0" smtClean="0"/>
              <a:t>SG</a:t>
            </a:r>
            <a:endParaRPr lang="en-AU" b="0" dirty="0"/>
          </a:p>
          <a:p>
            <a:pPr lvl="2"/>
            <a:r>
              <a:rPr lang="en-AU" b="0" dirty="0" smtClean="0"/>
              <a:t>802.15 </a:t>
            </a:r>
            <a:r>
              <a:rPr lang="en-AU" b="0" dirty="0"/>
              <a:t>Low Power Wide Area (LPWA) </a:t>
            </a:r>
            <a:r>
              <a:rPr lang="en-AU" dirty="0" smtClean="0"/>
              <a:t>SG</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120</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44"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77"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36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36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0583195"/>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36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36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98984791"/>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fifteen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663110717"/>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a:solidFill>
                  <a:schemeClr val="accent6"/>
                </a:solidFill>
              </a:rPr>
              <a:t>fifteen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Chicago in Mar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20</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solidFill>
                  <a:srgbClr val="FF0000"/>
                </a:solidFill>
              </a:rPr>
              <a:t>Due for publication in Jan 2018 – check status with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21</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22</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waiting</a:t>
            </a:r>
          </a:p>
          <a:p>
            <a:pPr lvl="1"/>
            <a:r>
              <a:rPr lang="en-AU" b="0" dirty="0" smtClean="0">
                <a:solidFill>
                  <a:srgbClr val="FF0000"/>
                </a:solidFill>
              </a:rPr>
              <a:t>Need to check status with Jodi</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20 Jan 2018 (</a:t>
            </a:r>
            <a:r>
              <a:rPr lang="en-AU" dirty="0" smtClean="0">
                <a:solidFill>
                  <a:srgbClr val="FF0000"/>
                </a:solidFill>
              </a:rPr>
              <a:t>N??????</a:t>
            </a:r>
            <a:r>
              <a:rPr lang="en-AU" dirty="0" smtClean="0"/>
              <a:t>)</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r>
              <a:rPr lang="en-AU" dirty="0" smtClean="0"/>
              <a:t>FDIS ballot: </a:t>
            </a:r>
            <a:r>
              <a:rPr lang="en-AU" dirty="0" smtClean="0">
                <a:solidFill>
                  <a:schemeClr val="accent2"/>
                </a:solidFill>
              </a:rPr>
              <a:t>waiting for start</a:t>
            </a:r>
          </a:p>
          <a:p>
            <a:pPr lvl="1"/>
            <a:r>
              <a:rPr lang="en-AU" b="0" dirty="0">
                <a:solidFill>
                  <a:srgbClr val="FF0000"/>
                </a:solidFill>
              </a:rPr>
              <a:t>Need to check status with </a:t>
            </a:r>
            <a:r>
              <a:rPr lang="en-AU" b="0" dirty="0" smtClean="0">
                <a:solidFill>
                  <a:srgbClr val="FF0000"/>
                </a:solidFill>
              </a:rPr>
              <a:t>Jodi</a:t>
            </a:r>
            <a:endParaRPr lang="en-AU" b="0"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N16752)</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start of FDIS</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20 Jan 2018 (</a:t>
            </a:r>
            <a:r>
              <a:rPr lang="en-AU" dirty="0">
                <a:solidFill>
                  <a:srgbClr val="FF0000"/>
                </a:solidFill>
              </a:rPr>
              <a:t>N??????</a:t>
            </a:r>
            <a:r>
              <a:rPr lang="en-AU" dirty="0"/>
              <a:t>)</a:t>
            </a:r>
          </a:p>
          <a:p>
            <a:pPr lvl="2"/>
            <a:r>
              <a:rPr lang="en-AU" dirty="0"/>
              <a:t>Passed 9/0/13 on need for ISO standard</a:t>
            </a:r>
          </a:p>
          <a:p>
            <a:pPr lvl="2"/>
            <a:r>
              <a:rPr lang="en-AU" dirty="0"/>
              <a:t>Passed 8/0/114 on support for submission to FDIS </a:t>
            </a:r>
          </a:p>
          <a:p>
            <a:r>
              <a:rPr lang="en-AU" dirty="0" smtClean="0"/>
              <a:t>FDIS ballot: </a:t>
            </a:r>
            <a:r>
              <a:rPr lang="en-AU" dirty="0" smtClean="0">
                <a:solidFill>
                  <a:schemeClr val="accent2"/>
                </a:solidFill>
              </a:rPr>
              <a:t>waiting</a:t>
            </a:r>
          </a:p>
          <a:p>
            <a:pPr lvl="1"/>
            <a:r>
              <a:rPr lang="en-AU" b="0" dirty="0">
                <a:solidFill>
                  <a:srgbClr val="FF0000"/>
                </a:solidFill>
              </a:rPr>
              <a:t>Need to check status with Jodi</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60-day pre-ballot passed </a:t>
            </a:r>
            <a:r>
              <a:rPr lang="en-AU" dirty="0"/>
              <a:t>on </a:t>
            </a:r>
            <a:r>
              <a:rPr lang="en-AU" dirty="0" smtClean="0"/>
              <a:t>2 Feb 2018 but requires comment resolutions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requires comment resolutions</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24 May 2017 (N16647)</a:t>
            </a:r>
          </a:p>
          <a:p>
            <a:pPr lvl="2"/>
            <a:r>
              <a:rPr lang="en-AU" dirty="0"/>
              <a:t>Passed </a:t>
            </a:r>
            <a:r>
              <a:rPr lang="en-AU" dirty="0" smtClean="0"/>
              <a:t>10/0/12 </a:t>
            </a:r>
            <a:r>
              <a:rPr lang="en-AU" dirty="0"/>
              <a:t>on need for ISO standard</a:t>
            </a:r>
          </a:p>
          <a:p>
            <a:pPr lvl="2"/>
            <a:r>
              <a:rPr lang="en-AU"/>
              <a:t>Passed </a:t>
            </a:r>
            <a:r>
              <a:rPr lang="en-AU" smtClean="0"/>
              <a:t>9/0/13 on </a:t>
            </a:r>
            <a:r>
              <a:rPr lang="en-AU" dirty="0"/>
              <a:t>support for submission to FDIS</a:t>
            </a:r>
          </a:p>
          <a:p>
            <a:pPr lvl="1"/>
            <a:r>
              <a:rPr lang="en-AU" dirty="0"/>
              <a:t>China NB </a:t>
            </a:r>
            <a:r>
              <a:rPr lang="en-AU" dirty="0" smtClean="0"/>
              <a:t>and US NB provided comments</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66811299"/>
              </p:ext>
            </p:extLst>
          </p:nvPr>
        </p:nvGraphicFramePr>
        <p:xfrm>
          <a:off x="5867400" y="4191000"/>
          <a:ext cx="914400" cy="792163"/>
        </p:xfrm>
        <a:graphic>
          <a:graphicData uri="http://schemas.openxmlformats.org/presentationml/2006/ole">
            <mc:AlternateContent xmlns:mc="http://schemas.openxmlformats.org/markup-compatibility/2006">
              <mc:Choice xmlns:v="urn:schemas-microsoft-com:vml" Requires="v">
                <p:oleObj spid="_x0000_s271374" name="Document" showAsIcon="1" r:id="rId3" imgW="914400" imgH="792360" progId="Word.Document.8">
                  <p:embed/>
                </p:oleObj>
              </mc:Choice>
              <mc:Fallback>
                <p:oleObj name="Document" showAsIcon="1" r:id="rId3" imgW="914400" imgH="792360" progId="Word.Document.8">
                  <p:embed/>
                  <p:pic>
                    <p:nvPicPr>
                      <p:cNvPr id="0" name=""/>
                      <p:cNvPicPr/>
                      <p:nvPr/>
                    </p:nvPicPr>
                    <p:blipFill>
                      <a:blip r:embed="rId4"/>
                      <a:stretch>
                        <a:fillRect/>
                      </a:stretch>
                    </p:blipFill>
                    <p:spPr>
                      <a:xfrm>
                        <a:off x="5867400" y="4191000"/>
                        <a:ext cx="914400" cy="792163"/>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416137821"/>
              </p:ext>
            </p:extLst>
          </p:nvPr>
        </p:nvGraphicFramePr>
        <p:xfrm>
          <a:off x="7178040" y="4190999"/>
          <a:ext cx="914400" cy="792163"/>
        </p:xfrm>
        <a:graphic>
          <a:graphicData uri="http://schemas.openxmlformats.org/presentationml/2006/ole">
            <mc:AlternateContent xmlns:mc="http://schemas.openxmlformats.org/markup-compatibility/2006">
              <mc:Choice xmlns:v="urn:schemas-microsoft-com:vml" Requires="v">
                <p:oleObj spid="_x0000_s271375" name="Document" showAsIcon="1" r:id="rId5" imgW="914400" imgH="792360" progId="Word.Document.8">
                  <p:embed/>
                </p:oleObj>
              </mc:Choice>
              <mc:Fallback>
                <p:oleObj name="Document" showAsIcon="1" r:id="rId5" imgW="914400" imgH="792360" progId="Word.Document.8">
                  <p:embed/>
                  <p:pic>
                    <p:nvPicPr>
                      <p:cNvPr id="0" name=""/>
                      <p:cNvPicPr/>
                      <p:nvPr/>
                    </p:nvPicPr>
                    <p:blipFill>
                      <a:blip r:embed="rId6"/>
                      <a:stretch>
                        <a:fillRect/>
                      </a:stretch>
                    </p:blipFill>
                    <p:spPr>
                      <a:xfrm>
                        <a:off x="7178040" y="4190999"/>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t>(Jan 2018) </a:t>
            </a:r>
            <a:r>
              <a:rPr lang="en-AU" dirty="0"/>
              <a:t>will be published “soon</a:t>
            </a:r>
            <a:r>
              <a:rPr lang="en-AU" dirty="0" smtClean="0"/>
              <a:t>”</a:t>
            </a:r>
          </a:p>
          <a:p>
            <a:pPr lvl="2"/>
            <a:r>
              <a:rPr lang="en-AU" dirty="0">
                <a:solidFill>
                  <a:srgbClr val="FF0000"/>
                </a:solidFill>
              </a:rPr>
              <a:t>Need to check status with Jodi</a:t>
            </a: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82374"/>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rgbClr val="FF0000"/>
                          </a:solidFill>
                          <a:latin typeface="+mj-lt"/>
                        </a:rPr>
                        <a:t>D?.0</a:t>
                      </a:r>
                      <a:endParaRPr lang="en-GB" sz="1600" dirty="0">
                        <a:solidFill>
                          <a:srgbClr val="FF0000"/>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rgbClr val="FF0000"/>
                          </a:solidFill>
                          <a:latin typeface="+mn-lt"/>
                          <a:ea typeface="+mn-ea"/>
                          <a:cs typeface="+mn-cs"/>
                        </a:rPr>
                        <a:t>D?.0</a:t>
                      </a: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rgbClr val="FF0000"/>
                          </a:solidFill>
                          <a:latin typeface="+mn-lt"/>
                          <a:ea typeface="+mn-ea"/>
                          <a:cs typeface="+mn-cs"/>
                        </a:rPr>
                        <a:t>D?.0</a:t>
                      </a:r>
                    </a:p>
                  </a:txBody>
                  <a:tcPr marR="0"/>
                </a:tc>
                <a:tc>
                  <a:txBody>
                    <a:bodyPr/>
                    <a:lstStyle/>
                    <a:p>
                      <a:pPr algn="ct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36</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a:t>
            </a:r>
            <a:r>
              <a:rPr lang="en-AU" dirty="0" smtClean="0"/>
              <a:t>submitted for 60-day pre-ballot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a:t>
            </a:r>
          </a:p>
          <a:p>
            <a:pPr lvl="1"/>
            <a:r>
              <a:rPr lang="en-AU" dirty="0" smtClean="0"/>
              <a:t>Submission occurred on 6 Feb 2018</a:t>
            </a: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has been submitted for 60-day pre-ballot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occurred on 6 Feb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soon</a:t>
            </a:r>
          </a:p>
          <a:p>
            <a:pPr lvl="2"/>
            <a:r>
              <a:rPr lang="en-AU" dirty="0" smtClean="0">
                <a:solidFill>
                  <a:srgbClr val="FF0000"/>
                </a:solidFill>
              </a:rPr>
              <a:t>Liaison of draft approved by EC in Feb 2018 </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soon</a:t>
            </a:r>
          </a:p>
          <a:p>
            <a:pPr lvl="2"/>
            <a:r>
              <a:rPr lang="en-AU" dirty="0">
                <a:solidFill>
                  <a:srgbClr val="FF0000"/>
                </a:solidFill>
              </a:rPr>
              <a:t>Liaison of draft approved by EC in Feb 2018 </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45</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will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802.3bt will be liaised soon</a:t>
            </a:r>
          </a:p>
          <a:p>
            <a:pPr lvl="2"/>
            <a:r>
              <a:rPr lang="en-AU" dirty="0" smtClean="0">
                <a:solidFill>
                  <a:srgbClr val="FF0000"/>
                </a:solidFill>
              </a:rPr>
              <a:t>Liaison of draft approved by EC in Feb 2018 </a:t>
            </a: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46</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48</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two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55492407"/>
              </p:ext>
            </p:extLst>
          </p:nvPr>
        </p:nvGraphicFramePr>
        <p:xfrm>
          <a:off x="152399" y="1600200"/>
          <a:ext cx="8839199" cy="1298324"/>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Mar 2018 plenary meeting in Chicago</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6 Mar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passed FDIS ballot</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rgbClr val="00B050"/>
                </a:solidFill>
              </a:rPr>
              <a:t>passed</a:t>
            </a:r>
            <a:endParaRPr lang="en-AU" dirty="0" smtClean="0">
              <a:solidFill>
                <a:schemeClr val="accent2"/>
              </a:solidFill>
            </a:endParaRPr>
          </a:p>
          <a:p>
            <a:pPr lvl="1"/>
            <a:r>
              <a:rPr lang="en-AU" dirty="0"/>
              <a:t>Passed on </a:t>
            </a:r>
            <a:r>
              <a:rPr lang="en-AU" dirty="0" smtClean="0"/>
              <a:t>25 Jan 2018 by12/0/10</a:t>
            </a:r>
            <a:endParaRPr lang="en-AU" dirty="0"/>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62</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64</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65</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smtClean="0">
                <a:solidFill>
                  <a:schemeClr val="accent2"/>
                </a:solidFill>
              </a:rPr>
              <a:t>waiting</a:t>
            </a:r>
          </a:p>
          <a:p>
            <a:pPr>
              <a:buFont typeface="Arial" panose="020B0604020202020204" pitchFamily="34" charset="0"/>
              <a:buChar char="•"/>
            </a:pPr>
            <a:r>
              <a:rPr lang="en-AU" b="0" dirty="0" smtClean="0">
                <a:solidFill>
                  <a:srgbClr val="FF0000"/>
                </a:solidFill>
              </a:rPr>
              <a:t>Will wait until for ballots on 802.21 and 802.21.1 to finish – so permission to start process will occur in March 2018</a:t>
            </a: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January 2018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2"/>
            <a:r>
              <a:rPr lang="en-AU" dirty="0" smtClean="0"/>
              <a:t>Security ad hoc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70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t>802.22 </a:t>
            </a:r>
            <a:r>
              <a:rPr lang="en-AU" dirty="0"/>
              <a:t>WG generated a response that was rejected by </a:t>
            </a:r>
            <a:r>
              <a:rPr lang="en-AU" dirty="0" smtClean="0"/>
              <a:t>EC in Nov 2017</a:t>
            </a:r>
            <a:endParaRPr lang="en-AU" dirty="0"/>
          </a:p>
          <a:p>
            <a:pPr lvl="1"/>
            <a:r>
              <a:rPr lang="en-AU" dirty="0"/>
              <a:t>An alternative </a:t>
            </a:r>
            <a:r>
              <a:rPr lang="en-AU" dirty="0" smtClean="0"/>
              <a:t>was written </a:t>
            </a:r>
            <a:r>
              <a:rPr lang="en-AU" dirty="0"/>
              <a:t>… but </a:t>
            </a:r>
            <a:r>
              <a:rPr lang="en-AU" dirty="0" smtClean="0"/>
              <a:t>needed </a:t>
            </a:r>
            <a:r>
              <a:rPr lang="en-AU" dirty="0"/>
              <a:t>approval</a:t>
            </a:r>
          </a:p>
          <a:p>
            <a:pPr lvl="2"/>
            <a:r>
              <a:rPr lang="en-AU" i="1" dirty="0"/>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p>
          <a:p>
            <a:pPr lvl="1"/>
            <a:r>
              <a:rPr lang="en-AU" dirty="0" smtClean="0"/>
              <a:t>Apurva Mody asked EC recently to approve the revised text</a:t>
            </a:r>
          </a:p>
          <a:p>
            <a:pPr lvl="2"/>
            <a:r>
              <a:rPr lang="en-AU" dirty="0" smtClean="0"/>
              <a:t>It was approved by EC in late Jan 2018</a:t>
            </a:r>
            <a:endParaRPr lang="en-AU" dirty="0"/>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0918920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solidFill>
                  <a:srgbClr val="FF0000"/>
                </a:solidFill>
              </a:rPr>
              <a:t>Andrew Myles requested assistance from Jodi </a:t>
            </a:r>
            <a:r>
              <a:rPr lang="en-AU" dirty="0" err="1" smtClean="0">
                <a:solidFill>
                  <a:srgbClr val="FF0000"/>
                </a:solidFill>
              </a:rPr>
              <a:t>Haasz</a:t>
            </a:r>
            <a:r>
              <a:rPr lang="en-AU" dirty="0" smtClean="0">
                <a:solidFill>
                  <a:srgbClr val="FF0000"/>
                </a:solidFill>
              </a:rPr>
              <a:t>, who asked</a:t>
            </a:r>
          </a:p>
          <a:p>
            <a:pPr lvl="2"/>
            <a:r>
              <a:rPr lang="en-AU" dirty="0" smtClean="0">
                <a:solidFill>
                  <a:srgbClr val="FF0000"/>
                </a:solidFill>
              </a:rPr>
              <a:t>ISO/IEC </a:t>
            </a:r>
            <a:r>
              <a:rPr lang="en-AU" dirty="0">
                <a:solidFill>
                  <a:srgbClr val="FF0000"/>
                </a:solidFill>
              </a:rPr>
              <a:t>TR </a:t>
            </a:r>
            <a:r>
              <a:rPr lang="en-AU" dirty="0" smtClean="0">
                <a:solidFill>
                  <a:srgbClr val="FF0000"/>
                </a:solidFill>
              </a:rPr>
              <a:t>8802-1:2001; I </a:t>
            </a:r>
            <a:r>
              <a:rPr lang="en-AU" dirty="0">
                <a:solidFill>
                  <a:srgbClr val="FF0000"/>
                </a:solidFill>
              </a:rPr>
              <a:t>believe this document was developed by JTC 1/SC 6 and was not an IEEE standard adopted by JTC 1/SC 6, correct</a:t>
            </a:r>
            <a:r>
              <a:rPr lang="en-AU" dirty="0" smtClean="0">
                <a:solidFill>
                  <a:srgbClr val="FF0000"/>
                </a:solidFill>
              </a:rPr>
              <a:t>?</a:t>
            </a:r>
            <a:endParaRPr lang="en-AU" dirty="0">
              <a:solidFill>
                <a:srgbClr val="FF0000"/>
              </a:solidFill>
            </a:endParaRPr>
          </a:p>
          <a:p>
            <a:pPr lvl="2"/>
            <a:r>
              <a:rPr lang="en-AU" dirty="0" smtClean="0">
                <a:solidFill>
                  <a:srgbClr val="FF0000"/>
                </a:solidFill>
              </a:rPr>
              <a:t>ISO/IEC 15802-1:1995; Is </a:t>
            </a:r>
            <a:r>
              <a:rPr lang="en-AU" dirty="0">
                <a:solidFill>
                  <a:srgbClr val="FF0000"/>
                </a:solidFill>
              </a:rPr>
              <a:t>this document an adoption of an IEEE standard?  I am unable to find it.</a:t>
            </a:r>
          </a:p>
          <a:p>
            <a:pPr lvl="2"/>
            <a:r>
              <a:rPr lang="en-AU" dirty="0" smtClean="0">
                <a:solidFill>
                  <a:srgbClr val="FF0000"/>
                </a:solidFill>
              </a:rPr>
              <a:t>ISO/IEC 15802-3:1998; I </a:t>
            </a:r>
            <a:r>
              <a:rPr lang="en-AU" dirty="0">
                <a:solidFill>
                  <a:srgbClr val="FF0000"/>
                </a:solidFill>
              </a:rPr>
              <a:t>believe this is an adoption of IEEE 802.1D-1998, correct?</a:t>
            </a:r>
          </a:p>
          <a:p>
            <a:pPr lvl="2"/>
            <a:r>
              <a:rPr lang="en-AU" dirty="0" smtClean="0">
                <a:solidFill>
                  <a:srgbClr val="FF0000"/>
                </a:solidFill>
              </a:rPr>
              <a:t>ISO/IEC </a:t>
            </a:r>
            <a:r>
              <a:rPr lang="en-AU" dirty="0">
                <a:solidFill>
                  <a:srgbClr val="FF0000"/>
                </a:solidFill>
              </a:rPr>
              <a:t>8802-5 and anything related (such as corrigenda</a:t>
            </a:r>
            <a:r>
              <a:rPr lang="en-AU" dirty="0" smtClean="0">
                <a:solidFill>
                  <a:srgbClr val="FF0000"/>
                </a:solidFill>
              </a:rPr>
              <a:t>); I </a:t>
            </a:r>
            <a:r>
              <a:rPr lang="en-AU" dirty="0">
                <a:solidFill>
                  <a:srgbClr val="FF0000"/>
                </a:solidFill>
              </a:rPr>
              <a:t>am sure that this is an adoption of IEEE 802.5 and its related documents</a:t>
            </a:r>
            <a:r>
              <a:rPr lang="en-AU" dirty="0" smtClean="0">
                <a:solidFill>
                  <a:srgbClr val="FF0000"/>
                </a:solidFill>
              </a:rPr>
              <a:t>.</a:t>
            </a:r>
          </a:p>
          <a:p>
            <a:pPr lvl="1"/>
            <a:r>
              <a:rPr lang="en-AU" dirty="0" smtClean="0">
                <a:solidFill>
                  <a:srgbClr val="FF0000"/>
                </a:solidFill>
              </a:rPr>
              <a:t>We are currently waiting for a response from John Messenger (through Glenn Parsons)</a:t>
            </a:r>
          </a:p>
          <a:p>
            <a:pPr lvl="2"/>
            <a:r>
              <a:rPr lang="en-AU" dirty="0" smtClean="0">
                <a:solidFill>
                  <a:srgbClr val="FF0000"/>
                </a:solidFill>
              </a:rPr>
              <a:t>Request sent in Nov, Dec and Jan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8742025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also asked</a:t>
            </a:r>
          </a:p>
          <a:p>
            <a:pPr lvl="2"/>
            <a:r>
              <a:rPr lang="en-AU" i="1" dirty="0" smtClean="0"/>
              <a:t>Can you give me the reason (justification) for each withdrawal and I will send it to ISO?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270263798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Chicago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Chicago in Mar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23760318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8700440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22988025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29647058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40419256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39401719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422505938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7 Feb 2018</a:t>
            </a:r>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995977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2477985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Irvine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Irvine, in Jan 2018, as documented in </a:t>
            </a:r>
            <a:r>
              <a:rPr lang="en-AU" i="1" dirty="0" smtClean="0">
                <a:solidFill>
                  <a:srgbClr val="FF0000"/>
                </a:solidFill>
                <a:hlinkClick r:id="rId3"/>
              </a:rPr>
              <a:t>11-18-0320-00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34325646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8267326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31550594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3606140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14202515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a:t>
            </a:r>
            <a:r>
              <a:rPr lang="en-AU" i="1" dirty="0" smtClean="0"/>
              <a:t>Security ad hoc </a:t>
            </a:r>
            <a:r>
              <a:rPr lang="en-AU" dirty="0" smtClean="0"/>
              <a:t>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63368598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 report from the </a:t>
            </a:r>
            <a:r>
              <a:rPr lang="en-AU" i="1" dirty="0"/>
              <a:t>Security ad </a:t>
            </a:r>
            <a:r>
              <a:rPr lang="en-AU" i="1" dirty="0" smtClean="0"/>
              <a:t>hoc </a:t>
            </a:r>
            <a:r>
              <a:rPr lang="en-AU" dirty="0" smtClean="0"/>
              <a:t>teleconference in Feb 2018 </a:t>
            </a:r>
            <a:endParaRPr lang="en-AU" dirty="0"/>
          </a:p>
        </p:txBody>
      </p:sp>
      <p:sp>
        <p:nvSpPr>
          <p:cNvPr id="3" name="Content Placeholder 2"/>
          <p:cNvSpPr>
            <a:spLocks noGrp="1"/>
          </p:cNvSpPr>
          <p:nvPr>
            <p:ph idx="1"/>
          </p:nvPr>
        </p:nvSpPr>
        <p:spPr/>
        <p:txBody>
          <a:bodyPr/>
          <a:lstStyle/>
          <a:p>
            <a:pPr lvl="1"/>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3812499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98</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99</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12996</Words>
  <Application>Microsoft Office PowerPoint</Application>
  <PresentationFormat>On-screen Show (4:3)</PresentationFormat>
  <Paragraphs>2061</Paragraphs>
  <Slides>141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141</vt:i4>
      </vt:variant>
    </vt:vector>
  </HeadingPairs>
  <TitlesOfParts>
    <vt:vector size="150" baseType="lpstr">
      <vt:lpstr>SimSun</vt:lpstr>
      <vt:lpstr>Arial</vt:lpstr>
      <vt:lpstr>Calibri</vt:lpstr>
      <vt:lpstr>Times New Roman</vt:lpstr>
      <vt:lpstr>Wingdings</vt:lpstr>
      <vt:lpstr>802-11-Submission</vt:lpstr>
      <vt:lpstr>Acrobat Document</vt:lpstr>
      <vt:lpstr>Document</vt:lpstr>
      <vt:lpstr>Packager Shell Object</vt:lpstr>
      <vt:lpstr>IEEE 802 JTC1 Standing Committee Mar 2018 agenda for Chicago</vt:lpstr>
      <vt:lpstr>This document will be used to run the IEEE 802 JTC1 SC meetings in Chicago in Mar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2018 plenary meeting in Chicago</vt:lpstr>
      <vt:lpstr>The IEEE 802 JTC1 SC regular meeting has a high level list of agenda items to be considered</vt:lpstr>
      <vt:lpstr>The IEEE 802 JTC1 SC will consider approving its agenda for its Chicago meeting</vt:lpstr>
      <vt:lpstr>The IEEE 802 JTC1 SC will consider approval of the minutes of its Irvine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36 standards completely through the PSDO ratification process</vt:lpstr>
      <vt:lpstr>IEEE 802 has pushed 36 standards completely through the PSDO ratification process</vt:lpstr>
      <vt:lpstr>IEEE 802 has pushed 36 standards completely through the PSDO ratification process</vt:lpstr>
      <vt:lpstr>IEEE 802 has pushed 36 standards completely through the PSDO ratification process</vt:lpstr>
      <vt:lpstr>IEEE 802.1 has fifteen standards in the pipeline for ratification under the PSDO</vt:lpstr>
      <vt:lpstr>IEEE 802.1 has fifteen standards in the pipeline for ratification under the PSDO</vt:lpstr>
      <vt:lpstr>IEEE 802.1AC-Rev FDIS ballot closes 5 March 2018</vt:lpstr>
      <vt:lpstr>IEEE 802.1Qcd-2015 FDIS ballot passed &amp; is waiting for publication</vt:lpstr>
      <vt:lpstr>IEEE 802d FDIS ballot closes 14 Mar 2018</vt:lpstr>
      <vt:lpstr>IEEE 802.1AEcg is waiting for start of FDIS ballot</vt:lpstr>
      <vt:lpstr>IEEE 802.1CB is waiting for start of FDIS</vt:lpstr>
      <vt:lpstr>IEEE 802.1Qci 60-day pre-ballot passed on 9 Dec 2017 but a response is required</vt:lpstr>
      <vt:lpstr>There was one comment received on the IEEE 802.1Qci 60-day pre-ballot</vt:lpstr>
      <vt:lpstr>IEEE 802.1Qch is waiting for start of FDIS</vt:lpstr>
      <vt:lpstr>IEEE 802.1Q-2014/Cor 1-2015 was published in Oct 2017</vt:lpstr>
      <vt:lpstr>IEEE 802c 60-day pre-ballot passed on 2 Feb 2018 but requires comment resolutions</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ten standards in the pipeline for ratification under the PSDO</vt:lpstr>
      <vt:lpstr>IEEE 802.3bn is waiting for start of FDIS</vt:lpstr>
      <vt:lpstr>IEEE 802.3bv is waiting for start of FDIS ballot</vt:lpstr>
      <vt:lpstr>IEEE 802.3bu is waiting for start of FDIS ballot</vt:lpstr>
      <vt:lpstr>IEEE 802.3/Cor 1 FDIS ballot passed &amp; is awaiting publication</vt:lpstr>
      <vt:lpstr>IEEE 802.3bs has been submitted for 60-day pre-ballot</vt:lpstr>
      <vt:lpstr>IEEE 802.3cb was liaised for information in June 2017</vt:lpstr>
      <vt:lpstr>IEEE 802.3cc has been submitted for 60-day pre-ballot</vt:lpstr>
      <vt:lpstr>IEEE 802.3cd will liaised for information soon</vt:lpstr>
      <vt:lpstr>IEEE 802.3-REV will liaised for information soon</vt:lpstr>
      <vt:lpstr>IEEE 802.3bt will liaised for information soon</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two standards in the pipeline for ratification under the PSDO</vt:lpstr>
      <vt:lpstr>IEEE 802.15.4-2015 passed FDIS ballot</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The SC will hear a report from the Security ad hoc teleconference in Feb 2018 </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2018-02-12T00:16:19Z</dcterms:modified>
</cp:coreProperties>
</file>