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403" r:id="rId19"/>
    <p:sldId id="356" r:id="rId20"/>
    <p:sldId id="281" r:id="rId21"/>
    <p:sldId id="282" r:id="rId22"/>
    <p:sldId id="283" r:id="rId23"/>
    <p:sldId id="284" r:id="rId24"/>
    <p:sldId id="389" r:id="rId25"/>
    <p:sldId id="404" r:id="rId26"/>
    <p:sldId id="405" r:id="rId27"/>
    <p:sldId id="407" r:id="rId28"/>
    <p:sldId id="388" r:id="rId29"/>
    <p:sldId id="285" r:id="rId30"/>
    <p:sldId id="408" r:id="rId31"/>
    <p:sldId id="409" r:id="rId32"/>
    <p:sldId id="286" r:id="rId33"/>
    <p:sldId id="287" r:id="rId34"/>
    <p:sldId id="290" r:id="rId35"/>
    <p:sldId id="289" r:id="rId36"/>
    <p:sldId id="322" r:id="rId37"/>
    <p:sldId id="327" r:id="rId38"/>
    <p:sldId id="304" r:id="rId39"/>
    <p:sldId id="308" r:id="rId40"/>
    <p:sldId id="306" r:id="rId41"/>
    <p:sldId id="330" r:id="rId42"/>
    <p:sldId id="305" r:id="rId43"/>
    <p:sldId id="328" r:id="rId44"/>
    <p:sldId id="325" r:id="rId45"/>
    <p:sldId id="326" r:id="rId46"/>
    <p:sldId id="349" r:id="rId47"/>
    <p:sldId id="375" r:id="rId48"/>
    <p:sldId id="376" r:id="rId49"/>
    <p:sldId id="391" r:id="rId50"/>
    <p:sldId id="392" r:id="rId51"/>
    <p:sldId id="393" r:id="rId52"/>
    <p:sldId id="383" r:id="rId53"/>
    <p:sldId id="400" r:id="rId54"/>
    <p:sldId id="401" r:id="rId55"/>
    <p:sldId id="402" r:id="rId56"/>
    <p:sldId id="394" r:id="rId57"/>
    <p:sldId id="395" r:id="rId58"/>
    <p:sldId id="396" r:id="rId59"/>
    <p:sldId id="397" r:id="rId60"/>
    <p:sldId id="398" r:id="rId61"/>
    <p:sldId id="399" r:id="rId62"/>
    <p:sldId id="298" r:id="rId63"/>
    <p:sldId id="339" r:id="rId64"/>
    <p:sldId id="299" r:id="rId65"/>
    <p:sldId id="300" r:id="rId66"/>
    <p:sldId id="301" r:id="rId67"/>
    <p:sldId id="347" r:id="rId68"/>
    <p:sldId id="348" r:id="rId69"/>
    <p:sldId id="258" r:id="rId70"/>
    <p:sldId id="259" r:id="rId71"/>
    <p:sldId id="260" r:id="rId72"/>
    <p:sldId id="261" r:id="rId73"/>
    <p:sldId id="262" r:id="rId74"/>
    <p:sldId id="263" r:id="rId75"/>
    <p:sldId id="264" r:id="rId7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403"/>
            <p14:sldId id="356"/>
          </p14:sldIdLst>
        </p14:section>
        <p14:section name="Slot # 1" id="{A8BC1F47-3153-4394-9D00-B4D234301B74}">
          <p14:sldIdLst>
            <p14:sldId id="281"/>
            <p14:sldId id="282"/>
            <p14:sldId id="283"/>
            <p14:sldId id="284"/>
            <p14:sldId id="389"/>
            <p14:sldId id="404"/>
            <p14:sldId id="405"/>
            <p14:sldId id="407"/>
            <p14:sldId id="388"/>
            <p14:sldId id="285"/>
            <p14:sldId id="408"/>
            <p14:sldId id="409"/>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75"/>
            <p14:sldId id="376"/>
            <p14:sldId id="391"/>
            <p14:sldId id="392"/>
            <p14:sldId id="393"/>
            <p14:sldId id="383"/>
          </p14:sldIdLst>
        </p14:section>
        <p14:section name="Slot #5" id="{A103EC4E-DD4F-445A-B243-75501677E89E}">
          <p14:sldIdLst>
            <p14:sldId id="400"/>
            <p14:sldId id="401"/>
            <p14:sldId id="402"/>
            <p14:sldId id="394"/>
            <p14:sldId id="395"/>
            <p14:sldId id="396"/>
            <p14:sldId id="397"/>
            <p14:sldId id="398"/>
            <p14:sldId id="399"/>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95394" autoAdjust="0"/>
  </p:normalViewPr>
  <p:slideViewPr>
    <p:cSldViewPr>
      <p:cViewPr>
        <p:scale>
          <a:sx n="100" d="100"/>
          <a:sy n="100" d="100"/>
        </p:scale>
        <p:origin x="898" y="58"/>
      </p:cViewPr>
      <p:guideLst>
        <p:guide orient="horz" pos="2160"/>
        <p:guide pos="2880"/>
      </p:guideLst>
    </p:cSldViewPr>
  </p:slideViewPr>
  <p:outlineViewPr>
    <p:cViewPr varScale="1">
      <p:scale>
        <a:sx n="170" d="200"/>
        <a:sy n="170" d="200"/>
      </p:scale>
      <p:origin x="0" y="-123096"/>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3B4E69-D62A-412D-9255-C7E06343DD7B}"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US"/>
        </a:p>
      </dgm:t>
    </dgm:pt>
    <dgm:pt modelId="{A0A876B8-48F5-4F38-8D1A-6A0E9EE5ACB9}">
      <dgm:prSet phldrT="[Text]"/>
      <dgm:spPr/>
      <dgm:t>
        <a:bodyPr/>
        <a:lstStyle/>
        <a:p>
          <a:r>
            <a:rPr lang="en-US" smtClean="0"/>
            <a:t>Approve amendment text submission</a:t>
          </a:r>
          <a:endParaRPr lang="en-US"/>
        </a:p>
      </dgm:t>
    </dgm:pt>
    <dgm:pt modelId="{8ACE7BA2-82F5-4933-822F-B56C219F179B}" type="parTrans" cxnId="{34130E5F-4B04-4D8D-BAC2-7544F30E85B4}">
      <dgm:prSet/>
      <dgm:spPr/>
      <dgm:t>
        <a:bodyPr/>
        <a:lstStyle/>
        <a:p>
          <a:endParaRPr lang="en-US"/>
        </a:p>
      </dgm:t>
    </dgm:pt>
    <dgm:pt modelId="{BBEAAD07-F975-4154-82C1-6BE046C288CB}" type="sibTrans" cxnId="{34130E5F-4B04-4D8D-BAC2-7544F30E85B4}">
      <dgm:prSet/>
      <dgm:spPr/>
      <dgm:t>
        <a:bodyPr/>
        <a:lstStyle/>
        <a:p>
          <a:endParaRPr lang="en-US"/>
        </a:p>
      </dgm:t>
    </dgm:pt>
    <dgm:pt modelId="{C51D45A5-58DD-45DF-88A1-14808D2ED2D9}">
      <dgm:prSet phldrT="[Text]"/>
      <dgm:spPr/>
      <dgm:t>
        <a:bodyPr/>
        <a:lstStyle/>
        <a:p>
          <a:r>
            <a:rPr lang="en-US" smtClean="0"/>
            <a:t>Incorporate into baseline</a:t>
          </a:r>
          <a:endParaRPr lang="en-US"/>
        </a:p>
      </dgm:t>
    </dgm:pt>
    <dgm:pt modelId="{48DAD427-E8F1-4F03-A5D2-AA3857C50F83}" type="parTrans" cxnId="{39770CE2-1F24-4651-AA9F-6E1DCFC459F7}">
      <dgm:prSet/>
      <dgm:spPr/>
      <dgm:t>
        <a:bodyPr/>
        <a:lstStyle/>
        <a:p>
          <a:endParaRPr lang="en-US"/>
        </a:p>
      </dgm:t>
    </dgm:pt>
    <dgm:pt modelId="{61EEB0A2-11F4-4C89-8961-D5F8804C89E2}" type="sibTrans" cxnId="{39770CE2-1F24-4651-AA9F-6E1DCFC459F7}">
      <dgm:prSet/>
      <dgm:spPr/>
      <dgm:t>
        <a:bodyPr/>
        <a:lstStyle/>
        <a:p>
          <a:endParaRPr lang="en-US"/>
        </a:p>
      </dgm:t>
    </dgm:pt>
    <dgm:pt modelId="{43186341-AE41-4754-B782-9F3713674A83}">
      <dgm:prSet phldrT="[Text]"/>
      <dgm:spPr/>
      <dgm:t>
        <a:bodyPr/>
        <a:lstStyle/>
        <a:p>
          <a:r>
            <a:rPr lang="en-US" smtClean="0"/>
            <a:t>Publish a new draft revision</a:t>
          </a:r>
          <a:endParaRPr lang="en-US"/>
        </a:p>
      </dgm:t>
    </dgm:pt>
    <dgm:pt modelId="{24D61506-58A3-4CC2-B5C3-CAF7BC5CF30E}" type="parTrans" cxnId="{220D7D8F-21CC-4500-8D4A-41076CE77D03}">
      <dgm:prSet/>
      <dgm:spPr/>
      <dgm:t>
        <a:bodyPr/>
        <a:lstStyle/>
        <a:p>
          <a:endParaRPr lang="en-US"/>
        </a:p>
      </dgm:t>
    </dgm:pt>
    <dgm:pt modelId="{94AB317E-B7F3-4B4D-95F1-9DA0E9455E46}" type="sibTrans" cxnId="{220D7D8F-21CC-4500-8D4A-41076CE77D03}">
      <dgm:prSet/>
      <dgm:spPr/>
      <dgm:t>
        <a:bodyPr/>
        <a:lstStyle/>
        <a:p>
          <a:endParaRPr lang="en-US"/>
        </a:p>
      </dgm:t>
    </dgm:pt>
    <dgm:pt modelId="{5CF69618-28C2-4F4F-BAC2-C1B54D5DE9E2}" type="pres">
      <dgm:prSet presAssocID="{733B4E69-D62A-412D-9255-C7E06343DD7B}" presName="cycle" presStyleCnt="0">
        <dgm:presLayoutVars>
          <dgm:dir/>
          <dgm:resizeHandles val="exact"/>
        </dgm:presLayoutVars>
      </dgm:prSet>
      <dgm:spPr/>
      <dgm:t>
        <a:bodyPr/>
        <a:lstStyle/>
        <a:p>
          <a:endParaRPr lang="en-US"/>
        </a:p>
      </dgm:t>
    </dgm:pt>
    <dgm:pt modelId="{95FECEF2-A957-4337-92F4-A71F312E8560}" type="pres">
      <dgm:prSet presAssocID="{A0A876B8-48F5-4F38-8D1A-6A0E9EE5ACB9}" presName="dummy" presStyleCnt="0"/>
      <dgm:spPr/>
    </dgm:pt>
    <dgm:pt modelId="{6E22E39F-0BE4-4922-9150-FCB984539085}" type="pres">
      <dgm:prSet presAssocID="{A0A876B8-48F5-4F38-8D1A-6A0E9EE5ACB9}" presName="node" presStyleLbl="revTx" presStyleIdx="0" presStyleCnt="3">
        <dgm:presLayoutVars>
          <dgm:bulletEnabled val="1"/>
        </dgm:presLayoutVars>
      </dgm:prSet>
      <dgm:spPr/>
      <dgm:t>
        <a:bodyPr/>
        <a:lstStyle/>
        <a:p>
          <a:endParaRPr lang="en-US"/>
        </a:p>
      </dgm:t>
    </dgm:pt>
    <dgm:pt modelId="{F6D39FA2-8A30-4F3C-99FD-CF6EED36361D}" type="pres">
      <dgm:prSet presAssocID="{BBEAAD07-F975-4154-82C1-6BE046C288CB}" presName="sibTrans" presStyleLbl="node1" presStyleIdx="0" presStyleCnt="3"/>
      <dgm:spPr/>
      <dgm:t>
        <a:bodyPr/>
        <a:lstStyle/>
        <a:p>
          <a:endParaRPr lang="en-US"/>
        </a:p>
      </dgm:t>
    </dgm:pt>
    <dgm:pt modelId="{99200905-8C65-470F-8C10-A16FD0B81006}" type="pres">
      <dgm:prSet presAssocID="{C51D45A5-58DD-45DF-88A1-14808D2ED2D9}" presName="dummy" presStyleCnt="0"/>
      <dgm:spPr/>
    </dgm:pt>
    <dgm:pt modelId="{9BD06D9A-108F-4AFD-9795-8DBFD127F56B}" type="pres">
      <dgm:prSet presAssocID="{C51D45A5-58DD-45DF-88A1-14808D2ED2D9}" presName="node" presStyleLbl="revTx" presStyleIdx="1" presStyleCnt="3">
        <dgm:presLayoutVars>
          <dgm:bulletEnabled val="1"/>
        </dgm:presLayoutVars>
      </dgm:prSet>
      <dgm:spPr/>
      <dgm:t>
        <a:bodyPr/>
        <a:lstStyle/>
        <a:p>
          <a:endParaRPr lang="en-US"/>
        </a:p>
      </dgm:t>
    </dgm:pt>
    <dgm:pt modelId="{6CFDB0C5-A777-40F4-ADDF-73F90F30F75C}" type="pres">
      <dgm:prSet presAssocID="{61EEB0A2-11F4-4C89-8961-D5F8804C89E2}" presName="sibTrans" presStyleLbl="node1" presStyleIdx="1" presStyleCnt="3"/>
      <dgm:spPr/>
      <dgm:t>
        <a:bodyPr/>
        <a:lstStyle/>
        <a:p>
          <a:endParaRPr lang="en-US"/>
        </a:p>
      </dgm:t>
    </dgm:pt>
    <dgm:pt modelId="{98D58B53-0341-4131-B972-4CE559C440BE}" type="pres">
      <dgm:prSet presAssocID="{43186341-AE41-4754-B782-9F3713674A83}" presName="dummy" presStyleCnt="0"/>
      <dgm:spPr/>
    </dgm:pt>
    <dgm:pt modelId="{18D91E3D-44D2-445D-A725-AF48C8817E62}" type="pres">
      <dgm:prSet presAssocID="{43186341-AE41-4754-B782-9F3713674A83}" presName="node" presStyleLbl="revTx" presStyleIdx="2" presStyleCnt="3">
        <dgm:presLayoutVars>
          <dgm:bulletEnabled val="1"/>
        </dgm:presLayoutVars>
      </dgm:prSet>
      <dgm:spPr/>
      <dgm:t>
        <a:bodyPr/>
        <a:lstStyle/>
        <a:p>
          <a:endParaRPr lang="en-US"/>
        </a:p>
      </dgm:t>
    </dgm:pt>
    <dgm:pt modelId="{E46F5723-0891-4A22-BE21-7EEDE063F4DB}" type="pres">
      <dgm:prSet presAssocID="{94AB317E-B7F3-4B4D-95F1-9DA0E9455E46}" presName="sibTrans" presStyleLbl="node1" presStyleIdx="2" presStyleCnt="3"/>
      <dgm:spPr/>
      <dgm:t>
        <a:bodyPr/>
        <a:lstStyle/>
        <a:p>
          <a:endParaRPr lang="en-US"/>
        </a:p>
      </dgm:t>
    </dgm:pt>
  </dgm:ptLst>
  <dgm:cxnLst>
    <dgm:cxn modelId="{6D5BE33E-66F8-4B53-9637-F2271675B3F6}" type="presOf" srcId="{94AB317E-B7F3-4B4D-95F1-9DA0E9455E46}" destId="{E46F5723-0891-4A22-BE21-7EEDE063F4DB}" srcOrd="0" destOrd="0" presId="urn:microsoft.com/office/officeart/2005/8/layout/cycle1"/>
    <dgm:cxn modelId="{BD6435EB-D4A2-42B3-A9AA-C45D978EC190}" type="presOf" srcId="{BBEAAD07-F975-4154-82C1-6BE046C288CB}" destId="{F6D39FA2-8A30-4F3C-99FD-CF6EED36361D}" srcOrd="0" destOrd="0" presId="urn:microsoft.com/office/officeart/2005/8/layout/cycle1"/>
    <dgm:cxn modelId="{39770CE2-1F24-4651-AA9F-6E1DCFC459F7}" srcId="{733B4E69-D62A-412D-9255-C7E06343DD7B}" destId="{C51D45A5-58DD-45DF-88A1-14808D2ED2D9}" srcOrd="1" destOrd="0" parTransId="{48DAD427-E8F1-4F03-A5D2-AA3857C50F83}" sibTransId="{61EEB0A2-11F4-4C89-8961-D5F8804C89E2}"/>
    <dgm:cxn modelId="{220D7D8F-21CC-4500-8D4A-41076CE77D03}" srcId="{733B4E69-D62A-412D-9255-C7E06343DD7B}" destId="{43186341-AE41-4754-B782-9F3713674A83}" srcOrd="2" destOrd="0" parTransId="{24D61506-58A3-4CC2-B5C3-CAF7BC5CF30E}" sibTransId="{94AB317E-B7F3-4B4D-95F1-9DA0E9455E46}"/>
    <dgm:cxn modelId="{D2ECB805-E07B-47A0-B9C8-21EECADDF1B6}" type="presOf" srcId="{61EEB0A2-11F4-4C89-8961-D5F8804C89E2}" destId="{6CFDB0C5-A777-40F4-ADDF-73F90F30F75C}" srcOrd="0" destOrd="0" presId="urn:microsoft.com/office/officeart/2005/8/layout/cycle1"/>
    <dgm:cxn modelId="{34130E5F-4B04-4D8D-BAC2-7544F30E85B4}" srcId="{733B4E69-D62A-412D-9255-C7E06343DD7B}" destId="{A0A876B8-48F5-4F38-8D1A-6A0E9EE5ACB9}" srcOrd="0" destOrd="0" parTransId="{8ACE7BA2-82F5-4933-822F-B56C219F179B}" sibTransId="{BBEAAD07-F975-4154-82C1-6BE046C288CB}"/>
    <dgm:cxn modelId="{9DA7CCD7-D250-4BA2-9757-0A960AB1E32B}" type="presOf" srcId="{A0A876B8-48F5-4F38-8D1A-6A0E9EE5ACB9}" destId="{6E22E39F-0BE4-4922-9150-FCB984539085}" srcOrd="0" destOrd="0" presId="urn:microsoft.com/office/officeart/2005/8/layout/cycle1"/>
    <dgm:cxn modelId="{0AE8C8EA-3CF0-4A62-A24C-C666C6B241B4}" type="presOf" srcId="{43186341-AE41-4754-B782-9F3713674A83}" destId="{18D91E3D-44D2-445D-A725-AF48C8817E62}" srcOrd="0" destOrd="0" presId="urn:microsoft.com/office/officeart/2005/8/layout/cycle1"/>
    <dgm:cxn modelId="{DA876B7C-02F0-4002-A3C9-BB52DDB808AD}" type="presOf" srcId="{733B4E69-D62A-412D-9255-C7E06343DD7B}" destId="{5CF69618-28C2-4F4F-BAC2-C1B54D5DE9E2}" srcOrd="0" destOrd="0" presId="urn:microsoft.com/office/officeart/2005/8/layout/cycle1"/>
    <dgm:cxn modelId="{1C6BC032-1DFF-4AB5-A43E-A7907BEA7BB5}" type="presOf" srcId="{C51D45A5-58DD-45DF-88A1-14808D2ED2D9}" destId="{9BD06D9A-108F-4AFD-9795-8DBFD127F56B}" srcOrd="0" destOrd="0" presId="urn:microsoft.com/office/officeart/2005/8/layout/cycle1"/>
    <dgm:cxn modelId="{68277F8C-D4DC-4526-BD02-35913AAC2DCC}" type="presParOf" srcId="{5CF69618-28C2-4F4F-BAC2-C1B54D5DE9E2}" destId="{95FECEF2-A957-4337-92F4-A71F312E8560}" srcOrd="0" destOrd="0" presId="urn:microsoft.com/office/officeart/2005/8/layout/cycle1"/>
    <dgm:cxn modelId="{3E40DA4A-8C1E-424D-98F0-E83F7A322687}" type="presParOf" srcId="{5CF69618-28C2-4F4F-BAC2-C1B54D5DE9E2}" destId="{6E22E39F-0BE4-4922-9150-FCB984539085}" srcOrd="1" destOrd="0" presId="urn:microsoft.com/office/officeart/2005/8/layout/cycle1"/>
    <dgm:cxn modelId="{443A4FE0-5C1E-4BB8-B515-0E712026EC1E}" type="presParOf" srcId="{5CF69618-28C2-4F4F-BAC2-C1B54D5DE9E2}" destId="{F6D39FA2-8A30-4F3C-99FD-CF6EED36361D}" srcOrd="2" destOrd="0" presId="urn:microsoft.com/office/officeart/2005/8/layout/cycle1"/>
    <dgm:cxn modelId="{203C041B-E3C3-41F5-9D88-0F78C99E75B9}" type="presParOf" srcId="{5CF69618-28C2-4F4F-BAC2-C1B54D5DE9E2}" destId="{99200905-8C65-470F-8C10-A16FD0B81006}" srcOrd="3" destOrd="0" presId="urn:microsoft.com/office/officeart/2005/8/layout/cycle1"/>
    <dgm:cxn modelId="{70F648AF-8DA4-4E00-8F5F-45014CC9AA96}" type="presParOf" srcId="{5CF69618-28C2-4F4F-BAC2-C1B54D5DE9E2}" destId="{9BD06D9A-108F-4AFD-9795-8DBFD127F56B}" srcOrd="4" destOrd="0" presId="urn:microsoft.com/office/officeart/2005/8/layout/cycle1"/>
    <dgm:cxn modelId="{6DB1C18A-151F-4FAC-B4FA-D52403EB78CD}" type="presParOf" srcId="{5CF69618-28C2-4F4F-BAC2-C1B54D5DE9E2}" destId="{6CFDB0C5-A777-40F4-ADDF-73F90F30F75C}" srcOrd="5" destOrd="0" presId="urn:microsoft.com/office/officeart/2005/8/layout/cycle1"/>
    <dgm:cxn modelId="{A13AF251-6A84-42C1-99B6-93A2B8C32366}" type="presParOf" srcId="{5CF69618-28C2-4F4F-BAC2-C1B54D5DE9E2}" destId="{98D58B53-0341-4131-B972-4CE559C440BE}" srcOrd="6" destOrd="0" presId="urn:microsoft.com/office/officeart/2005/8/layout/cycle1"/>
    <dgm:cxn modelId="{AF12A620-17F2-44DC-B6ED-CB4BD8156874}" type="presParOf" srcId="{5CF69618-28C2-4F4F-BAC2-C1B54D5DE9E2}" destId="{18D91E3D-44D2-445D-A725-AF48C8817E62}" srcOrd="7" destOrd="0" presId="urn:microsoft.com/office/officeart/2005/8/layout/cycle1"/>
    <dgm:cxn modelId="{4A9484ED-037E-4A8B-88B6-3288E09E25EC}" type="presParOf" srcId="{5CF69618-28C2-4F4F-BAC2-C1B54D5DE9E2}" destId="{E46F5723-0891-4A22-BE21-7EEDE063F4DB}"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2E39F-0BE4-4922-9150-FCB984539085}">
      <dsp:nvSpPr>
        <dsp:cNvPr id="0" name=""/>
        <dsp:cNvSpPr/>
      </dsp:nvSpPr>
      <dsp:spPr>
        <a:xfrm>
          <a:off x="2504563"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Approve amendment text submission</a:t>
          </a:r>
          <a:endParaRPr lang="en-US" sz="1900" kern="1200"/>
        </a:p>
      </dsp:txBody>
      <dsp:txXfrm>
        <a:off x="2504563" y="238551"/>
        <a:ext cx="1215944" cy="1215944"/>
      </dsp:txXfrm>
    </dsp:sp>
    <dsp:sp modelId="{F6D39FA2-8A30-4F3C-99FD-CF6EED36361D}">
      <dsp:nvSpPr>
        <dsp:cNvPr id="0" name=""/>
        <dsp:cNvSpPr/>
      </dsp:nvSpPr>
      <dsp:spPr>
        <a:xfrm>
          <a:off x="650554" y="-1202"/>
          <a:ext cx="2877169" cy="2877169"/>
        </a:xfrm>
        <a:prstGeom prst="circularArrow">
          <a:avLst>
            <a:gd name="adj1" fmla="val 8241"/>
            <a:gd name="adj2" fmla="val 575486"/>
            <a:gd name="adj3" fmla="val 2966743"/>
            <a:gd name="adj4" fmla="val 49788"/>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BD06D9A-108F-4AFD-9795-8DBFD127F56B}">
      <dsp:nvSpPr>
        <dsp:cNvPr id="0" name=""/>
        <dsp:cNvSpPr/>
      </dsp:nvSpPr>
      <dsp:spPr>
        <a:xfrm>
          <a:off x="1481166" y="2011126"/>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Incorporate into baseline</a:t>
          </a:r>
          <a:endParaRPr lang="en-US" sz="1900" kern="1200"/>
        </a:p>
      </dsp:txBody>
      <dsp:txXfrm>
        <a:off x="1481166" y="2011126"/>
        <a:ext cx="1215944" cy="1215944"/>
      </dsp:txXfrm>
    </dsp:sp>
    <dsp:sp modelId="{6CFDB0C5-A777-40F4-ADDF-73F90F30F75C}">
      <dsp:nvSpPr>
        <dsp:cNvPr id="0" name=""/>
        <dsp:cNvSpPr/>
      </dsp:nvSpPr>
      <dsp:spPr>
        <a:xfrm>
          <a:off x="650554" y="-1202"/>
          <a:ext cx="2877169" cy="2877169"/>
        </a:xfrm>
        <a:prstGeom prst="circularArrow">
          <a:avLst>
            <a:gd name="adj1" fmla="val 8241"/>
            <a:gd name="adj2" fmla="val 575486"/>
            <a:gd name="adj3" fmla="val 10174726"/>
            <a:gd name="adj4" fmla="val 7257771"/>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8D91E3D-44D2-445D-A725-AF48C8817E62}">
      <dsp:nvSpPr>
        <dsp:cNvPr id="0" name=""/>
        <dsp:cNvSpPr/>
      </dsp:nvSpPr>
      <dsp:spPr>
        <a:xfrm>
          <a:off x="457770"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Publish a new draft revision</a:t>
          </a:r>
          <a:endParaRPr lang="en-US" sz="1900" kern="1200"/>
        </a:p>
      </dsp:txBody>
      <dsp:txXfrm>
        <a:off x="457770" y="238551"/>
        <a:ext cx="1215944" cy="1215944"/>
      </dsp:txXfrm>
    </dsp:sp>
    <dsp:sp modelId="{E46F5723-0891-4A22-BE21-7EEDE063F4DB}">
      <dsp:nvSpPr>
        <dsp:cNvPr id="0" name=""/>
        <dsp:cNvSpPr/>
      </dsp:nvSpPr>
      <dsp:spPr>
        <a:xfrm>
          <a:off x="650554" y="-1202"/>
          <a:ext cx="2877169" cy="2877169"/>
        </a:xfrm>
        <a:prstGeom prst="circularArrow">
          <a:avLst>
            <a:gd name="adj1" fmla="val 8241"/>
            <a:gd name="adj2" fmla="val 575486"/>
            <a:gd name="adj3" fmla="val 16859418"/>
            <a:gd name="adj4" fmla="val 14965096"/>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48</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3238806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3226396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1957807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224939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15854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802.11-18/0276r3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99873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12"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1954261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(11-18-221).  </a:t>
            </a:r>
          </a:p>
          <a:p>
            <a:pPr algn="just">
              <a:spcBef>
                <a:spcPct val="20000"/>
              </a:spcBef>
              <a:buFontTx/>
              <a:buChar char="•"/>
            </a:pPr>
            <a:r>
              <a:rPr lang="en-US" altLang="en-US" sz="2000" b="0" dirty="0"/>
              <a:t>Review and consider adoption of D0.1. </a:t>
            </a:r>
          </a:p>
          <a:p>
            <a:pPr algn="just">
              <a:spcBef>
                <a:spcPct val="20000"/>
              </a:spcBef>
              <a:buFontTx/>
              <a:buChar char="•"/>
            </a:pPr>
            <a:r>
              <a:rPr lang="en-US" altLang="en-US" sz="2000" b="0" dirty="0" smtClean="0"/>
              <a:t>Review </a:t>
            </a:r>
            <a:r>
              <a:rPr lang="en-US" altLang="en-US" sz="2000" b="0" dirty="0" smtClean="0"/>
              <a:t>process for draft generation.</a:t>
            </a:r>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677834961"/>
              </p:ext>
            </p:extLst>
          </p:nvPr>
        </p:nvGraphicFramePr>
        <p:xfrm>
          <a:off x="380206" y="1484784"/>
          <a:ext cx="8458200" cy="441942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Draft P802.11az_D0.1.pdf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11-18-494</a:t>
                      </a:r>
                      <a:endParaRPr lang="en-US" sz="1600" dirty="0"/>
                    </a:p>
                  </a:txBody>
                  <a:tcPr marT="45712" marB="45712"/>
                </a:tc>
                <a:tc>
                  <a:txBody>
                    <a:bodyPr/>
                    <a:lstStyle/>
                    <a:p>
                      <a:r>
                        <a:rPr lang="en-US" sz="160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401142422"/>
              </p:ext>
            </p:extLst>
          </p:nvPr>
        </p:nvGraphicFramePr>
        <p:xfrm>
          <a:off x="380206" y="1484784"/>
          <a:ext cx="8458200" cy="3078368"/>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0">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11-18-553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638757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a:t>Approval of amendment draft D0.1</a:t>
            </a:r>
          </a:p>
          <a:p>
            <a:pPr lvl="1">
              <a:buFont typeface="Arial" panose="020B0604020202020204" pitchFamily="34" charset="0"/>
              <a:buChar char="•"/>
            </a:pPr>
            <a:r>
              <a:rPr lang="en-US" dirty="0" smtClean="0"/>
              <a:t>Approval </a:t>
            </a:r>
            <a:r>
              <a:rPr lang="en-US" dirty="0" smtClean="0"/>
              <a:t>of SFD working draft.</a:t>
            </a:r>
          </a:p>
          <a:p>
            <a:pPr lvl="1">
              <a:buFont typeface="Arial" panose="020B0604020202020204" pitchFamily="34" charset="0"/>
              <a:buChar char="•"/>
            </a:pPr>
            <a:r>
              <a:rPr lang="en-US" dirty="0" smtClean="0"/>
              <a:t>Submissions </a:t>
            </a:r>
            <a:r>
              <a:rPr lang="en-US" dirty="0"/>
              <a:t>toward draft spec.</a:t>
            </a:r>
          </a:p>
          <a:p>
            <a:pPr lvl="1">
              <a:buFont typeface="Arial" panose="020B0604020202020204" pitchFamily="34" charset="0"/>
              <a:buChar char="•"/>
            </a:pPr>
            <a:r>
              <a:rPr lang="en-US" dirty="0" smtClean="0"/>
              <a:t>Submissions </a:t>
            </a:r>
            <a:r>
              <a:rPr lang="en-US" dirty="0"/>
              <a:t>towards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a:cs typeface="Times New Roman" panose="02020603050405020304" pitchFamily="18" charset="0"/>
              </a:rPr>
              <a:t>Rosemont, </a:t>
            </a:r>
            <a:r>
              <a:rPr lang="en-US" altLang="en-US" sz="4000" dirty="0" smtClean="0">
                <a:cs typeface="Times New Roman" panose="02020603050405020304" pitchFamily="18" charset="0"/>
              </a:rPr>
              <a:t>Illinois</a:t>
            </a:r>
          </a:p>
          <a:p>
            <a:pPr algn="ctr">
              <a:lnSpc>
                <a:spcPct val="90000"/>
              </a:lnSpc>
              <a:buFontTx/>
              <a:buNone/>
            </a:pPr>
            <a:r>
              <a:rPr lang="en-US" altLang="en-US" sz="4000" dirty="0" smtClean="0">
                <a:cs typeface="Times New Roman" panose="02020603050405020304" pitchFamily="18" charset="0"/>
              </a:rPr>
              <a:t>Mar. 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a:t>
            </a:r>
            <a:r>
              <a:rPr lang="en-US" altLang="en-US" sz="2000" b="0" dirty="0" smtClean="0"/>
              <a:t>minutes (5min)</a:t>
            </a:r>
          </a:p>
          <a:p>
            <a:pPr algn="just">
              <a:spcBef>
                <a:spcPct val="20000"/>
              </a:spcBef>
              <a:buFontTx/>
              <a:buChar char="•"/>
            </a:pPr>
            <a:r>
              <a:rPr lang="en-US" altLang="en-US" sz="2000" b="0" dirty="0" smtClean="0"/>
              <a:t>Review </a:t>
            </a:r>
            <a:r>
              <a:rPr lang="en-US" altLang="en-US" sz="2000" b="0" dirty="0"/>
              <a:t>approval process </a:t>
            </a:r>
            <a:r>
              <a:rPr lang="en-US" altLang="en-US" sz="2000" b="0" dirty="0" smtClean="0"/>
              <a:t>for 11az D0.1 (as needed)</a:t>
            </a:r>
          </a:p>
          <a:p>
            <a:pPr algn="just">
              <a:spcBef>
                <a:spcPct val="20000"/>
              </a:spcBef>
              <a:buFontTx/>
              <a:buChar char="•"/>
            </a:pPr>
            <a:r>
              <a:rPr lang="en-US" altLang="en-US" sz="2000" b="0" dirty="0" smtClean="0"/>
              <a:t>Approval </a:t>
            </a:r>
            <a:r>
              <a:rPr lang="en-US" altLang="en-US" sz="2000" b="0" dirty="0"/>
              <a:t>of SFD working </a:t>
            </a:r>
            <a:r>
              <a:rPr lang="en-US" altLang="en-US" sz="2000" b="0" dirty="0" smtClean="0"/>
              <a:t>draft (as needed).</a:t>
            </a:r>
            <a:endParaRPr lang="en-US" altLang="en-US" sz="2000" b="0" dirty="0"/>
          </a:p>
          <a:p>
            <a:pPr algn="just">
              <a:spcBef>
                <a:spcPct val="20000"/>
              </a:spcBef>
              <a:buFontTx/>
              <a:buChar char="•"/>
            </a:pPr>
            <a:r>
              <a:rPr lang="en-US" altLang="en-US" sz="2000" b="0" dirty="0"/>
              <a:t>Review of </a:t>
            </a:r>
            <a:r>
              <a:rPr lang="en-US" altLang="en-US" sz="2000" b="0" dirty="0" smtClean="0"/>
              <a:t>submissions towards draft </a:t>
            </a:r>
            <a:r>
              <a:rPr lang="en-US" altLang="en-US" sz="2000" b="0" dirty="0"/>
              <a:t>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812692591"/>
              </p:ext>
            </p:extLst>
          </p:nvPr>
        </p:nvGraphicFramePr>
        <p:xfrm>
          <a:off x="288826" y="1507333"/>
          <a:ext cx="8640960" cy="3840376"/>
        </p:xfrm>
        <a:graphic>
          <a:graphicData uri="http://schemas.openxmlformats.org/drawingml/2006/table">
            <a:tbl>
              <a:tblPr firstRow="1" bandRow="1">
                <a:tableStyleId>{21E4AEA4-8DFA-4A89-87EB-49C32662AFE0}</a:tableStyleId>
              </a:tblPr>
              <a:tblGrid>
                <a:gridCol w="1186830"/>
                <a:gridCol w="1800200"/>
                <a:gridCol w="2880320"/>
                <a:gridCol w="1739650"/>
                <a:gridCol w="1033960"/>
              </a:tblGrid>
              <a:tr h="305408">
                <a:tc>
                  <a:txBody>
                    <a:bodyPr/>
                    <a:lstStyle/>
                    <a:p>
                      <a:r>
                        <a:rPr lang="en-US" sz="1600" dirty="0" smtClean="0"/>
                        <a:t>REF</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P802.11az_D0.1</a:t>
                      </a:r>
                      <a:endParaRPr lang="en-US" sz="1600" strike="noStrike" kern="1200" noProof="0" dirty="0" smtClean="0">
                        <a:solidFill>
                          <a:schemeClr val="dk1"/>
                        </a:solidFill>
                        <a:latin typeface="+mn-lt"/>
                        <a:ea typeface="+mn-ea"/>
                        <a:cs typeface="+mn-cs"/>
                      </a:endParaRPr>
                    </a:p>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 permits</a:t>
                      </a:r>
                      <a:endParaRPr lang="en-US" sz="1600" dirty="0"/>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11-18/0221 “</a:t>
            </a:r>
            <a:r>
              <a:rPr lang="en-US" dirty="0"/>
              <a:t>Meeting Minutes January 2018 Session</a:t>
            </a:r>
            <a:r>
              <a:rPr lang="en-US" b="0" dirty="0"/>
              <a:t>” posted to Mentor on Jan. 22</a:t>
            </a:r>
            <a:r>
              <a:rPr lang="en-US" b="0" baseline="30000" dirty="0"/>
              <a:t>nd</a:t>
            </a:r>
            <a:r>
              <a:rPr lang="en-US" b="0" dirty="0"/>
              <a:t> 2018. </a:t>
            </a:r>
          </a:p>
          <a:p>
            <a:endParaRPr lang="en-US" dirty="0"/>
          </a:p>
          <a:p>
            <a:r>
              <a:rPr lang="en-US" dirty="0"/>
              <a:t>Motion:</a:t>
            </a:r>
          </a:p>
          <a:p>
            <a:pPr marL="0" indent="0"/>
            <a:r>
              <a:rPr lang="en-US" b="0" dirty="0"/>
              <a:t>Move to approve document 11-18/221r0 as </a:t>
            </a:r>
            <a:r>
              <a:rPr lang="en-US" b="0" dirty="0" err="1"/>
              <a:t>TGaz</a:t>
            </a:r>
            <a:r>
              <a:rPr lang="en-US" b="0" dirty="0"/>
              <a:t> meeting minutes for the January meeting. </a:t>
            </a:r>
          </a:p>
          <a:p>
            <a:pPr marL="0" indent="0"/>
            <a:r>
              <a:rPr lang="en-GB" dirty="0"/>
              <a:t>Mover: Erik Lindskog</a:t>
            </a:r>
            <a:endParaRPr lang="en-GB" b="0" dirty="0"/>
          </a:p>
          <a:p>
            <a:pPr marL="0" indent="0"/>
            <a:r>
              <a:rPr lang="en-GB" dirty="0"/>
              <a:t>Seconder: Assaf Kasher</a:t>
            </a:r>
            <a:endParaRPr lang="en-GB" b="0" dirty="0"/>
          </a:p>
          <a:p>
            <a:pPr marL="0" indent="0"/>
            <a:r>
              <a:rPr lang="en-GB" dirty="0"/>
              <a:t>Results </a:t>
            </a:r>
            <a:r>
              <a:rPr lang="en-GB" b="0" dirty="0"/>
              <a:t>(Y/N/A): 14/0/1</a:t>
            </a:r>
          </a:p>
          <a:p>
            <a:pPr marL="0" indent="0"/>
            <a:r>
              <a:rPr lang="en-GB" b="0" dirty="0"/>
              <a:t>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bwMode="auto">
          <a:xfrm>
            <a:off x="6228184" y="3948632"/>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Process For Draft Development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aphicFrame>
        <p:nvGraphicFramePr>
          <p:cNvPr id="10" name="Diagram 9"/>
          <p:cNvGraphicFramePr/>
          <p:nvPr>
            <p:extLst>
              <p:ext uri="{D42A27DB-BD31-4B8C-83A1-F6EECF244321}">
                <p14:modId xmlns:p14="http://schemas.microsoft.com/office/powerpoint/2010/main" val="2779707613"/>
              </p:ext>
            </p:extLst>
          </p:nvPr>
        </p:nvGraphicFramePr>
        <p:xfrm>
          <a:off x="-108520" y="3154122"/>
          <a:ext cx="4178278" cy="3227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Oval 11"/>
          <p:cNvSpPr/>
          <p:nvPr/>
        </p:nvSpPr>
        <p:spPr bwMode="auto">
          <a:xfrm>
            <a:off x="726440" y="1793411"/>
            <a:ext cx="2341054" cy="95624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smtClean="0">
                <a:solidFill>
                  <a:schemeClr val="tx1"/>
                </a:solidFill>
              </a:rPr>
              <a:t>Start: Working draft </a:t>
            </a:r>
            <a:r>
              <a:rPr kumimoji="0" lang="en-US" sz="1600" b="0" i="0" u="none" strike="noStrike" cap="none" normalizeH="0" baseline="0" smtClean="0">
                <a:ln>
                  <a:noFill/>
                </a:ln>
                <a:solidFill>
                  <a:schemeClr val="tx1"/>
                </a:solidFill>
                <a:effectLst/>
              </a:rPr>
              <a:t>D0.1</a:t>
            </a:r>
            <a:r>
              <a:rPr lang="en-US" sz="1600" smtClean="0">
                <a:solidFill>
                  <a:schemeClr val="tx1"/>
                </a:solidFill>
              </a:rPr>
              <a:t>   TG approved</a:t>
            </a:r>
            <a:endParaRPr kumimoji="0" lang="en-US" sz="1600" b="0" i="0" u="none" strike="noStrike" cap="none" normalizeH="0" baseline="0" smtClean="0">
              <a:ln>
                <a:noFill/>
              </a:ln>
              <a:solidFill>
                <a:schemeClr val="tx1"/>
              </a:solidFill>
              <a:effectLst/>
            </a:endParaRPr>
          </a:p>
        </p:txBody>
      </p:sp>
      <p:sp>
        <p:nvSpPr>
          <p:cNvPr id="13" name="Down Arrow 12"/>
          <p:cNvSpPr/>
          <p:nvPr/>
        </p:nvSpPr>
        <p:spPr bwMode="auto">
          <a:xfrm>
            <a:off x="1745757" y="2749651"/>
            <a:ext cx="302419" cy="504056"/>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Right Arrow 2"/>
          <p:cNvSpPr/>
          <p:nvPr/>
        </p:nvSpPr>
        <p:spPr bwMode="auto">
          <a:xfrm>
            <a:off x="3779912" y="4005064"/>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Oval 10"/>
          <p:cNvSpPr/>
          <p:nvPr/>
        </p:nvSpPr>
        <p:spPr bwMode="auto">
          <a:xfrm>
            <a:off x="4716017" y="3532069"/>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WG review (WG ballot)</a:t>
            </a:r>
          </a:p>
        </p:txBody>
      </p:sp>
      <p:sp>
        <p:nvSpPr>
          <p:cNvPr id="8" name="Freeform 7"/>
          <p:cNvSpPr/>
          <p:nvPr/>
        </p:nvSpPr>
        <p:spPr bwMode="auto">
          <a:xfrm>
            <a:off x="2120631" y="1999998"/>
            <a:ext cx="3315465" cy="1522545"/>
          </a:xfrm>
          <a:custGeom>
            <a:avLst/>
            <a:gdLst>
              <a:gd name="connsiteX0" fmla="*/ 4367719 w 4367719"/>
              <a:gd name="connsiteY0" fmla="*/ 1560325 h 1560325"/>
              <a:gd name="connsiteX1" fmla="*/ 3171217 w 4367719"/>
              <a:gd name="connsiteY1" fmla="*/ 422189 h 1560325"/>
              <a:gd name="connsiteX2" fmla="*/ 2324910 w 4367719"/>
              <a:gd name="connsiteY2" fmla="*/ 3900 h 1560325"/>
              <a:gd name="connsiteX3" fmla="*/ 1848255 w 4367719"/>
              <a:gd name="connsiteY3" fmla="*/ 626470 h 1560325"/>
              <a:gd name="connsiteX4" fmla="*/ 0 w 4367719"/>
              <a:gd name="connsiteY4" fmla="*/ 1132308 h 156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719" h="1560325">
                <a:moveTo>
                  <a:pt x="4367719" y="1560325"/>
                </a:moveTo>
                <a:cubicBezTo>
                  <a:pt x="3939702" y="1120959"/>
                  <a:pt x="3511685" y="681593"/>
                  <a:pt x="3171217" y="422189"/>
                </a:cubicBezTo>
                <a:cubicBezTo>
                  <a:pt x="2830749" y="162785"/>
                  <a:pt x="2545404" y="-30147"/>
                  <a:pt x="2324910" y="3900"/>
                </a:cubicBezTo>
                <a:cubicBezTo>
                  <a:pt x="2104416" y="37947"/>
                  <a:pt x="2235740" y="438402"/>
                  <a:pt x="1848255" y="626470"/>
                </a:cubicBezTo>
                <a:cubicBezTo>
                  <a:pt x="1460770" y="814538"/>
                  <a:pt x="730385" y="973423"/>
                  <a:pt x="0" y="1132308"/>
                </a:cubicBezTo>
              </a:path>
            </a:pathLst>
          </a:custGeom>
          <a:noFill/>
          <a:ln w="38100"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3649877" y="2015820"/>
            <a:ext cx="1390222" cy="646331"/>
          </a:xfrm>
          <a:prstGeom prst="rect">
            <a:avLst/>
          </a:prstGeom>
          <a:noFill/>
        </p:spPr>
        <p:txBody>
          <a:bodyPr wrap="square" rtlCol="0">
            <a:spAutoFit/>
          </a:bodyPr>
          <a:lstStyle/>
          <a:p>
            <a:r>
              <a:rPr lang="en-US" sz="1800" dirty="0" smtClean="0">
                <a:solidFill>
                  <a:schemeClr val="tx1"/>
                </a:solidFill>
              </a:rPr>
              <a:t>Non approval</a:t>
            </a:r>
            <a:endParaRPr lang="en-US" sz="1800" dirty="0">
              <a:solidFill>
                <a:schemeClr val="tx1"/>
              </a:solidFill>
            </a:endParaRPr>
          </a:p>
        </p:txBody>
      </p:sp>
      <p:sp>
        <p:nvSpPr>
          <p:cNvPr id="15" name="Oval 14"/>
          <p:cNvSpPr/>
          <p:nvPr/>
        </p:nvSpPr>
        <p:spPr bwMode="auto">
          <a:xfrm>
            <a:off x="7197961" y="3522543"/>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Sponsor ballot</a:t>
            </a:r>
          </a:p>
        </p:txBody>
      </p:sp>
    </p:spTree>
    <p:extLst>
      <p:ext uri="{BB962C8B-B14F-4D97-AF65-F5344CB8AC3E}">
        <p14:creationId xmlns:p14="http://schemas.microsoft.com/office/powerpoint/2010/main" val="93108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P802.11az D0.1 as the </a:t>
            </a:r>
            <a:r>
              <a:rPr lang="en-US" b="0" dirty="0" err="1"/>
              <a:t>TGaz</a:t>
            </a:r>
            <a:r>
              <a:rPr lang="en-US" b="0" dirty="0"/>
              <a:t> initial </a:t>
            </a:r>
            <a:r>
              <a:rPr lang="en-US" b="0" dirty="0" smtClean="0"/>
              <a:t>working draft.</a:t>
            </a:r>
          </a:p>
          <a:p>
            <a:pPr marL="0" indent="0"/>
            <a:endParaRPr lang="en-US" dirty="0"/>
          </a:p>
          <a:p>
            <a:pPr marL="0" indent="0"/>
            <a:r>
              <a:rPr lang="en-GB" dirty="0"/>
              <a:t>Mover</a:t>
            </a:r>
            <a:r>
              <a:rPr lang="en-GB" dirty="0" smtClean="0"/>
              <a:t>: </a:t>
            </a:r>
            <a:r>
              <a:rPr lang="en-GB" b="0" dirty="0" smtClean="0"/>
              <a:t>Alecsander Eitan</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15/0/2</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09979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empower the editor to incorporate changes approved by </a:t>
            </a:r>
            <a:r>
              <a:rPr lang="en-US" b="0" dirty="0" err="1"/>
              <a:t>TGaz</a:t>
            </a:r>
            <a:r>
              <a:rPr lang="en-US" b="0" dirty="0"/>
              <a:t> into the draft and issue working drafts without further instruction from the TG.</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smtClean="0"/>
              <a:t>Erik Lindskog</a:t>
            </a:r>
            <a:endParaRPr lang="en-GB" b="0" dirty="0"/>
          </a:p>
          <a:p>
            <a:pPr marL="0" indent="0"/>
            <a:r>
              <a:rPr lang="en-GB" dirty="0"/>
              <a:t>Results </a:t>
            </a:r>
            <a:r>
              <a:rPr lang="en-GB" b="0" dirty="0"/>
              <a:t>(Y/N/A</a:t>
            </a:r>
            <a:r>
              <a:rPr lang="en-GB" b="0" dirty="0" smtClean="0"/>
              <a:t>): 18/0/0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935336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empower the editor to make editorial changes to the draft.</a:t>
            </a:r>
          </a:p>
          <a:p>
            <a:pPr marL="0" indent="0"/>
            <a:endParaRPr lang="en-US" dirty="0" smtClean="0"/>
          </a:p>
          <a:p>
            <a:pPr marL="0" indent="0"/>
            <a:r>
              <a:rPr lang="en-GB" dirty="0"/>
              <a:t>Mover</a:t>
            </a:r>
            <a:r>
              <a:rPr lang="en-GB" dirty="0" smtClean="0"/>
              <a:t>: </a:t>
            </a:r>
            <a:r>
              <a:rPr lang="en-GB" b="0" dirty="0" smtClean="0"/>
              <a:t>Assaf Kasher</a:t>
            </a:r>
            <a:endParaRPr lang="en-GB" b="0" dirty="0"/>
          </a:p>
          <a:p>
            <a:pPr marL="0" indent="0"/>
            <a:r>
              <a:rPr lang="en-GB" dirty="0"/>
              <a:t>Seconder</a:t>
            </a:r>
            <a:r>
              <a:rPr lang="en-GB" dirty="0" smtClean="0"/>
              <a:t>: </a:t>
            </a:r>
            <a:r>
              <a:rPr lang="en-GB" b="0" dirty="0" err="1" smtClean="0"/>
              <a:t>Chitto</a:t>
            </a:r>
            <a:r>
              <a:rPr lang="en-GB" b="0" dirty="0" smtClean="0"/>
              <a:t> Ghosh</a:t>
            </a:r>
            <a:endParaRPr lang="en-GB" b="0" dirty="0"/>
          </a:p>
          <a:p>
            <a:pPr marL="0" indent="0"/>
            <a:r>
              <a:rPr lang="en-GB" dirty="0"/>
              <a:t>Results </a:t>
            </a:r>
            <a:r>
              <a:rPr lang="en-GB" b="0" dirty="0"/>
              <a:t>(Y/N/A</a:t>
            </a:r>
            <a:r>
              <a:rPr lang="en-GB" b="0" dirty="0" smtClean="0"/>
              <a:t>): 16/0/0</a:t>
            </a:r>
          </a:p>
          <a:p>
            <a:pPr marL="0" indent="0"/>
            <a:r>
              <a:rPr lang="en-GB" b="0" dirty="0" smtClean="0"/>
              <a:t>Motion  passes.</a:t>
            </a:r>
            <a:endParaRPr lang="en-GB"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8754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a:t>
            </a:r>
            <a:r>
              <a:rPr lang="en-GB" b="0" dirty="0" smtClean="0"/>
              <a:t>13</a:t>
            </a:r>
            <a:r>
              <a:rPr lang="en-GB" b="0" dirty="0" smtClean="0"/>
              <a:t> </a:t>
            </a:r>
            <a:r>
              <a:rPr lang="en-GB" b="0" dirty="0" smtClean="0"/>
              <a:t>as TGaz Spec Framework working draft document.</a:t>
            </a:r>
            <a:endParaRPr lang="en-US" b="0" dirty="0"/>
          </a:p>
          <a:p>
            <a:pPr marL="0" indent="0"/>
            <a:r>
              <a:rPr lang="en-GB" dirty="0" smtClean="0"/>
              <a:t>Mover: </a:t>
            </a:r>
            <a:r>
              <a:rPr lang="en-GB" b="0" dirty="0" smtClean="0"/>
              <a:t>SK Yong</a:t>
            </a:r>
            <a:endParaRPr lang="en-GB" b="0" dirty="0" smtClean="0"/>
          </a:p>
          <a:p>
            <a:pPr marL="0" indent="0"/>
            <a:r>
              <a:rPr lang="en-GB" dirty="0" smtClean="0"/>
              <a:t>Seconder</a:t>
            </a:r>
            <a:r>
              <a:rPr lang="en-GB" dirty="0" smtClean="0"/>
              <a:t>: </a:t>
            </a:r>
            <a:r>
              <a:rPr lang="en-GB" b="0" dirty="0" smtClean="0"/>
              <a:t>Ganesh </a:t>
            </a:r>
            <a:r>
              <a:rPr lang="en-GB" b="0" dirty="0" err="1" smtClean="0"/>
              <a:t>Venkatesan</a:t>
            </a:r>
            <a:endParaRPr lang="en-GB" b="0" dirty="0" smtClean="0"/>
          </a:p>
          <a:p>
            <a:pPr marL="0" indent="0"/>
            <a:r>
              <a:rPr lang="en-GB" dirty="0" smtClean="0"/>
              <a:t>Results </a:t>
            </a:r>
            <a:r>
              <a:rPr lang="en-GB" b="0" dirty="0" smtClean="0"/>
              <a:t>(Y/N/A</a:t>
            </a:r>
            <a:r>
              <a:rPr lang="en-GB" b="0" dirty="0" smtClean="0"/>
              <a:t>): 15/0/2</a:t>
            </a:r>
          </a:p>
          <a:p>
            <a:pPr marL="0" indent="0"/>
            <a:r>
              <a:rPr lang="en-GB" b="0" dirty="0" smtClean="0"/>
              <a:t>Motion passes</a:t>
            </a:r>
            <a:endParaRPr lang="en-GB" b="0"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6536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981200"/>
            <a:ext cx="8784976" cy="4113213"/>
          </a:xfrm>
        </p:spPr>
        <p:txBody>
          <a:bodyPr/>
          <a:lstStyle/>
          <a:p>
            <a:pPr algn="ctr"/>
            <a:r>
              <a:rPr lang="en-US" dirty="0" err="1" smtClean="0"/>
              <a:t>Strawpoll</a:t>
            </a:r>
            <a:endParaRPr lang="en-US" dirty="0" smtClean="0"/>
          </a:p>
          <a:p>
            <a:pPr marL="0" indent="0"/>
            <a:r>
              <a:rPr lang="en-US" b="0" dirty="0"/>
              <a:t>We agree to measure </a:t>
            </a:r>
            <a:r>
              <a:rPr lang="en-US" b="0" dirty="0" err="1"/>
              <a:t>MinToaReady</a:t>
            </a:r>
            <a:r>
              <a:rPr lang="en-US" b="0" dirty="0"/>
              <a:t> and </a:t>
            </a:r>
            <a:r>
              <a:rPr lang="en-US" b="0" dirty="0" err="1"/>
              <a:t>MaxToaAvailable</a:t>
            </a:r>
            <a:r>
              <a:rPr lang="en-US" b="0" dirty="0"/>
              <a:t> starting from t4/t3 in the preceding  sounding sequence to t1/t2 when receiving the new sounding sequence, </a:t>
            </a:r>
            <a:r>
              <a:rPr lang="en-US" b="0" dirty="0" smtClean="0"/>
              <a:t>refer to slide 10 of submission 11-18-461</a:t>
            </a:r>
          </a:p>
          <a:p>
            <a:pPr marL="0" indent="0"/>
            <a:endParaRPr lang="en-US" b="0" dirty="0"/>
          </a:p>
          <a:p>
            <a:pPr marL="0" indent="0"/>
            <a:r>
              <a:rPr lang="en-US" b="0" dirty="0" smtClean="0"/>
              <a:t>Results (Y/N/A): 13/0/4</a:t>
            </a:r>
            <a:endParaRPr lang="en-US"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March </a:t>
            </a:r>
            <a:r>
              <a:rPr lang="en-GB" dirty="0"/>
              <a:t>Rosemont, </a:t>
            </a:r>
            <a:r>
              <a:rPr lang="en-GB" dirty="0" smtClean="0"/>
              <a:t>Illinois </a:t>
            </a:r>
            <a:r>
              <a:rPr lang="en-US" altLang="en-US" dirty="0" smtClean="0"/>
              <a:t>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11-18-461</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smtClean="0"/>
              <a:t>Motion</a:t>
            </a:r>
          </a:p>
          <a:p>
            <a:pPr marL="0" indent="0"/>
            <a:r>
              <a:rPr lang="en-US" b="0" dirty="0"/>
              <a:t>Move to adopt the </a:t>
            </a:r>
            <a:r>
              <a:rPr lang="en-US" b="0" dirty="0" smtClean="0"/>
              <a:t>following spec </a:t>
            </a:r>
            <a:r>
              <a:rPr lang="en-US" b="0" dirty="0"/>
              <a:t>framework </a:t>
            </a:r>
            <a:r>
              <a:rPr lang="en-US" b="0" dirty="0" smtClean="0"/>
              <a:t>text and </a:t>
            </a:r>
            <a:r>
              <a:rPr lang="en-US" b="0" dirty="0"/>
              <a:t>instruct the </a:t>
            </a:r>
            <a:r>
              <a:rPr lang="en-US" b="0" dirty="0" smtClean="0"/>
              <a:t>SFD </a:t>
            </a:r>
            <a:r>
              <a:rPr lang="en-US" b="0" dirty="0"/>
              <a:t>editor to include it in the </a:t>
            </a:r>
            <a:r>
              <a:rPr lang="en-US" b="0" dirty="0" err="1"/>
              <a:t>TGaz</a:t>
            </a:r>
            <a:r>
              <a:rPr lang="en-US" b="0" dirty="0"/>
              <a:t> </a:t>
            </a:r>
            <a:r>
              <a:rPr lang="en-US" b="0" dirty="0" smtClean="0"/>
              <a:t>SFD </a:t>
            </a:r>
            <a:r>
              <a:rPr lang="en-US" b="0" dirty="0"/>
              <a:t>under the sub-section </a:t>
            </a:r>
            <a:r>
              <a:rPr lang="en-US" b="0" dirty="0" smtClean="0"/>
              <a:t> 3.2.2 </a:t>
            </a:r>
            <a:r>
              <a:rPr lang="en-US" b="0" dirty="0" err="1" smtClean="0"/>
              <a:t>VHTz</a:t>
            </a:r>
            <a:r>
              <a:rPr lang="en-US" b="0" dirty="0" smtClean="0"/>
              <a:t> Measurement Exchange for </a:t>
            </a:r>
            <a:r>
              <a:rPr lang="en-US" b="0" dirty="0"/>
              <a:t>the .11az protocol . </a:t>
            </a:r>
          </a:p>
          <a:p>
            <a:r>
              <a:rPr lang="en-US" dirty="0" smtClean="0"/>
              <a:t>“</a:t>
            </a:r>
            <a:r>
              <a:rPr lang="en-US" b="0" dirty="0" smtClean="0"/>
              <a:t>The </a:t>
            </a:r>
            <a:r>
              <a:rPr lang="en-US" b="0" dirty="0" err="1" smtClean="0"/>
              <a:t>MinToaReady</a:t>
            </a:r>
            <a:r>
              <a:rPr lang="en-US" b="0" dirty="0" smtClean="0"/>
              <a:t> </a:t>
            </a:r>
            <a:r>
              <a:rPr lang="en-US" b="0" dirty="0"/>
              <a:t>and </a:t>
            </a:r>
            <a:r>
              <a:rPr lang="en-US" b="0" dirty="0" err="1"/>
              <a:t>MaxToaAvailable</a:t>
            </a:r>
            <a:r>
              <a:rPr lang="en-US" b="0" dirty="0"/>
              <a:t> </a:t>
            </a:r>
            <a:r>
              <a:rPr lang="en-US" b="0" dirty="0" smtClean="0"/>
              <a:t>are measured starting </a:t>
            </a:r>
            <a:r>
              <a:rPr lang="en-US" b="0" dirty="0"/>
              <a:t>from t4/t3 in the preceding  sounding sequence to t1/t2 when receiving the new sounding sequence, </a:t>
            </a:r>
            <a:r>
              <a:rPr lang="en-US" b="0" dirty="0" smtClean="0"/>
              <a:t>refer to slide 10 of submission 11-18-461.”</a:t>
            </a:r>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Feng Jiang</a:t>
            </a:r>
            <a:endParaRPr lang="en-US" sz="2000" b="0" dirty="0"/>
          </a:p>
          <a:p>
            <a:pPr marL="0" indent="0"/>
            <a:r>
              <a:rPr lang="en-US" sz="2000" b="0" dirty="0" smtClean="0"/>
              <a:t>Results (Y/N/A):10/0/5 </a:t>
            </a:r>
          </a:p>
          <a:p>
            <a:pPr marL="0" indent="0"/>
            <a:r>
              <a:rPr lang="en-US" sz="2000" b="0" dirty="0" smtClean="0"/>
              <a:t>Motions passes.</a:t>
            </a:r>
            <a:endParaRPr lang="en-US" sz="2000" b="0" dirty="0"/>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4738678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smtClean="0"/>
              <a:t>Submission 11-18-539</a:t>
            </a:r>
            <a:endParaRPr lang="en-US" dirty="0"/>
          </a:p>
        </p:txBody>
      </p:sp>
      <p:sp>
        <p:nvSpPr>
          <p:cNvPr id="12" name="Content Placeholder 2"/>
          <p:cNvSpPr>
            <a:spLocks noGrp="1"/>
          </p:cNvSpPr>
          <p:nvPr>
            <p:ph idx="1"/>
          </p:nvPr>
        </p:nvSpPr>
        <p:spPr>
          <a:xfrm>
            <a:off x="251520" y="1556792"/>
            <a:ext cx="8784976" cy="4537621"/>
          </a:xfrm>
        </p:spPr>
        <p:txBody>
          <a:bodyPr/>
          <a:lstStyle/>
          <a:p>
            <a:pPr algn="ctr"/>
            <a:r>
              <a:rPr lang="en-US" dirty="0" err="1" smtClean="0"/>
              <a:t>Strawpoll</a:t>
            </a:r>
            <a:endParaRPr lang="en-US" dirty="0" smtClean="0"/>
          </a:p>
          <a:p>
            <a:pPr marL="0" indent="0"/>
            <a:r>
              <a:rPr lang="en-US" sz="2000" b="0" dirty="0"/>
              <a:t>Do you support to indicate an invalid measurement in LMR frame?</a:t>
            </a:r>
          </a:p>
          <a:p>
            <a:pPr marL="0" indent="0"/>
            <a:endParaRPr lang="en-US" sz="2000" b="0" dirty="0" smtClean="0"/>
          </a:p>
          <a:p>
            <a:pPr marL="0" indent="0"/>
            <a:r>
              <a:rPr lang="en-US" sz="2000" b="0" dirty="0" smtClean="0"/>
              <a:t>Results (Y/N/A): 13/0/2</a:t>
            </a:r>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0874654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66574434"/>
              </p:ext>
            </p:extLst>
          </p:nvPr>
        </p:nvGraphicFramePr>
        <p:xfrm>
          <a:off x="251520" y="1484784"/>
          <a:ext cx="8490778" cy="4124704"/>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11-18-350</a:t>
                      </a:r>
                      <a:endParaRPr lang="en-US" sz="1600" dirty="0"/>
                    </a:p>
                  </a:txBody>
                  <a:tcPr marT="45712" marB="45712"/>
                </a:tc>
                <a:tc>
                  <a:txBody>
                    <a:bodyPr/>
                    <a:lstStyle/>
                    <a:p>
                      <a:r>
                        <a:rPr lang="en-US" sz="1600" smtClean="0">
                          <a:effectLst/>
                        </a:rPr>
                        <a:t>Nehru Bhandaru </a:t>
                      </a:r>
                      <a:endParaRPr lang="en-US" sz="1600" dirty="0"/>
                    </a:p>
                  </a:txBody>
                  <a:tcPr marT="45712" marB="45712"/>
                </a:tc>
                <a:tc>
                  <a:txBody>
                    <a:bodyPr/>
                    <a:lstStyle/>
                    <a:p>
                      <a:r>
                        <a:rPr lang="en-US" sz="1600" smtClean="0">
                          <a:effectLst/>
                        </a:rPr>
                        <a:t>Pre-association Security Negotiation for 11az</a:t>
                      </a:r>
                      <a:endParaRPr lang="en-US" sz="1600" dirty="0"/>
                    </a:p>
                  </a:txBody>
                  <a:tcPr marT="45712" marB="45712"/>
                </a:tc>
                <a:tc>
                  <a:txBody>
                    <a:bodyPr/>
                    <a:lstStyle/>
                    <a:p>
                      <a:r>
                        <a:rPr lang="en-US" sz="160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 permits</a:t>
                      </a:r>
                      <a:endParaRPr lang="en-US" sz="1600" dirty="0"/>
                    </a:p>
                  </a:txBody>
                  <a:tcPr marT="45712" marB="45712"/>
                </a:tc>
              </a:tr>
              <a:tr h="289552">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As time permits</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29134532"/>
              </p:ext>
            </p:extLst>
          </p:nvPr>
        </p:nvGraphicFramePr>
        <p:xfrm>
          <a:off x="251519" y="1556792"/>
          <a:ext cx="8640960" cy="439899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93035">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86069">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r h="193035">
                <a:tc>
                  <a:txBody>
                    <a:bodyPr/>
                    <a:lstStyle/>
                    <a:p>
                      <a:r>
                        <a:rPr lang="en-US" sz="1600" dirty="0" smtClean="0"/>
                        <a:t>11-18-494</a:t>
                      </a:r>
                      <a:endParaRPr lang="en-US" sz="1600" dirty="0"/>
                    </a:p>
                  </a:txBody>
                  <a:tcPr marT="45712" marB="45712"/>
                </a:tc>
                <a:tc>
                  <a:txBody>
                    <a:bodyPr/>
                    <a:lstStyle/>
                    <a:p>
                      <a:r>
                        <a:rPr lang="en-US" sz="1600" smtClean="0"/>
                        <a:t>Assaf Kasher</a:t>
                      </a:r>
                      <a:endParaRPr lang="en-US" sz="1600" dirty="0"/>
                    </a:p>
                  </a:txBody>
                  <a:tcPr marT="45712" marB="45712"/>
                </a:tc>
                <a:tc>
                  <a:txBody>
                    <a:bodyPr/>
                    <a:lstStyle/>
                    <a:p>
                      <a:r>
                        <a:rPr lang="en-US" sz="1600" dirty="0" smtClean="0"/>
                        <a:t>Direction</a:t>
                      </a:r>
                      <a:r>
                        <a:rPr lang="en-US" sz="1600" baseline="0" dirty="0" smtClean="0"/>
                        <a:t> </a:t>
                      </a:r>
                      <a:r>
                        <a:rPr lang="en-US" sz="1600" dirty="0" smtClean="0"/>
                        <a:t>Measurement</a:t>
                      </a:r>
                      <a:r>
                        <a:rPr lang="en-US" sz="1600" baseline="0" dirty="0" smtClean="0"/>
                        <a:t> </a:t>
                      </a:r>
                      <a:r>
                        <a:rPr lang="en-US" sz="1600" dirty="0" smtClean="0"/>
                        <a:t>SFD</a:t>
                      </a:r>
                      <a:r>
                        <a:rPr lang="en-US" sz="1600" baseline="0" dirty="0" smtClean="0"/>
                        <a:t> </a:t>
                      </a:r>
                      <a:r>
                        <a:rPr lang="en-US" sz="1600" dirty="0" smtClean="0"/>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38463746"/>
              </p:ext>
            </p:extLst>
          </p:nvPr>
        </p:nvGraphicFramePr>
        <p:xfrm>
          <a:off x="323528" y="1556792"/>
          <a:ext cx="8640961" cy="3479608"/>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447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11-17-552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20min</a:t>
                      </a:r>
                      <a:endParaRPr lang="en-US" sz="1600" strike="noStrike" dirty="0"/>
                    </a:p>
                  </a:txBody>
                  <a:tcPr marT="45712" marB="45712"/>
                </a:tc>
              </a:tr>
              <a:tr h="434328">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144776">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30min as</a:t>
                      </a:r>
                      <a:r>
                        <a:rPr lang="en-US" sz="1600" strike="noStrike" baseline="0" dirty="0" smtClean="0"/>
                        <a:t> time permits</a:t>
                      </a:r>
                      <a:endParaRPr lang="en-US" sz="1600" strike="noStrike"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07298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298619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54621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38269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92380886"/>
              </p:ext>
            </p:extLst>
          </p:nvPr>
        </p:nvGraphicFramePr>
        <p:xfrm>
          <a:off x="323528" y="1556792"/>
          <a:ext cx="8640961" cy="195565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40mn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30min as</a:t>
                      </a:r>
                      <a:r>
                        <a:rPr lang="en-US" sz="1600" strike="noStrike" baseline="0" dirty="0" smtClean="0"/>
                        <a:t> needed</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11-18-553</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Liwen Chu</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NDP Ranging Error Recovery</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30min</a:t>
                      </a:r>
                      <a:endParaRPr lang="en-US" sz="1600" strike="noStrike" dirty="0"/>
                    </a:p>
                  </a:txBody>
                  <a:tcPr marT="45712" marB="45712"/>
                </a:tc>
              </a:tr>
            </a:tbl>
          </a:graphicData>
        </a:graphic>
      </p:graphicFrame>
    </p:spTree>
    <p:extLst>
      <p:ext uri="{BB962C8B-B14F-4D97-AF65-F5344CB8AC3E}">
        <p14:creationId xmlns:p14="http://schemas.microsoft.com/office/powerpoint/2010/main" val="520728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9469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166813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194733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a:t>
            </a:r>
            <a:r>
              <a:rPr lang="en-US" smtClean="0"/>
              <a:t>of Maymeeting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May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a:t>
            </a:r>
            <a:r>
              <a:rPr lang="en-US" dirty="0"/>
              <a:t>	</a:t>
            </a:r>
            <a:r>
              <a:rPr lang="en-US" dirty="0" smtClean="0"/>
              <a:t>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96986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smtClean="0"/>
              <a:t>Apr. (Wed</a:t>
            </a:r>
            <a:r>
              <a:rPr lang="en-US" altLang="en-US" dirty="0"/>
              <a:t>.)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812815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79654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45794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52976</TotalTime>
  <Words>3985</Words>
  <Application>Microsoft Office PowerPoint</Application>
  <PresentationFormat>On-screen Show (4:3)</PresentationFormat>
  <Paragraphs>975</Paragraphs>
  <Slides>75</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Process For Draft Development</vt:lpstr>
      <vt:lpstr>TGaz Process</vt:lpstr>
      <vt:lpstr>TGaz Process (con.)</vt:lpstr>
      <vt:lpstr>TGaz Process (con.)</vt:lpstr>
      <vt:lpstr>SFD Working Draft Approval</vt:lpstr>
      <vt:lpstr>Submission 11-18-461</vt:lpstr>
      <vt:lpstr>Submission 11-18-461</vt:lpstr>
      <vt:lpstr>Submission 11-18-539</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Reminder to do attendance</vt:lpstr>
      <vt:lpstr>Meeting Slot # 5 discussion items</vt:lpstr>
      <vt:lpstr>Submission order – Slot #5</vt:lpstr>
      <vt:lpstr>Current Approved Timelines – Update</vt:lpstr>
      <vt:lpstr>March Meeting Achievements</vt:lpstr>
      <vt:lpstr>May Meeting Goals</vt:lpstr>
      <vt:lpstr>Motion – approval of Maymeeting Goals</vt:lpstr>
      <vt:lpstr>Teleconference Schedule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518</cp:revision>
  <cp:lastPrinted>1601-01-01T00:00:00Z</cp:lastPrinted>
  <dcterms:created xsi:type="dcterms:W3CDTF">2017-01-29T08:57:00Z</dcterms:created>
  <dcterms:modified xsi:type="dcterms:W3CDTF">2018-03-07T13:35:14Z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75a05f7d-6596-4224-a179-8139e685e147</vt:lpwstr>
  </property>
  <property fmtid="{D5CDD505-2E9C-101B-9397-08002B2CF9AE}" pid="3" name="CTP_BU">
    <vt:lpwstr>NEXT GEN AND STANDARDS GROUP</vt:lpwstr>
  </property>
  <property fmtid="{D5CDD505-2E9C-101B-9397-08002B2CF9AE}" pid="4" name="CTP_TimeStamp">
    <vt:lpwstr>2018-03-07 13:35:14Z</vt:lpwstr>
  </property>
  <property fmtid="{D5CDD505-2E9C-101B-9397-08002B2CF9AE}" pid="5" name="CTPClassification">
    <vt:lpwstr>CTP_IC</vt:lpwstr>
  </property>
</Properties>
</file>