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5"/>
  </p:notesMasterIdLst>
  <p:handoutMasterIdLst>
    <p:handoutMasterId r:id="rId76"/>
  </p:handoutMasterIdLst>
  <p:sldIdLst>
    <p:sldId id="256" r:id="rId2"/>
    <p:sldId id="265" r:id="rId3"/>
    <p:sldId id="257" r:id="rId4"/>
    <p:sldId id="267" r:id="rId5"/>
    <p:sldId id="268" r:id="rId6"/>
    <p:sldId id="371" r:id="rId7"/>
    <p:sldId id="367" r:id="rId8"/>
    <p:sldId id="368" r:id="rId9"/>
    <p:sldId id="369" r:id="rId10"/>
    <p:sldId id="370" r:id="rId11"/>
    <p:sldId id="273" r:id="rId12"/>
    <p:sldId id="274" r:id="rId13"/>
    <p:sldId id="275" r:id="rId14"/>
    <p:sldId id="276" r:id="rId15"/>
    <p:sldId id="278" r:id="rId16"/>
    <p:sldId id="279" r:id="rId17"/>
    <p:sldId id="315" r:id="rId18"/>
    <p:sldId id="403" r:id="rId19"/>
    <p:sldId id="356" r:id="rId20"/>
    <p:sldId id="281" r:id="rId21"/>
    <p:sldId id="282" r:id="rId22"/>
    <p:sldId id="283" r:id="rId23"/>
    <p:sldId id="284" r:id="rId24"/>
    <p:sldId id="389" r:id="rId25"/>
    <p:sldId id="404" r:id="rId26"/>
    <p:sldId id="405" r:id="rId27"/>
    <p:sldId id="407" r:id="rId28"/>
    <p:sldId id="388" r:id="rId29"/>
    <p:sldId id="285" r:id="rId30"/>
    <p:sldId id="286" r:id="rId31"/>
    <p:sldId id="287" r:id="rId32"/>
    <p:sldId id="290" r:id="rId33"/>
    <p:sldId id="289" r:id="rId34"/>
    <p:sldId id="322" r:id="rId35"/>
    <p:sldId id="327" r:id="rId36"/>
    <p:sldId id="304" r:id="rId37"/>
    <p:sldId id="308" r:id="rId38"/>
    <p:sldId id="306" r:id="rId39"/>
    <p:sldId id="330" r:id="rId40"/>
    <p:sldId id="305" r:id="rId41"/>
    <p:sldId id="328" r:id="rId42"/>
    <p:sldId id="325" r:id="rId43"/>
    <p:sldId id="326" r:id="rId44"/>
    <p:sldId id="349" r:id="rId45"/>
    <p:sldId id="375" r:id="rId46"/>
    <p:sldId id="376" r:id="rId47"/>
    <p:sldId id="391" r:id="rId48"/>
    <p:sldId id="392" r:id="rId49"/>
    <p:sldId id="393" r:id="rId50"/>
    <p:sldId id="383" r:id="rId51"/>
    <p:sldId id="400" r:id="rId52"/>
    <p:sldId id="401" r:id="rId53"/>
    <p:sldId id="402" r:id="rId54"/>
    <p:sldId id="394" r:id="rId55"/>
    <p:sldId id="395" r:id="rId56"/>
    <p:sldId id="396" r:id="rId57"/>
    <p:sldId id="397" r:id="rId58"/>
    <p:sldId id="398" r:id="rId59"/>
    <p:sldId id="399" r:id="rId60"/>
    <p:sldId id="298" r:id="rId61"/>
    <p:sldId id="339" r:id="rId62"/>
    <p:sldId id="299" r:id="rId63"/>
    <p:sldId id="300" r:id="rId64"/>
    <p:sldId id="301" r:id="rId65"/>
    <p:sldId id="347" r:id="rId66"/>
    <p:sldId id="348" r:id="rId67"/>
    <p:sldId id="258" r:id="rId68"/>
    <p:sldId id="259" r:id="rId69"/>
    <p:sldId id="260" r:id="rId70"/>
    <p:sldId id="261" r:id="rId71"/>
    <p:sldId id="262" r:id="rId72"/>
    <p:sldId id="263" r:id="rId73"/>
    <p:sldId id="264" r:id="rId7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371"/>
            <p14:sldId id="367"/>
            <p14:sldId id="368"/>
            <p14:sldId id="369"/>
            <p14:sldId id="370"/>
            <p14:sldId id="273"/>
            <p14:sldId id="274"/>
            <p14:sldId id="275"/>
            <p14:sldId id="276"/>
            <p14:sldId id="278"/>
            <p14:sldId id="279"/>
            <p14:sldId id="315"/>
            <p14:sldId id="403"/>
            <p14:sldId id="356"/>
          </p14:sldIdLst>
        </p14:section>
        <p14:section name="Slot # 1" id="{A8BC1F47-3153-4394-9D00-B4D234301B74}">
          <p14:sldIdLst>
            <p14:sldId id="281"/>
            <p14:sldId id="282"/>
            <p14:sldId id="283"/>
            <p14:sldId id="284"/>
            <p14:sldId id="389"/>
            <p14:sldId id="404"/>
            <p14:sldId id="405"/>
            <p14:sldId id="407"/>
            <p14:sldId id="388"/>
            <p14:sldId id="285"/>
            <p14:sldId id="286"/>
            <p14:sldId id="287"/>
          </p14:sldIdLst>
        </p14:section>
        <p14:section name="Slot # 2" id="{5DEA695E-ACCD-4583-8C8C-713FC3EAA3F2}">
          <p14:sldIdLst>
            <p14:sldId id="290"/>
            <p14:sldId id="289"/>
            <p14:sldId id="322"/>
            <p14:sldId id="327"/>
            <p14:sldId id="304"/>
            <p14:sldId id="308"/>
          </p14:sldIdLst>
        </p14:section>
        <p14:section name="Slot #3" id="{630C644C-9DFD-4620-9650-24BD26CEB6E3}">
          <p14:sldIdLst>
            <p14:sldId id="306"/>
            <p14:sldId id="330"/>
            <p14:sldId id="305"/>
            <p14:sldId id="328"/>
            <p14:sldId id="325"/>
            <p14:sldId id="326"/>
          </p14:sldIdLst>
        </p14:section>
        <p14:section name="Slot #4" id="{CA1FB867-E760-4F4D-9EED-9A54E56D3125}">
          <p14:sldIdLst>
            <p14:sldId id="349"/>
            <p14:sldId id="375"/>
            <p14:sldId id="376"/>
            <p14:sldId id="391"/>
            <p14:sldId id="392"/>
            <p14:sldId id="393"/>
            <p14:sldId id="383"/>
          </p14:sldIdLst>
        </p14:section>
        <p14:section name="Slot #5" id="{A103EC4E-DD4F-445A-B243-75501677E89E}">
          <p14:sldIdLst>
            <p14:sldId id="400"/>
            <p14:sldId id="401"/>
            <p14:sldId id="402"/>
            <p14:sldId id="394"/>
            <p14:sldId id="395"/>
            <p14:sldId id="396"/>
            <p14:sldId id="397"/>
            <p14:sldId id="398"/>
            <p14:sldId id="399"/>
          </p14:sldIdLst>
        </p14:section>
        <p14:section name="Backup" id="{B751E8CC-DDAE-4922-B3E7-E31F353AC422}">
          <p14:sldIdLst>
            <p14:sldId id="298"/>
            <p14:sldId id="339"/>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743" autoAdjust="0"/>
    <p:restoredTop sz="92727" autoAdjust="0"/>
  </p:normalViewPr>
  <p:slideViewPr>
    <p:cSldViewPr>
      <p:cViewPr varScale="1">
        <p:scale>
          <a:sx n="77" d="100"/>
          <a:sy n="77" d="100"/>
        </p:scale>
        <p:origin x="72" y="106"/>
      </p:cViewPr>
      <p:guideLst>
        <p:guide orient="horz" pos="2160"/>
        <p:guide pos="2880"/>
      </p:guideLst>
    </p:cSldViewPr>
  </p:slideViewPr>
  <p:outlineViewPr>
    <p:cViewPr varScale="1">
      <p:scale>
        <a:sx n="170" d="200"/>
        <a:sy n="170" d="200"/>
      </p:scale>
      <p:origin x="0" y="-123096"/>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3B4E69-D62A-412D-9255-C7E06343DD7B}" type="doc">
      <dgm:prSet loTypeId="urn:microsoft.com/office/officeart/2005/8/layout/cycle1" loCatId="cycle" qsTypeId="urn:microsoft.com/office/officeart/2005/8/quickstyle/simple5" qsCatId="simple" csTypeId="urn:microsoft.com/office/officeart/2005/8/colors/accent1_2" csCatId="accent1" phldr="1"/>
      <dgm:spPr/>
      <dgm:t>
        <a:bodyPr/>
        <a:lstStyle/>
        <a:p>
          <a:endParaRPr lang="en-US"/>
        </a:p>
      </dgm:t>
    </dgm:pt>
    <dgm:pt modelId="{A0A876B8-48F5-4F38-8D1A-6A0E9EE5ACB9}">
      <dgm:prSet phldrT="[Text]"/>
      <dgm:spPr/>
      <dgm:t>
        <a:bodyPr/>
        <a:lstStyle/>
        <a:p>
          <a:r>
            <a:rPr lang="en-US" smtClean="0"/>
            <a:t>Approve amendment text submission</a:t>
          </a:r>
          <a:endParaRPr lang="en-US"/>
        </a:p>
      </dgm:t>
    </dgm:pt>
    <dgm:pt modelId="{8ACE7BA2-82F5-4933-822F-B56C219F179B}" type="parTrans" cxnId="{34130E5F-4B04-4D8D-BAC2-7544F30E85B4}">
      <dgm:prSet/>
      <dgm:spPr/>
      <dgm:t>
        <a:bodyPr/>
        <a:lstStyle/>
        <a:p>
          <a:endParaRPr lang="en-US"/>
        </a:p>
      </dgm:t>
    </dgm:pt>
    <dgm:pt modelId="{BBEAAD07-F975-4154-82C1-6BE046C288CB}" type="sibTrans" cxnId="{34130E5F-4B04-4D8D-BAC2-7544F30E85B4}">
      <dgm:prSet/>
      <dgm:spPr/>
      <dgm:t>
        <a:bodyPr/>
        <a:lstStyle/>
        <a:p>
          <a:endParaRPr lang="en-US"/>
        </a:p>
      </dgm:t>
    </dgm:pt>
    <dgm:pt modelId="{C51D45A5-58DD-45DF-88A1-14808D2ED2D9}">
      <dgm:prSet phldrT="[Text]"/>
      <dgm:spPr/>
      <dgm:t>
        <a:bodyPr/>
        <a:lstStyle/>
        <a:p>
          <a:r>
            <a:rPr lang="en-US" smtClean="0"/>
            <a:t>Incorporate into baseline</a:t>
          </a:r>
          <a:endParaRPr lang="en-US"/>
        </a:p>
      </dgm:t>
    </dgm:pt>
    <dgm:pt modelId="{48DAD427-E8F1-4F03-A5D2-AA3857C50F83}" type="parTrans" cxnId="{39770CE2-1F24-4651-AA9F-6E1DCFC459F7}">
      <dgm:prSet/>
      <dgm:spPr/>
      <dgm:t>
        <a:bodyPr/>
        <a:lstStyle/>
        <a:p>
          <a:endParaRPr lang="en-US"/>
        </a:p>
      </dgm:t>
    </dgm:pt>
    <dgm:pt modelId="{61EEB0A2-11F4-4C89-8961-D5F8804C89E2}" type="sibTrans" cxnId="{39770CE2-1F24-4651-AA9F-6E1DCFC459F7}">
      <dgm:prSet/>
      <dgm:spPr/>
      <dgm:t>
        <a:bodyPr/>
        <a:lstStyle/>
        <a:p>
          <a:endParaRPr lang="en-US"/>
        </a:p>
      </dgm:t>
    </dgm:pt>
    <dgm:pt modelId="{43186341-AE41-4754-B782-9F3713674A83}">
      <dgm:prSet phldrT="[Text]"/>
      <dgm:spPr/>
      <dgm:t>
        <a:bodyPr/>
        <a:lstStyle/>
        <a:p>
          <a:r>
            <a:rPr lang="en-US" smtClean="0"/>
            <a:t>Publish a new draft revision</a:t>
          </a:r>
          <a:endParaRPr lang="en-US"/>
        </a:p>
      </dgm:t>
    </dgm:pt>
    <dgm:pt modelId="{24D61506-58A3-4CC2-B5C3-CAF7BC5CF30E}" type="parTrans" cxnId="{220D7D8F-21CC-4500-8D4A-41076CE77D03}">
      <dgm:prSet/>
      <dgm:spPr/>
      <dgm:t>
        <a:bodyPr/>
        <a:lstStyle/>
        <a:p>
          <a:endParaRPr lang="en-US"/>
        </a:p>
      </dgm:t>
    </dgm:pt>
    <dgm:pt modelId="{94AB317E-B7F3-4B4D-95F1-9DA0E9455E46}" type="sibTrans" cxnId="{220D7D8F-21CC-4500-8D4A-41076CE77D03}">
      <dgm:prSet/>
      <dgm:spPr/>
      <dgm:t>
        <a:bodyPr/>
        <a:lstStyle/>
        <a:p>
          <a:endParaRPr lang="en-US"/>
        </a:p>
      </dgm:t>
    </dgm:pt>
    <dgm:pt modelId="{5CF69618-28C2-4F4F-BAC2-C1B54D5DE9E2}" type="pres">
      <dgm:prSet presAssocID="{733B4E69-D62A-412D-9255-C7E06343DD7B}" presName="cycle" presStyleCnt="0">
        <dgm:presLayoutVars>
          <dgm:dir/>
          <dgm:resizeHandles val="exact"/>
        </dgm:presLayoutVars>
      </dgm:prSet>
      <dgm:spPr/>
      <dgm:t>
        <a:bodyPr/>
        <a:lstStyle/>
        <a:p>
          <a:endParaRPr lang="en-US"/>
        </a:p>
      </dgm:t>
    </dgm:pt>
    <dgm:pt modelId="{95FECEF2-A957-4337-92F4-A71F312E8560}" type="pres">
      <dgm:prSet presAssocID="{A0A876B8-48F5-4F38-8D1A-6A0E9EE5ACB9}" presName="dummy" presStyleCnt="0"/>
      <dgm:spPr/>
    </dgm:pt>
    <dgm:pt modelId="{6E22E39F-0BE4-4922-9150-FCB984539085}" type="pres">
      <dgm:prSet presAssocID="{A0A876B8-48F5-4F38-8D1A-6A0E9EE5ACB9}" presName="node" presStyleLbl="revTx" presStyleIdx="0" presStyleCnt="3">
        <dgm:presLayoutVars>
          <dgm:bulletEnabled val="1"/>
        </dgm:presLayoutVars>
      </dgm:prSet>
      <dgm:spPr/>
      <dgm:t>
        <a:bodyPr/>
        <a:lstStyle/>
        <a:p>
          <a:endParaRPr lang="en-US"/>
        </a:p>
      </dgm:t>
    </dgm:pt>
    <dgm:pt modelId="{F6D39FA2-8A30-4F3C-99FD-CF6EED36361D}" type="pres">
      <dgm:prSet presAssocID="{BBEAAD07-F975-4154-82C1-6BE046C288CB}" presName="sibTrans" presStyleLbl="node1" presStyleIdx="0" presStyleCnt="3"/>
      <dgm:spPr/>
      <dgm:t>
        <a:bodyPr/>
        <a:lstStyle/>
        <a:p>
          <a:endParaRPr lang="en-US"/>
        </a:p>
      </dgm:t>
    </dgm:pt>
    <dgm:pt modelId="{99200905-8C65-470F-8C10-A16FD0B81006}" type="pres">
      <dgm:prSet presAssocID="{C51D45A5-58DD-45DF-88A1-14808D2ED2D9}" presName="dummy" presStyleCnt="0"/>
      <dgm:spPr/>
    </dgm:pt>
    <dgm:pt modelId="{9BD06D9A-108F-4AFD-9795-8DBFD127F56B}" type="pres">
      <dgm:prSet presAssocID="{C51D45A5-58DD-45DF-88A1-14808D2ED2D9}" presName="node" presStyleLbl="revTx" presStyleIdx="1" presStyleCnt="3">
        <dgm:presLayoutVars>
          <dgm:bulletEnabled val="1"/>
        </dgm:presLayoutVars>
      </dgm:prSet>
      <dgm:spPr/>
      <dgm:t>
        <a:bodyPr/>
        <a:lstStyle/>
        <a:p>
          <a:endParaRPr lang="en-US"/>
        </a:p>
      </dgm:t>
    </dgm:pt>
    <dgm:pt modelId="{6CFDB0C5-A777-40F4-ADDF-73F90F30F75C}" type="pres">
      <dgm:prSet presAssocID="{61EEB0A2-11F4-4C89-8961-D5F8804C89E2}" presName="sibTrans" presStyleLbl="node1" presStyleIdx="1" presStyleCnt="3"/>
      <dgm:spPr/>
      <dgm:t>
        <a:bodyPr/>
        <a:lstStyle/>
        <a:p>
          <a:endParaRPr lang="en-US"/>
        </a:p>
      </dgm:t>
    </dgm:pt>
    <dgm:pt modelId="{98D58B53-0341-4131-B972-4CE559C440BE}" type="pres">
      <dgm:prSet presAssocID="{43186341-AE41-4754-B782-9F3713674A83}" presName="dummy" presStyleCnt="0"/>
      <dgm:spPr/>
    </dgm:pt>
    <dgm:pt modelId="{18D91E3D-44D2-445D-A725-AF48C8817E62}" type="pres">
      <dgm:prSet presAssocID="{43186341-AE41-4754-B782-9F3713674A83}" presName="node" presStyleLbl="revTx" presStyleIdx="2" presStyleCnt="3">
        <dgm:presLayoutVars>
          <dgm:bulletEnabled val="1"/>
        </dgm:presLayoutVars>
      </dgm:prSet>
      <dgm:spPr/>
      <dgm:t>
        <a:bodyPr/>
        <a:lstStyle/>
        <a:p>
          <a:endParaRPr lang="en-US"/>
        </a:p>
      </dgm:t>
    </dgm:pt>
    <dgm:pt modelId="{E46F5723-0891-4A22-BE21-7EEDE063F4DB}" type="pres">
      <dgm:prSet presAssocID="{94AB317E-B7F3-4B4D-95F1-9DA0E9455E46}" presName="sibTrans" presStyleLbl="node1" presStyleIdx="2" presStyleCnt="3"/>
      <dgm:spPr/>
      <dgm:t>
        <a:bodyPr/>
        <a:lstStyle/>
        <a:p>
          <a:endParaRPr lang="en-US"/>
        </a:p>
      </dgm:t>
    </dgm:pt>
  </dgm:ptLst>
  <dgm:cxnLst>
    <dgm:cxn modelId="{6D5BE33E-66F8-4B53-9637-F2271675B3F6}" type="presOf" srcId="{94AB317E-B7F3-4B4D-95F1-9DA0E9455E46}" destId="{E46F5723-0891-4A22-BE21-7EEDE063F4DB}" srcOrd="0" destOrd="0" presId="urn:microsoft.com/office/officeart/2005/8/layout/cycle1"/>
    <dgm:cxn modelId="{BD6435EB-D4A2-42B3-A9AA-C45D978EC190}" type="presOf" srcId="{BBEAAD07-F975-4154-82C1-6BE046C288CB}" destId="{F6D39FA2-8A30-4F3C-99FD-CF6EED36361D}" srcOrd="0" destOrd="0" presId="urn:microsoft.com/office/officeart/2005/8/layout/cycle1"/>
    <dgm:cxn modelId="{39770CE2-1F24-4651-AA9F-6E1DCFC459F7}" srcId="{733B4E69-D62A-412D-9255-C7E06343DD7B}" destId="{C51D45A5-58DD-45DF-88A1-14808D2ED2D9}" srcOrd="1" destOrd="0" parTransId="{48DAD427-E8F1-4F03-A5D2-AA3857C50F83}" sibTransId="{61EEB0A2-11F4-4C89-8961-D5F8804C89E2}"/>
    <dgm:cxn modelId="{220D7D8F-21CC-4500-8D4A-41076CE77D03}" srcId="{733B4E69-D62A-412D-9255-C7E06343DD7B}" destId="{43186341-AE41-4754-B782-9F3713674A83}" srcOrd="2" destOrd="0" parTransId="{24D61506-58A3-4CC2-B5C3-CAF7BC5CF30E}" sibTransId="{94AB317E-B7F3-4B4D-95F1-9DA0E9455E46}"/>
    <dgm:cxn modelId="{D2ECB805-E07B-47A0-B9C8-21EECADDF1B6}" type="presOf" srcId="{61EEB0A2-11F4-4C89-8961-D5F8804C89E2}" destId="{6CFDB0C5-A777-40F4-ADDF-73F90F30F75C}" srcOrd="0" destOrd="0" presId="urn:microsoft.com/office/officeart/2005/8/layout/cycle1"/>
    <dgm:cxn modelId="{34130E5F-4B04-4D8D-BAC2-7544F30E85B4}" srcId="{733B4E69-D62A-412D-9255-C7E06343DD7B}" destId="{A0A876B8-48F5-4F38-8D1A-6A0E9EE5ACB9}" srcOrd="0" destOrd="0" parTransId="{8ACE7BA2-82F5-4933-822F-B56C219F179B}" sibTransId="{BBEAAD07-F975-4154-82C1-6BE046C288CB}"/>
    <dgm:cxn modelId="{9DA7CCD7-D250-4BA2-9757-0A960AB1E32B}" type="presOf" srcId="{A0A876B8-48F5-4F38-8D1A-6A0E9EE5ACB9}" destId="{6E22E39F-0BE4-4922-9150-FCB984539085}" srcOrd="0" destOrd="0" presId="urn:microsoft.com/office/officeart/2005/8/layout/cycle1"/>
    <dgm:cxn modelId="{0AE8C8EA-3CF0-4A62-A24C-C666C6B241B4}" type="presOf" srcId="{43186341-AE41-4754-B782-9F3713674A83}" destId="{18D91E3D-44D2-445D-A725-AF48C8817E62}" srcOrd="0" destOrd="0" presId="urn:microsoft.com/office/officeart/2005/8/layout/cycle1"/>
    <dgm:cxn modelId="{DA876B7C-02F0-4002-A3C9-BB52DDB808AD}" type="presOf" srcId="{733B4E69-D62A-412D-9255-C7E06343DD7B}" destId="{5CF69618-28C2-4F4F-BAC2-C1B54D5DE9E2}" srcOrd="0" destOrd="0" presId="urn:microsoft.com/office/officeart/2005/8/layout/cycle1"/>
    <dgm:cxn modelId="{1C6BC032-1DFF-4AB5-A43E-A7907BEA7BB5}" type="presOf" srcId="{C51D45A5-58DD-45DF-88A1-14808D2ED2D9}" destId="{9BD06D9A-108F-4AFD-9795-8DBFD127F56B}" srcOrd="0" destOrd="0" presId="urn:microsoft.com/office/officeart/2005/8/layout/cycle1"/>
    <dgm:cxn modelId="{68277F8C-D4DC-4526-BD02-35913AAC2DCC}" type="presParOf" srcId="{5CF69618-28C2-4F4F-BAC2-C1B54D5DE9E2}" destId="{95FECEF2-A957-4337-92F4-A71F312E8560}" srcOrd="0" destOrd="0" presId="urn:microsoft.com/office/officeart/2005/8/layout/cycle1"/>
    <dgm:cxn modelId="{3E40DA4A-8C1E-424D-98F0-E83F7A322687}" type="presParOf" srcId="{5CF69618-28C2-4F4F-BAC2-C1B54D5DE9E2}" destId="{6E22E39F-0BE4-4922-9150-FCB984539085}" srcOrd="1" destOrd="0" presId="urn:microsoft.com/office/officeart/2005/8/layout/cycle1"/>
    <dgm:cxn modelId="{443A4FE0-5C1E-4BB8-B515-0E712026EC1E}" type="presParOf" srcId="{5CF69618-28C2-4F4F-BAC2-C1B54D5DE9E2}" destId="{F6D39FA2-8A30-4F3C-99FD-CF6EED36361D}" srcOrd="2" destOrd="0" presId="urn:microsoft.com/office/officeart/2005/8/layout/cycle1"/>
    <dgm:cxn modelId="{203C041B-E3C3-41F5-9D88-0F78C99E75B9}" type="presParOf" srcId="{5CF69618-28C2-4F4F-BAC2-C1B54D5DE9E2}" destId="{99200905-8C65-470F-8C10-A16FD0B81006}" srcOrd="3" destOrd="0" presId="urn:microsoft.com/office/officeart/2005/8/layout/cycle1"/>
    <dgm:cxn modelId="{70F648AF-8DA4-4E00-8F5F-45014CC9AA96}" type="presParOf" srcId="{5CF69618-28C2-4F4F-BAC2-C1B54D5DE9E2}" destId="{9BD06D9A-108F-4AFD-9795-8DBFD127F56B}" srcOrd="4" destOrd="0" presId="urn:microsoft.com/office/officeart/2005/8/layout/cycle1"/>
    <dgm:cxn modelId="{6DB1C18A-151F-4FAC-B4FA-D52403EB78CD}" type="presParOf" srcId="{5CF69618-28C2-4F4F-BAC2-C1B54D5DE9E2}" destId="{6CFDB0C5-A777-40F4-ADDF-73F90F30F75C}" srcOrd="5" destOrd="0" presId="urn:microsoft.com/office/officeart/2005/8/layout/cycle1"/>
    <dgm:cxn modelId="{A13AF251-6A84-42C1-99B6-93A2B8C32366}" type="presParOf" srcId="{5CF69618-28C2-4F4F-BAC2-C1B54D5DE9E2}" destId="{98D58B53-0341-4131-B972-4CE559C440BE}" srcOrd="6" destOrd="0" presId="urn:microsoft.com/office/officeart/2005/8/layout/cycle1"/>
    <dgm:cxn modelId="{AF12A620-17F2-44DC-B6ED-CB4BD8156874}" type="presParOf" srcId="{5CF69618-28C2-4F4F-BAC2-C1B54D5DE9E2}" destId="{18D91E3D-44D2-445D-A725-AF48C8817E62}" srcOrd="7" destOrd="0" presId="urn:microsoft.com/office/officeart/2005/8/layout/cycle1"/>
    <dgm:cxn modelId="{4A9484ED-037E-4A8B-88B6-3288E09E25EC}" type="presParOf" srcId="{5CF69618-28C2-4F4F-BAC2-C1B54D5DE9E2}" destId="{E46F5723-0891-4A22-BE21-7EEDE063F4DB}" srcOrd="8"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22E39F-0BE4-4922-9150-FCB984539085}">
      <dsp:nvSpPr>
        <dsp:cNvPr id="0" name=""/>
        <dsp:cNvSpPr/>
      </dsp:nvSpPr>
      <dsp:spPr>
        <a:xfrm>
          <a:off x="2504563" y="238551"/>
          <a:ext cx="1215944" cy="1215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smtClean="0"/>
            <a:t>Approve amendment text submission</a:t>
          </a:r>
          <a:endParaRPr lang="en-US" sz="1900" kern="1200"/>
        </a:p>
      </dsp:txBody>
      <dsp:txXfrm>
        <a:off x="2504563" y="238551"/>
        <a:ext cx="1215944" cy="1215944"/>
      </dsp:txXfrm>
    </dsp:sp>
    <dsp:sp modelId="{F6D39FA2-8A30-4F3C-99FD-CF6EED36361D}">
      <dsp:nvSpPr>
        <dsp:cNvPr id="0" name=""/>
        <dsp:cNvSpPr/>
      </dsp:nvSpPr>
      <dsp:spPr>
        <a:xfrm>
          <a:off x="650554" y="-1202"/>
          <a:ext cx="2877169" cy="2877169"/>
        </a:xfrm>
        <a:prstGeom prst="circularArrow">
          <a:avLst>
            <a:gd name="adj1" fmla="val 8241"/>
            <a:gd name="adj2" fmla="val 575486"/>
            <a:gd name="adj3" fmla="val 2966743"/>
            <a:gd name="adj4" fmla="val 49788"/>
            <a:gd name="adj5" fmla="val 9615"/>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9BD06D9A-108F-4AFD-9795-8DBFD127F56B}">
      <dsp:nvSpPr>
        <dsp:cNvPr id="0" name=""/>
        <dsp:cNvSpPr/>
      </dsp:nvSpPr>
      <dsp:spPr>
        <a:xfrm>
          <a:off x="1481166" y="2011126"/>
          <a:ext cx="1215944" cy="1215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smtClean="0"/>
            <a:t>Incorporate into baseline</a:t>
          </a:r>
          <a:endParaRPr lang="en-US" sz="1900" kern="1200"/>
        </a:p>
      </dsp:txBody>
      <dsp:txXfrm>
        <a:off x="1481166" y="2011126"/>
        <a:ext cx="1215944" cy="1215944"/>
      </dsp:txXfrm>
    </dsp:sp>
    <dsp:sp modelId="{6CFDB0C5-A777-40F4-ADDF-73F90F30F75C}">
      <dsp:nvSpPr>
        <dsp:cNvPr id="0" name=""/>
        <dsp:cNvSpPr/>
      </dsp:nvSpPr>
      <dsp:spPr>
        <a:xfrm>
          <a:off x="650554" y="-1202"/>
          <a:ext cx="2877169" cy="2877169"/>
        </a:xfrm>
        <a:prstGeom prst="circularArrow">
          <a:avLst>
            <a:gd name="adj1" fmla="val 8241"/>
            <a:gd name="adj2" fmla="val 575486"/>
            <a:gd name="adj3" fmla="val 10174726"/>
            <a:gd name="adj4" fmla="val 7257771"/>
            <a:gd name="adj5" fmla="val 9615"/>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18D91E3D-44D2-445D-A725-AF48C8817E62}">
      <dsp:nvSpPr>
        <dsp:cNvPr id="0" name=""/>
        <dsp:cNvSpPr/>
      </dsp:nvSpPr>
      <dsp:spPr>
        <a:xfrm>
          <a:off x="457770" y="238551"/>
          <a:ext cx="1215944" cy="12159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US" sz="1900" kern="1200" smtClean="0"/>
            <a:t>Publish a new draft revision</a:t>
          </a:r>
          <a:endParaRPr lang="en-US" sz="1900" kern="1200"/>
        </a:p>
      </dsp:txBody>
      <dsp:txXfrm>
        <a:off x="457770" y="238551"/>
        <a:ext cx="1215944" cy="1215944"/>
      </dsp:txXfrm>
    </dsp:sp>
    <dsp:sp modelId="{E46F5723-0891-4A22-BE21-7EEDE063F4DB}">
      <dsp:nvSpPr>
        <dsp:cNvPr id="0" name=""/>
        <dsp:cNvSpPr/>
      </dsp:nvSpPr>
      <dsp:spPr>
        <a:xfrm>
          <a:off x="650554" y="-1202"/>
          <a:ext cx="2877169" cy="2877169"/>
        </a:xfrm>
        <a:prstGeom prst="circularArrow">
          <a:avLst>
            <a:gd name="adj1" fmla="val 8241"/>
            <a:gd name="adj2" fmla="val 575486"/>
            <a:gd name="adj3" fmla="val 16859418"/>
            <a:gd name="adj4" fmla="val 14965096"/>
            <a:gd name="adj5" fmla="val 9615"/>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34</a:t>
            </a:fld>
            <a:endParaRPr lang="en-US"/>
          </a:p>
        </p:txBody>
      </p:sp>
    </p:spTree>
    <p:extLst>
      <p:ext uri="{BB962C8B-B14F-4D97-AF65-F5344CB8AC3E}">
        <p14:creationId xmlns:p14="http://schemas.microsoft.com/office/powerpoint/2010/main" val="2062151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40</a:t>
            </a:fld>
            <a:endParaRPr lang="en-US"/>
          </a:p>
        </p:txBody>
      </p:sp>
    </p:spTree>
    <p:extLst>
      <p:ext uri="{BB962C8B-B14F-4D97-AF65-F5344CB8AC3E}">
        <p14:creationId xmlns:p14="http://schemas.microsoft.com/office/powerpoint/2010/main" val="27985227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46</a:t>
            </a:fld>
            <a:endParaRPr lang="en-US"/>
          </a:p>
        </p:txBody>
      </p:sp>
    </p:spTree>
    <p:extLst>
      <p:ext uri="{BB962C8B-B14F-4D97-AF65-F5344CB8AC3E}">
        <p14:creationId xmlns:p14="http://schemas.microsoft.com/office/powerpoint/2010/main" val="16064845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52</a:t>
            </a:fld>
            <a:endParaRPr lang="en-US"/>
          </a:p>
        </p:txBody>
      </p:sp>
    </p:spTree>
    <p:extLst>
      <p:ext uri="{BB962C8B-B14F-4D97-AF65-F5344CB8AC3E}">
        <p14:creationId xmlns:p14="http://schemas.microsoft.com/office/powerpoint/2010/main" val="32388063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53</a:t>
            </a:fld>
            <a:endParaRPr lang="en-US"/>
          </a:p>
        </p:txBody>
      </p:sp>
    </p:spTree>
    <p:extLst>
      <p:ext uri="{BB962C8B-B14F-4D97-AF65-F5344CB8AC3E}">
        <p14:creationId xmlns:p14="http://schemas.microsoft.com/office/powerpoint/2010/main" val="32263964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57</a:t>
            </a:fld>
            <a:endParaRPr lang="en-US"/>
          </a:p>
        </p:txBody>
      </p:sp>
    </p:spTree>
    <p:extLst>
      <p:ext uri="{BB962C8B-B14F-4D97-AF65-F5344CB8AC3E}">
        <p14:creationId xmlns:p14="http://schemas.microsoft.com/office/powerpoint/2010/main" val="19578072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67</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68</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69</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70</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4188809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71</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38745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32249396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24</a:t>
            </a:fld>
            <a:endParaRPr lang="en-US"/>
          </a:p>
        </p:txBody>
      </p:sp>
    </p:spTree>
    <p:extLst>
      <p:ext uri="{BB962C8B-B14F-4D97-AF65-F5344CB8AC3E}">
        <p14:creationId xmlns:p14="http://schemas.microsoft.com/office/powerpoint/2010/main" val="3158545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802.11-18/0276r2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99873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March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2018-03-06</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307"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196752"/>
            <a:ext cx="7770813" cy="4897661"/>
          </a:xfrm>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a:t>
            </a:r>
            <a:r>
              <a:rPr lang="en-US" altLang="en-US" sz="1600" b="1" dirty="0" smtClean="0">
                <a:solidFill>
                  <a:schemeClr val="tx1"/>
                </a:solidFill>
                <a:latin typeface="Calibri" panose="020F0502020204030204" pitchFamily="34" charset="0"/>
                <a:cs typeface="Calibri" panose="020F0502020204030204" pitchFamily="34" charset="0"/>
                <a:hlinkClick r:id="rId2"/>
              </a:rPr>
              <a:t>standards.ieee.org/develop/policies/bylaws/sect6-7.html#6</a:t>
            </a:r>
            <a:r>
              <a:rPr lang="en-US" altLang="en-US" sz="1600" b="1" dirty="0" smtClean="0">
                <a:solidFill>
                  <a:schemeClr val="tx1"/>
                </a:solidFill>
                <a:latin typeface="Calibri" panose="020F0502020204030204" pitchFamily="34" charset="0"/>
                <a:cs typeface="Calibri" panose="020F0502020204030204" pitchFamily="34" charset="0"/>
              </a:rPr>
              <a:t> ) </a:t>
            </a:r>
            <a:endParaRPr lang="en-US" altLang="en-US" sz="1600" b="1" dirty="0">
              <a:solidFill>
                <a:schemeClr val="tx1"/>
              </a:solidFill>
              <a:latin typeface="Calibri" panose="020F0502020204030204" pitchFamily="34" charset="0"/>
              <a:cs typeface="Calibri" panose="020F0502020204030204" pitchFamily="34" charset="0"/>
            </a:endParaRP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http</a:t>
            </a:r>
            <a:r>
              <a:rPr lang="en-US" altLang="en-US" sz="1600" b="1" dirty="0">
                <a:solidFill>
                  <a:schemeClr val="tx1"/>
                </a:solidFill>
                <a:latin typeface="Calibri" panose="020F0502020204030204" pitchFamily="34" charset="0"/>
                <a:cs typeface="Calibri" panose="020F0502020204030204" pitchFamily="34" charset="0"/>
                <a:hlinkClick r:id="rId3"/>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standards.ieee.org/develop/policies/opman/sect6.html#6.3</a:t>
            </a:r>
            <a:r>
              <a:rPr lang="en-US" altLang="en-US" sz="1600" b="1" dirty="0" smtClean="0">
                <a:solidFill>
                  <a:schemeClr val="tx1"/>
                </a:solidFill>
                <a:latin typeface="Calibri" panose="020F0502020204030204" pitchFamily="34" charset="0"/>
                <a:cs typeface="Calibri" panose="020F0502020204030204" pitchFamily="34" charset="0"/>
              </a:rPr>
              <a:t> )</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a:t>
            </a:r>
            <a:r>
              <a:rPr lang="en-US" altLang="en-US" b="1" i="1" dirty="0" smtClean="0">
                <a:solidFill>
                  <a:schemeClr val="tx1"/>
                </a:solidFill>
                <a:latin typeface="Calibri" panose="020F0502020204030204" pitchFamily="34" charset="0"/>
                <a:cs typeface="Calibri" panose="020F0502020204030204" pitchFamily="34" charset="0"/>
                <a:hlinkClick r:id="rId4"/>
              </a:rPr>
              <a:t>standards.ieee.org/about/sasb/patcom/materials.html</a:t>
            </a:r>
            <a:r>
              <a:rPr lang="en-US" altLang="en-US" b="1" i="1" dirty="0" smtClean="0">
                <a:solidFill>
                  <a:schemeClr val="tx1"/>
                </a:solidFill>
                <a:latin typeface="Calibri" panose="020F0502020204030204" pitchFamily="34" charset="0"/>
                <a:cs typeface="Calibri" panose="020F0502020204030204" pitchFamily="34" charset="0"/>
              </a:rPr>
              <a:t> </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2062902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419542619"/>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r>
                        <a:rPr lang="en-US" sz="1800" kern="1200" dirty="0" smtClean="0"/>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endParaRPr lang="en-US"/>
                    </a:p>
                  </a:txBody>
                  <a:tcPr marT="45746" marB="45746"/>
                </a:tc>
                <a:tc>
                  <a:txBody>
                    <a:bodyPr/>
                    <a:lstStyle/>
                    <a:p>
                      <a:endParaRPr lang="en-US"/>
                    </a:p>
                  </a:txBody>
                  <a:tcPr marT="45746" marB="45746"/>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smtClean="0"/>
                        <a:t>AZ</a:t>
                      </a:r>
                      <a:endParaRPr lang="en-US" sz="1800" dirty="0" smtClean="0"/>
                    </a:p>
                  </a:txBody>
                  <a:tcPr marT="45746" marB="45746">
                    <a:solidFill>
                      <a:srgbClr val="92D050"/>
                    </a:solidFill>
                  </a:tcPr>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(11-18-221).  </a:t>
            </a:r>
          </a:p>
          <a:p>
            <a:pPr algn="just">
              <a:spcBef>
                <a:spcPct val="20000"/>
              </a:spcBef>
              <a:buFontTx/>
              <a:buChar char="•"/>
            </a:pPr>
            <a:r>
              <a:rPr lang="en-US" altLang="en-US" sz="2000" b="0" dirty="0" smtClean="0"/>
              <a:t>Review process for draft generation.</a:t>
            </a:r>
          </a:p>
          <a:p>
            <a:pPr algn="just">
              <a:spcBef>
                <a:spcPct val="20000"/>
              </a:spcBef>
              <a:buFontTx/>
              <a:buChar char="•"/>
            </a:pPr>
            <a:r>
              <a:rPr lang="en-US" altLang="en-US" sz="2000" b="0" dirty="0" smtClean="0"/>
              <a:t>Review and consider adoption of D0.1. </a:t>
            </a:r>
          </a:p>
          <a:p>
            <a:pPr algn="just">
              <a:spcBef>
                <a:spcPct val="20000"/>
              </a:spcBef>
              <a:buFontTx/>
              <a:buChar char="•"/>
            </a:pPr>
            <a:r>
              <a:rPr lang="en-US" altLang="en-US" sz="2000" b="0" dirty="0" smtClean="0"/>
              <a:t>Review </a:t>
            </a:r>
            <a:r>
              <a:rPr lang="en-US" altLang="en-US" sz="2000" b="0" dirty="0"/>
              <a:t>and consider adopting </a:t>
            </a:r>
            <a:r>
              <a:rPr lang="en-US" altLang="en-US" sz="2000" b="0" dirty="0" smtClean="0"/>
              <a:t>SFD </a:t>
            </a:r>
            <a:r>
              <a:rPr lang="en-US" altLang="en-US" sz="2000" b="0" dirty="0"/>
              <a:t>working </a:t>
            </a:r>
            <a:r>
              <a:rPr lang="en-US" altLang="en-US" sz="2000" b="0" dirty="0" smtClean="0"/>
              <a:t>draft next revision.</a:t>
            </a:r>
            <a:endParaRPr lang="en-US" altLang="en-US" sz="2000" b="0" dirty="0"/>
          </a:p>
          <a:p>
            <a:pPr algn="just">
              <a:spcBef>
                <a:spcPct val="20000"/>
              </a:spcBef>
              <a:buFontTx/>
              <a:buChar char="•"/>
            </a:pPr>
            <a:r>
              <a:rPr lang="en-US" altLang="en-US" sz="2000" b="0" dirty="0"/>
              <a:t>Submissions toward amendment text.</a:t>
            </a:r>
          </a:p>
          <a:p>
            <a:pPr algn="just">
              <a:spcBef>
                <a:spcPct val="20000"/>
              </a:spcBef>
              <a:buFontTx/>
              <a:buChar char="•"/>
            </a:pPr>
            <a:r>
              <a:rPr lang="en-US" altLang="en-US" sz="2000" b="0" dirty="0" smtClean="0"/>
              <a:t>Submissions </a:t>
            </a:r>
            <a:r>
              <a:rPr lang="en-US" altLang="en-US" sz="2000" b="0" dirty="0"/>
              <a:t>towards SFD text.</a:t>
            </a:r>
          </a:p>
          <a:p>
            <a:pPr algn="just">
              <a:spcBef>
                <a:spcPct val="20000"/>
              </a:spcBef>
              <a:buFontTx/>
              <a:buChar char="•"/>
            </a:pPr>
            <a:r>
              <a:rPr lang="en-US" altLang="en-US" sz="2000" b="0" dirty="0" smtClean="0"/>
              <a:t>Technical presentations </a:t>
            </a:r>
            <a:r>
              <a:rPr lang="en-US" altLang="en-US" sz="2000" b="0" dirty="0"/>
              <a:t>to inform the TG</a:t>
            </a:r>
            <a:r>
              <a:rPr lang="en-US" altLang="en-US" sz="2000" b="0" dirty="0">
                <a:solidFill>
                  <a:srgbClr val="FF33CC"/>
                </a:solidFill>
              </a:rPr>
              <a:t>:</a:t>
            </a:r>
            <a:endParaRPr lang="en-US" altLang="en-US" sz="2000" b="0" dirty="0"/>
          </a:p>
          <a:p>
            <a:pPr lvl="1" algn="just">
              <a:spcBef>
                <a:spcPct val="20000"/>
              </a:spcBef>
              <a:buFontTx/>
              <a:buChar char="•"/>
            </a:pPr>
            <a:r>
              <a:rPr lang="en-US" altLang="en-US" sz="1800" dirty="0" smtClean="0"/>
              <a:t>Supportive </a:t>
            </a:r>
            <a:r>
              <a:rPr lang="en-US" altLang="en-US" sz="1800" dirty="0"/>
              <a:t>technical submissions to inform the TG.</a:t>
            </a:r>
          </a:p>
          <a:p>
            <a:pPr algn="just">
              <a:spcBef>
                <a:spcPct val="20000"/>
              </a:spcBef>
              <a:buFontTx/>
              <a:buChar char="•"/>
            </a:pPr>
            <a:r>
              <a:rPr lang="en-US" altLang="en-US" sz="2000" b="0" dirty="0" smtClean="0"/>
              <a:t>Review </a:t>
            </a:r>
            <a:r>
              <a:rPr lang="en-US" altLang="en-US" sz="2000" b="0" dirty="0"/>
              <a:t>program </a:t>
            </a:r>
            <a:r>
              <a:rPr lang="en-US" altLang="en-US" sz="2000" b="0" dirty="0" smtClean="0"/>
              <a:t>status, progress, timelines</a:t>
            </a:r>
            <a:r>
              <a:rPr lang="en-US" altLang="en-US" sz="2000" b="0" dirty="0"/>
              <a:t> </a:t>
            </a:r>
            <a:r>
              <a:rPr lang="en-US" altLang="en-US" sz="2000" b="0" dirty="0" smtClean="0"/>
              <a:t>and upcoming milestones. </a:t>
            </a:r>
            <a:endParaRPr lang="en-US" altLang="en-US" sz="2000" b="0" dirty="0"/>
          </a:p>
          <a:p>
            <a:pPr algn="just">
              <a:spcBef>
                <a:spcPct val="20000"/>
              </a:spcBef>
              <a:buFontTx/>
              <a:buChar char="•"/>
            </a:pPr>
            <a:r>
              <a:rPr lang="en-US" altLang="en-US" sz="2000" b="0" dirty="0"/>
              <a:t>Schedule teleconference times as needed.</a:t>
            </a:r>
          </a:p>
          <a:p>
            <a:endParaRPr lang="en-US" sz="2800" dirty="0"/>
          </a:p>
          <a:p>
            <a:pPr marL="0" lvl="1" indent="0" algn="just">
              <a:spcBef>
                <a:spcPct val="20000"/>
              </a:spcBef>
            </a:pPr>
            <a:endParaRPr lang="en-US" altLang="en-US" dirty="0"/>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2823329183"/>
              </p:ext>
            </p:extLst>
          </p:nvPr>
        </p:nvGraphicFramePr>
        <p:xfrm>
          <a:off x="380206" y="1484784"/>
          <a:ext cx="8458200" cy="3261216"/>
        </p:xfrm>
        <a:graphic>
          <a:graphicData uri="http://schemas.openxmlformats.org/drawingml/2006/table">
            <a:tbl>
              <a:tblPr firstRow="1" bandRow="1">
                <a:tableStyleId>{21E4AEA4-8DFA-4A89-87EB-49C32662AFE0}</a:tableStyleId>
              </a:tblPr>
              <a:tblGrid>
                <a:gridCol w="1311474"/>
                <a:gridCol w="1728192"/>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11-18-276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Mar.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11-18-221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Jan.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67632">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Draft P802.11az_D0.1.pdf </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Draft spec</a:t>
                      </a: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11-17-462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r>
              <a:tr h="0">
                <a:tc>
                  <a:txBody>
                    <a:bodyPr/>
                    <a:lstStyle/>
                    <a:p>
                      <a:r>
                        <a:rPr lang="en-US" sz="1600" dirty="0" smtClean="0"/>
                        <a:t>11-18-350</a:t>
                      </a:r>
                      <a:endParaRPr lang="en-US" sz="1600" dirty="0"/>
                    </a:p>
                  </a:txBody>
                  <a:tcPr marT="45712" marB="45712"/>
                </a:tc>
                <a:tc>
                  <a:txBody>
                    <a:bodyPr/>
                    <a:lstStyle/>
                    <a:p>
                      <a:r>
                        <a:rPr lang="en-US" sz="1600" dirty="0" smtClean="0">
                          <a:effectLst/>
                        </a:rPr>
                        <a:t>Nehru Bhandaru </a:t>
                      </a:r>
                      <a:endParaRPr lang="en-US" sz="1600" dirty="0"/>
                    </a:p>
                  </a:txBody>
                  <a:tcPr marT="45712" marB="45712"/>
                </a:tc>
                <a:tc>
                  <a:txBody>
                    <a:bodyPr/>
                    <a:lstStyle/>
                    <a:p>
                      <a:r>
                        <a:rPr lang="en-US" sz="1600" dirty="0" smtClean="0">
                          <a:effectLst/>
                        </a:rPr>
                        <a:t>Pre-association Security Negotiation for 11az</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11-18-461</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err="1" smtClean="0">
                          <a:effectLst/>
                        </a:rPr>
                        <a:t>VHTz</a:t>
                      </a:r>
                      <a:r>
                        <a:rPr lang="en-US" sz="1600" dirty="0" smtClean="0">
                          <a:effectLst/>
                        </a:rPr>
                        <a:t> Sounding </a:t>
                      </a:r>
                      <a:r>
                        <a:rPr lang="en-US" sz="1600" dirty="0" err="1" smtClean="0">
                          <a:effectLst/>
                        </a:rPr>
                        <a:t>MinToaReady</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11-18-494</a:t>
                      </a:r>
                      <a:endParaRPr lang="en-US" sz="1600" dirty="0"/>
                    </a:p>
                  </a:txBody>
                  <a:tcPr marT="45712" marB="45712"/>
                </a:tc>
                <a:tc>
                  <a:txBody>
                    <a:bodyPr/>
                    <a:lstStyle/>
                    <a:p>
                      <a:r>
                        <a:rPr lang="en-US" sz="1600" smtClean="0"/>
                        <a:t>Assaf Kasher</a:t>
                      </a:r>
                      <a:endParaRPr lang="en-US" sz="1600" dirty="0"/>
                    </a:p>
                  </a:txBody>
                  <a:tcPr marT="45712" marB="45712"/>
                </a:tc>
                <a:tc>
                  <a:txBody>
                    <a:bodyPr/>
                    <a:lstStyle/>
                    <a:p>
                      <a:r>
                        <a:rPr lang="en-US" sz="1600" smtClean="0"/>
                        <a:t>Direction</a:t>
                      </a:r>
                      <a:r>
                        <a:rPr lang="en-US" sz="1600" baseline="0" smtClean="0"/>
                        <a:t> </a:t>
                      </a:r>
                      <a:r>
                        <a:rPr lang="en-US" sz="1600" smtClean="0"/>
                        <a:t>Measurement</a:t>
                      </a:r>
                      <a:r>
                        <a:rPr lang="en-US" sz="1600" baseline="0" smtClean="0"/>
                        <a:t> </a:t>
                      </a:r>
                      <a:r>
                        <a:rPr lang="en-US" sz="1600" smtClean="0"/>
                        <a:t>SFD</a:t>
                      </a:r>
                      <a:r>
                        <a:rPr lang="en-US" sz="1600" baseline="0" smtClean="0"/>
                        <a:t> </a:t>
                      </a:r>
                      <a:r>
                        <a:rPr lang="en-US" sz="1600" smtClean="0"/>
                        <a:t>Text</a:t>
                      </a:r>
                      <a:endParaRPr lang="en-US" sz="1600" dirty="0"/>
                    </a:p>
                  </a:txBody>
                  <a:tcPr marT="45712" marB="45712"/>
                </a:tc>
                <a:tc>
                  <a:txBody>
                    <a:bodyPr/>
                    <a:lstStyle/>
                    <a:p>
                      <a:r>
                        <a:rPr lang="en-US" sz="1600" smtClean="0"/>
                        <a:t>SFD</a:t>
                      </a:r>
                      <a:endParaRPr lang="en-US" sz="1600" dirty="0"/>
                    </a:p>
                  </a:txBody>
                  <a:tcPr marT="45712" marB="45712"/>
                </a:tc>
              </a:tr>
              <a:tr h="0">
                <a:tc>
                  <a:txBody>
                    <a:bodyPr/>
                    <a:lstStyle/>
                    <a:p>
                      <a:r>
                        <a:rPr lang="en-US" sz="1600" dirty="0" smtClean="0"/>
                        <a:t>11-18-521</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Scalable </a:t>
                      </a:r>
                      <a:r>
                        <a:rPr lang="en-US" sz="1600" dirty="0" err="1" smtClean="0"/>
                        <a:t>HEz</a:t>
                      </a:r>
                      <a:r>
                        <a:rPr lang="en-US" sz="1600" dirty="0" smtClean="0"/>
                        <a:t> Ranging</a:t>
                      </a:r>
                      <a:endParaRPr lang="en-US" sz="1600" dirty="0"/>
                    </a:p>
                  </a:txBody>
                  <a:tcPr marT="45712" marB="45712"/>
                </a:tc>
                <a:tc>
                  <a:txBody>
                    <a:bodyPr/>
                    <a:lstStyle/>
                    <a:p>
                      <a:r>
                        <a:rPr lang="en-US" sz="1600" dirty="0" smtClean="0"/>
                        <a:t>SFD</a:t>
                      </a:r>
                      <a:endParaRPr lang="en-US" sz="16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2057143350"/>
              </p:ext>
            </p:extLst>
          </p:nvPr>
        </p:nvGraphicFramePr>
        <p:xfrm>
          <a:off x="380206" y="1484784"/>
          <a:ext cx="8458200" cy="3322208"/>
        </p:xfrm>
        <a:graphic>
          <a:graphicData uri="http://schemas.openxmlformats.org/drawingml/2006/table">
            <a:tbl>
              <a:tblPr firstRow="1" bandRow="1">
                <a:tableStyleId>{21E4AEA4-8DFA-4A89-87EB-49C32662AFE0}</a:tableStyleId>
              </a:tblPr>
              <a:tblGrid>
                <a:gridCol w="1311474"/>
                <a:gridCol w="1728192"/>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0">
                <a:tc>
                  <a:txBody>
                    <a:bodyPr/>
                    <a:lstStyle/>
                    <a:p>
                      <a:r>
                        <a:rPr lang="en-US" sz="1600" dirty="0" smtClean="0"/>
                        <a:t>11-18-458</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dirty="0" err="1" smtClean="0"/>
                        <a:t>VHTz</a:t>
                      </a:r>
                      <a:r>
                        <a:rPr lang="en-US" sz="1600" dirty="0" smtClean="0"/>
                        <a:t> Secure Measurement Protocol Amendment Text</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11-18-457</a:t>
                      </a:r>
                      <a:endParaRPr lang="en-US" sz="1600" dirty="0"/>
                    </a:p>
                  </a:txBody>
                  <a:tcPr marT="45712" marB="45712"/>
                </a:tc>
                <a:tc>
                  <a:txBody>
                    <a:bodyPr/>
                    <a:lstStyle/>
                    <a:p>
                      <a:r>
                        <a:rPr lang="en-US" sz="1600" dirty="0" smtClean="0"/>
                        <a:t>Yongho</a:t>
                      </a:r>
                      <a:r>
                        <a:rPr lang="en-US" sz="1600" baseline="0" dirty="0" smtClean="0"/>
                        <a:t> Seok</a:t>
                      </a:r>
                      <a:endParaRPr lang="en-US" sz="1600" dirty="0"/>
                    </a:p>
                  </a:txBody>
                  <a:tcPr marT="45712" marB="45712"/>
                </a:tc>
                <a:tc>
                  <a:txBody>
                    <a:bodyPr/>
                    <a:lstStyle/>
                    <a:p>
                      <a:r>
                        <a:rPr lang="en-US" sz="1600" dirty="0" smtClean="0"/>
                        <a:t>NDP Bandwidth Selection in Range Measurement </a:t>
                      </a:r>
                      <a:endParaRPr lang="en-US" sz="1600" dirty="0"/>
                    </a:p>
                  </a:txBody>
                  <a:tcPr marT="45712" marB="45712"/>
                </a:tc>
                <a:tc>
                  <a:txBody>
                    <a:bodyPr/>
                    <a:lstStyle/>
                    <a:p>
                      <a:r>
                        <a:rPr lang="en-US" sz="1600" dirty="0" smtClean="0"/>
                        <a:t>SFD</a:t>
                      </a:r>
                      <a:endParaRPr lang="en-US" sz="1600" dirty="0"/>
                    </a:p>
                  </a:txBody>
                  <a:tcPr marT="45712" marB="45712"/>
                </a:tc>
              </a:tr>
              <a:tr h="0">
                <a:tc>
                  <a:txBody>
                    <a:bodyPr/>
                    <a:lstStyle/>
                    <a:p>
                      <a:r>
                        <a:rPr lang="en-US" sz="1600" dirty="0" smtClean="0"/>
                        <a:t>11-18-534</a:t>
                      </a:r>
                      <a:endParaRPr lang="en-US" sz="1600" dirty="0"/>
                    </a:p>
                  </a:txBody>
                  <a:tcPr marT="45712" marB="45712"/>
                </a:tc>
                <a:tc>
                  <a:txBody>
                    <a:bodyPr/>
                    <a:lstStyle/>
                    <a:p>
                      <a:r>
                        <a:rPr lang="en-US" sz="1600" dirty="0" err="1" smtClean="0"/>
                        <a:t>Chitto</a:t>
                      </a:r>
                      <a:r>
                        <a:rPr lang="en-US" sz="1600" dirty="0" smtClean="0"/>
                        <a:t> </a:t>
                      </a:r>
                      <a:r>
                        <a:rPr lang="en-US" sz="1600" dirty="0" err="1" smtClean="0"/>
                        <a:t>Ghsoh</a:t>
                      </a:r>
                      <a:endParaRPr lang="en-US" sz="1600" dirty="0"/>
                    </a:p>
                  </a:txBody>
                  <a:tcPr marT="45712" marB="45712"/>
                </a:tc>
                <a:tc>
                  <a:txBody>
                    <a:bodyPr/>
                    <a:lstStyle/>
                    <a:p>
                      <a:r>
                        <a:rPr lang="en-US" sz="1600" dirty="0" smtClean="0"/>
                        <a:t>Draft Text on Trigger Frame format for 11az</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b="0" i="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SFD</a:t>
                      </a:r>
                      <a:endParaRPr lang="en-US" sz="1600" dirty="0"/>
                    </a:p>
                  </a:txBody>
                  <a:tcPr marT="45712" marB="45712"/>
                </a:tc>
              </a:tr>
              <a:tr h="0">
                <a:tc>
                  <a:txBody>
                    <a:bodyPr/>
                    <a:lstStyle/>
                    <a:p>
                      <a:r>
                        <a:rPr lang="en-US" sz="1600" dirty="0" smtClean="0"/>
                        <a:t>11-18-552</a:t>
                      </a:r>
                      <a:endParaRPr lang="en-US" sz="1600" dirty="0"/>
                    </a:p>
                  </a:txBody>
                  <a:tcPr marT="45712" marB="45712"/>
                </a:tc>
                <a:tc>
                  <a:txBody>
                    <a:bodyPr/>
                    <a:lstStyle/>
                    <a:p>
                      <a:r>
                        <a:rPr lang="en-US" sz="1600" dirty="0" smtClean="0"/>
                        <a:t>Assaf</a:t>
                      </a:r>
                      <a:r>
                        <a:rPr lang="en-US" sz="1600" baseline="0" dirty="0" smtClean="0"/>
                        <a:t> Kasher</a:t>
                      </a:r>
                      <a:endParaRPr lang="en-US" sz="1600" dirty="0"/>
                    </a:p>
                  </a:txBody>
                  <a:tcPr marT="45712" marB="45712"/>
                </a:tc>
                <a:tc>
                  <a:txBody>
                    <a:bodyPr/>
                    <a:lstStyle/>
                    <a:p>
                      <a:r>
                        <a:rPr lang="en-US" sz="1600" dirty="0" smtClean="0"/>
                        <a:t>60GHz</a:t>
                      </a:r>
                      <a:r>
                        <a:rPr lang="en-US" sz="1600" baseline="0" dirty="0" smtClean="0"/>
                        <a:t> </a:t>
                      </a:r>
                      <a:r>
                        <a:rPr lang="en-US" sz="1600" dirty="0" smtClean="0"/>
                        <a:t>AOD</a:t>
                      </a:r>
                      <a:r>
                        <a:rPr lang="en-US" sz="1600" baseline="0" dirty="0" smtClean="0"/>
                        <a:t> </a:t>
                      </a:r>
                      <a:r>
                        <a:rPr lang="en-US" sz="1600" dirty="0" smtClean="0"/>
                        <a:t>messaging </a:t>
                      </a:r>
                      <a:endParaRPr lang="en-US" sz="1600" dirty="0"/>
                    </a:p>
                  </a:txBody>
                  <a:tcPr marT="45712" marB="45712"/>
                </a:tc>
                <a:tc>
                  <a:txBody>
                    <a:bodyPr/>
                    <a:lstStyle/>
                    <a:p>
                      <a:r>
                        <a:rPr lang="en-US" sz="1600" dirty="0" smtClean="0"/>
                        <a:t>SFD</a:t>
                      </a:r>
                      <a:endParaRPr lang="en-US" sz="1600" dirty="0"/>
                    </a:p>
                  </a:txBody>
                  <a:tcPr marT="45712" marB="45712"/>
                </a:tc>
              </a:tr>
              <a:tr h="0">
                <a:tc>
                  <a:txBody>
                    <a:bodyPr/>
                    <a:lstStyle/>
                    <a:p>
                      <a:r>
                        <a:rPr lang="en-US" sz="1600" dirty="0" smtClean="0"/>
                        <a:t>11-18-555</a:t>
                      </a:r>
                      <a:endParaRPr lang="en-US" sz="1600" dirty="0"/>
                    </a:p>
                  </a:txBody>
                  <a:tcPr marT="45712" marB="45712"/>
                </a:tc>
                <a:tc>
                  <a:txBody>
                    <a:bodyPr/>
                    <a:lstStyle/>
                    <a:p>
                      <a:r>
                        <a:rPr lang="en-US" sz="1600" dirty="0" smtClean="0"/>
                        <a:t>Yongho</a:t>
                      </a:r>
                      <a:r>
                        <a:rPr lang="en-US" sz="1600" baseline="0" dirty="0" smtClean="0"/>
                        <a:t> Seok</a:t>
                      </a:r>
                      <a:endParaRPr lang="en-US" sz="1600" dirty="0"/>
                    </a:p>
                  </a:txBody>
                  <a:tcPr marT="45712" marB="45712"/>
                </a:tc>
                <a:tc>
                  <a:txBody>
                    <a:bodyPr/>
                    <a:lstStyle/>
                    <a:p>
                      <a:r>
                        <a:rPr lang="en-US" sz="1600" dirty="0" smtClean="0"/>
                        <a:t>Revised </a:t>
                      </a:r>
                      <a:r>
                        <a:rPr lang="en-US" sz="1600" dirty="0" err="1" smtClean="0"/>
                        <a:t>VHTz</a:t>
                      </a:r>
                      <a:r>
                        <a:rPr lang="en-US" sz="1600" dirty="0" smtClean="0"/>
                        <a:t> Specific Parameters </a:t>
                      </a:r>
                      <a:endParaRPr lang="en-US" sz="1600" dirty="0"/>
                    </a:p>
                  </a:txBody>
                  <a:tcPr marT="45712" marB="45712"/>
                </a:tc>
                <a:tc>
                  <a:txBody>
                    <a:bodyPr/>
                    <a:lstStyle/>
                    <a:p>
                      <a:r>
                        <a:rPr lang="en-US" sz="1600" dirty="0" smtClean="0"/>
                        <a:t>Amendment Text</a:t>
                      </a:r>
                      <a:endParaRPr lang="en-US" sz="16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16387579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Submissions ordering:</a:t>
            </a:r>
          </a:p>
          <a:p>
            <a:pPr lvl="1">
              <a:buFont typeface="Arial" panose="020B0604020202020204" pitchFamily="34" charset="0"/>
              <a:buChar char="•"/>
            </a:pPr>
            <a:r>
              <a:rPr lang="en-US" dirty="0" smtClean="0"/>
              <a:t>Approval of SFD working draft.</a:t>
            </a:r>
          </a:p>
          <a:p>
            <a:pPr lvl="1">
              <a:buFont typeface="Arial" panose="020B0604020202020204" pitchFamily="34" charset="0"/>
              <a:buChar char="•"/>
            </a:pPr>
            <a:r>
              <a:rPr lang="en-US" dirty="0" smtClean="0"/>
              <a:t>Approval of amendment draft D0.1</a:t>
            </a:r>
          </a:p>
          <a:p>
            <a:pPr lvl="1">
              <a:buFont typeface="Arial" panose="020B0604020202020204" pitchFamily="34" charset="0"/>
              <a:buChar char="•"/>
            </a:pPr>
            <a:r>
              <a:rPr lang="en-US" dirty="0" smtClean="0"/>
              <a:t>Submissions </a:t>
            </a:r>
            <a:r>
              <a:rPr lang="en-US" dirty="0"/>
              <a:t>toward draft spec.</a:t>
            </a:r>
          </a:p>
          <a:p>
            <a:pPr lvl="1">
              <a:buFont typeface="Arial" panose="020B0604020202020204" pitchFamily="34" charset="0"/>
              <a:buChar char="•"/>
            </a:pPr>
            <a:r>
              <a:rPr lang="en-US" dirty="0" smtClean="0"/>
              <a:t>Submissions </a:t>
            </a:r>
            <a:r>
              <a:rPr lang="en-US" dirty="0"/>
              <a:t>towards SFD text.</a:t>
            </a:r>
          </a:p>
          <a:p>
            <a:pPr lvl="1">
              <a:buFont typeface="Arial" panose="020B0604020202020204" pitchFamily="34" charset="0"/>
              <a:buChar char="•"/>
            </a:pPr>
            <a:r>
              <a:rPr lang="en-US" dirty="0" smtClean="0"/>
              <a:t>Technical submissions.</a:t>
            </a:r>
          </a:p>
          <a:p>
            <a:pPr marL="457200" lvl="1" indent="0"/>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a:cs typeface="Times New Roman" panose="02020603050405020304" pitchFamily="18" charset="0"/>
              </a:rPr>
              <a:t>Rosemont, </a:t>
            </a:r>
            <a:r>
              <a:rPr lang="en-US" altLang="en-US" sz="4000" dirty="0" smtClean="0">
                <a:cs typeface="Times New Roman" panose="02020603050405020304" pitchFamily="18" charset="0"/>
              </a:rPr>
              <a:t>Illinois</a:t>
            </a:r>
          </a:p>
          <a:p>
            <a:pPr algn="ctr">
              <a:lnSpc>
                <a:spcPct val="90000"/>
              </a:lnSpc>
              <a:buFontTx/>
              <a:buNone/>
            </a:pPr>
            <a:r>
              <a:rPr lang="en-US" altLang="en-US" sz="4000" dirty="0" smtClean="0">
                <a:cs typeface="Times New Roman" panose="02020603050405020304" pitchFamily="18" charset="0"/>
              </a:rPr>
              <a:t>Mar. 4</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- 9</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2018</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a:t>
            </a:r>
            <a:r>
              <a:rPr lang="en-US" altLang="en-US" sz="2000" b="0" dirty="0" smtClean="0"/>
              <a:t>(9 </a:t>
            </a:r>
            <a:r>
              <a:rPr lang="en-US" altLang="en-US" sz="2000" b="0" dirty="0"/>
              <a:t>min)</a:t>
            </a:r>
          </a:p>
          <a:p>
            <a:pPr algn="just">
              <a:spcBef>
                <a:spcPct val="20000"/>
              </a:spcBef>
              <a:buFontTx/>
              <a:buChar char="•"/>
            </a:pPr>
            <a:r>
              <a:rPr lang="en-US" altLang="en-US" sz="2000" b="0" dirty="0"/>
              <a:t>Last call for Submission </a:t>
            </a:r>
            <a:r>
              <a:rPr lang="en-US" altLang="en-US" sz="2000" b="0" dirty="0" smtClean="0"/>
              <a:t>(5 </a:t>
            </a:r>
            <a:r>
              <a:rPr lang="en-US" altLang="en-US" sz="2000" b="0" dirty="0"/>
              <a:t>min)</a:t>
            </a:r>
          </a:p>
          <a:p>
            <a:pPr algn="just">
              <a:spcBef>
                <a:spcPct val="20000"/>
              </a:spcBef>
              <a:buFontTx/>
              <a:buChar char="•"/>
            </a:pPr>
            <a:r>
              <a:rPr lang="en-US" altLang="en-US" sz="2000" b="0" dirty="0" smtClean="0"/>
              <a:t>Agenda setting and presentation ordering for the week (15 </a:t>
            </a:r>
            <a:r>
              <a:rPr lang="en-US" altLang="en-US" sz="2000" b="0" dirty="0"/>
              <a:t>min)</a:t>
            </a:r>
          </a:p>
          <a:p>
            <a:pPr algn="just">
              <a:spcBef>
                <a:spcPct val="20000"/>
              </a:spcBef>
              <a:buFontTx/>
              <a:buChar char="•"/>
            </a:pPr>
            <a:r>
              <a:rPr lang="en-US" altLang="en-US" sz="2000" b="0" dirty="0"/>
              <a:t>Approval </a:t>
            </a:r>
            <a:r>
              <a:rPr lang="en-US" altLang="en-US" sz="2000" b="0" dirty="0" smtClean="0"/>
              <a:t>of </a:t>
            </a:r>
            <a:r>
              <a:rPr lang="en-US" altLang="en-US" sz="2000" b="0" dirty="0"/>
              <a:t>previous meeting </a:t>
            </a:r>
            <a:r>
              <a:rPr lang="en-US" altLang="en-US" sz="2000" b="0" dirty="0" smtClean="0"/>
              <a:t>minutes (5min)</a:t>
            </a:r>
          </a:p>
          <a:p>
            <a:pPr algn="just">
              <a:spcBef>
                <a:spcPct val="20000"/>
              </a:spcBef>
              <a:buFontTx/>
              <a:buChar char="•"/>
            </a:pPr>
            <a:r>
              <a:rPr lang="en-US" altLang="en-US" sz="2000" b="0" dirty="0" smtClean="0"/>
              <a:t>Review </a:t>
            </a:r>
            <a:r>
              <a:rPr lang="en-US" altLang="en-US" sz="2000" b="0" dirty="0"/>
              <a:t>approval process </a:t>
            </a:r>
            <a:r>
              <a:rPr lang="en-US" altLang="en-US" sz="2000" b="0" dirty="0" smtClean="0"/>
              <a:t>for 11az D0.1 (as needed)</a:t>
            </a:r>
          </a:p>
          <a:p>
            <a:pPr algn="just">
              <a:spcBef>
                <a:spcPct val="20000"/>
              </a:spcBef>
              <a:buFontTx/>
              <a:buChar char="•"/>
            </a:pPr>
            <a:r>
              <a:rPr lang="en-US" altLang="en-US" sz="2000" b="0" dirty="0" smtClean="0"/>
              <a:t>Approval </a:t>
            </a:r>
            <a:r>
              <a:rPr lang="en-US" altLang="en-US" sz="2000" b="0" dirty="0"/>
              <a:t>of SFD working </a:t>
            </a:r>
            <a:r>
              <a:rPr lang="en-US" altLang="en-US" sz="2000" b="0" dirty="0" smtClean="0"/>
              <a:t>draft (as needed).</a:t>
            </a:r>
            <a:endParaRPr lang="en-US" altLang="en-US" sz="2000" b="0" dirty="0"/>
          </a:p>
          <a:p>
            <a:pPr algn="just">
              <a:spcBef>
                <a:spcPct val="20000"/>
              </a:spcBef>
              <a:buFontTx/>
              <a:buChar char="•"/>
            </a:pPr>
            <a:r>
              <a:rPr lang="en-US" altLang="en-US" sz="2000" b="0" dirty="0"/>
              <a:t>Review of </a:t>
            </a:r>
            <a:r>
              <a:rPr lang="en-US" altLang="en-US" sz="2000" b="0" dirty="0" smtClean="0"/>
              <a:t>submissions towards draft </a:t>
            </a:r>
            <a:r>
              <a:rPr lang="en-US" altLang="en-US" sz="2000" b="0" dirty="0"/>
              <a:t>spec </a:t>
            </a:r>
            <a:r>
              <a:rPr lang="en-US" altLang="en-US" sz="2000" b="0" dirty="0" smtClean="0"/>
              <a:t>text (</a:t>
            </a:r>
            <a:r>
              <a:rPr lang="en-US" altLang="en-US" sz="2000" b="0" dirty="0"/>
              <a:t>as time permits)</a:t>
            </a:r>
          </a:p>
          <a:p>
            <a:pPr marL="0" indent="0" algn="just">
              <a:spcBef>
                <a:spcPct val="20000"/>
              </a:spcBef>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4204681943"/>
              </p:ext>
            </p:extLst>
          </p:nvPr>
        </p:nvGraphicFramePr>
        <p:xfrm>
          <a:off x="288826" y="1507333"/>
          <a:ext cx="8640960" cy="3992776"/>
        </p:xfrm>
        <a:graphic>
          <a:graphicData uri="http://schemas.openxmlformats.org/drawingml/2006/table">
            <a:tbl>
              <a:tblPr firstRow="1" bandRow="1">
                <a:tableStyleId>{21E4AEA4-8DFA-4A89-87EB-49C32662AFE0}</a:tableStyleId>
              </a:tblPr>
              <a:tblGrid>
                <a:gridCol w="1186830"/>
                <a:gridCol w="1800200"/>
                <a:gridCol w="2880320"/>
                <a:gridCol w="1739650"/>
                <a:gridCol w="1033960"/>
              </a:tblGrid>
              <a:tr h="305408">
                <a:tc>
                  <a:txBody>
                    <a:bodyPr/>
                    <a:lstStyle/>
                    <a:p>
                      <a:r>
                        <a:rPr lang="en-US" sz="1600" dirty="0" smtClean="0"/>
                        <a:t>REF</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11-18-0276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Mar.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30min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11-18-0221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Jan.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657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strike="noStrike" kern="1200" smtClean="0">
                          <a:solidFill>
                            <a:schemeClr val="dk1"/>
                          </a:solidFill>
                          <a:latin typeface="+mn-lt"/>
                          <a:ea typeface="+mn-ea"/>
                          <a:cs typeface="+mn-cs"/>
                        </a:rPr>
                        <a:t>Draft P802.11az_D0.1</a:t>
                      </a:r>
                      <a:endParaRPr lang="en-US" sz="1600" strike="noStrike" kern="1200" noProof="0" smtClean="0">
                        <a:solidFill>
                          <a:schemeClr val="dk1"/>
                        </a:solidFill>
                        <a:latin typeface="+mn-lt"/>
                        <a:ea typeface="+mn-ea"/>
                        <a:cs typeface="+mn-cs"/>
                      </a:endParaRPr>
                    </a:p>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noProof="0" dirty="0" smtClean="0">
                          <a:solidFill>
                            <a:schemeClr val="dk1"/>
                          </a:solidFill>
                          <a:latin typeface="+mn-lt"/>
                          <a:ea typeface="+mn-ea"/>
                          <a:cs typeface="+mn-cs"/>
                        </a:rPr>
                        <a:t>Proposed draft specification D0.1</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Draft spec</a:t>
                      </a:r>
                    </a:p>
                  </a:txBody>
                  <a:tcPr marT="45712" marB="45712"/>
                </a:tc>
                <a:tc>
                  <a:txBody>
                    <a:bodyPr/>
                    <a:lstStyle/>
                    <a:p>
                      <a:r>
                        <a:rPr lang="en-US" dirty="0" smtClean="0"/>
                        <a:t>45min</a:t>
                      </a:r>
                      <a:endParaRPr lang="en-US" dirty="0"/>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11-17-0462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c>
                  <a:txBody>
                    <a:bodyPr/>
                    <a:lstStyle/>
                    <a:p>
                      <a:r>
                        <a:rPr lang="en-US" dirty="0" smtClean="0"/>
                        <a:t>25min</a:t>
                      </a:r>
                      <a:endParaRPr lang="en-US" dirty="0"/>
                    </a:p>
                  </a:txBody>
                  <a:tcPr marT="45712" marB="45712"/>
                </a:tc>
              </a:tr>
              <a:tr h="365752">
                <a:tc>
                  <a:txBody>
                    <a:bodyPr/>
                    <a:lstStyle/>
                    <a:p>
                      <a:r>
                        <a:rPr lang="en-US" sz="1600" dirty="0" smtClean="0"/>
                        <a:t>11-18-350</a:t>
                      </a:r>
                      <a:endParaRPr lang="en-US" sz="1600" dirty="0"/>
                    </a:p>
                  </a:txBody>
                  <a:tcPr marT="45712" marB="45712"/>
                </a:tc>
                <a:tc>
                  <a:txBody>
                    <a:bodyPr/>
                    <a:lstStyle/>
                    <a:p>
                      <a:r>
                        <a:rPr lang="en-US" sz="1600" dirty="0" smtClean="0">
                          <a:effectLst/>
                        </a:rPr>
                        <a:t>Nehru Bhandaru </a:t>
                      </a:r>
                      <a:endParaRPr lang="en-US" sz="1600" dirty="0"/>
                    </a:p>
                  </a:txBody>
                  <a:tcPr marT="45712" marB="45712"/>
                </a:tc>
                <a:tc>
                  <a:txBody>
                    <a:bodyPr/>
                    <a:lstStyle/>
                    <a:p>
                      <a:r>
                        <a:rPr lang="en-US" sz="1600" dirty="0" smtClean="0">
                          <a:effectLst/>
                        </a:rPr>
                        <a:t>Pre-association Security Negotiation for 11az</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endParaRPr lang="en-US" sz="1600" dirty="0"/>
                    </a:p>
                  </a:txBody>
                  <a:tcPr marT="45712" marB="45712"/>
                </a:tc>
              </a:tr>
              <a:tr h="365752">
                <a:tc>
                  <a:txBody>
                    <a:bodyPr/>
                    <a:lstStyle/>
                    <a:p>
                      <a:r>
                        <a:rPr lang="en-US" sz="1600" smtClean="0"/>
                        <a:t>11-18-461</a:t>
                      </a:r>
                      <a:endParaRPr lang="en-US" sz="1600" dirty="0"/>
                    </a:p>
                  </a:txBody>
                  <a:tcPr marT="45712" marB="45712"/>
                </a:tc>
                <a:tc>
                  <a:txBody>
                    <a:bodyPr/>
                    <a:lstStyle/>
                    <a:p>
                      <a:r>
                        <a:rPr lang="en-US" sz="1600" dirty="0" smtClean="0"/>
                        <a:t>Christian Berger</a:t>
                      </a:r>
                      <a:endParaRPr lang="en-US" sz="1600" dirty="0"/>
                    </a:p>
                  </a:txBody>
                  <a:tcPr marT="45712" marB="45712"/>
                </a:tc>
                <a:tc>
                  <a:txBody>
                    <a:bodyPr/>
                    <a:lstStyle/>
                    <a:p>
                      <a:r>
                        <a:rPr lang="en-US" sz="1600" dirty="0" err="1" smtClean="0">
                          <a:effectLst/>
                        </a:rPr>
                        <a:t>VHTz</a:t>
                      </a:r>
                      <a:r>
                        <a:rPr lang="en-US" sz="1600" dirty="0" smtClean="0">
                          <a:effectLst/>
                        </a:rPr>
                        <a:t> Sounding </a:t>
                      </a:r>
                      <a:r>
                        <a:rPr lang="en-US" sz="1600" dirty="0" err="1" smtClean="0">
                          <a:effectLst/>
                        </a:rPr>
                        <a:t>MinToaReady</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endParaRPr lang="en-US" sz="16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11-18/0221 “</a:t>
            </a:r>
            <a:r>
              <a:rPr lang="en-US" dirty="0"/>
              <a:t>Meeting Minutes January 2018 Session</a:t>
            </a:r>
            <a:r>
              <a:rPr lang="en-US" b="0" dirty="0" smtClean="0"/>
              <a:t>” </a:t>
            </a:r>
            <a:r>
              <a:rPr lang="en-US" b="0" dirty="0"/>
              <a:t>posted to Mentor </a:t>
            </a:r>
            <a:r>
              <a:rPr lang="en-US" b="0" dirty="0" smtClean="0"/>
              <a:t>on Jan. 22</a:t>
            </a:r>
            <a:r>
              <a:rPr lang="en-US" b="0" baseline="30000" dirty="0" smtClean="0"/>
              <a:t>nd</a:t>
            </a:r>
            <a:r>
              <a:rPr lang="en-US" b="0" dirty="0" smtClean="0"/>
              <a:t> 2018.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11-18/221r0 as </a:t>
            </a:r>
            <a:r>
              <a:rPr lang="en-US" b="0" dirty="0" err="1" smtClean="0"/>
              <a:t>TGaz</a:t>
            </a:r>
            <a:r>
              <a:rPr lang="en-US" b="0" dirty="0" smtClean="0"/>
              <a:t> </a:t>
            </a:r>
            <a:r>
              <a:rPr lang="en-US" b="0" dirty="0"/>
              <a:t>meeting minutes for the </a:t>
            </a:r>
            <a:r>
              <a:rPr lang="en-US" b="0" dirty="0" smtClean="0"/>
              <a:t>January meeting</a:t>
            </a:r>
            <a:r>
              <a:rPr lang="en-US" b="0" dirty="0"/>
              <a:t>. </a:t>
            </a:r>
          </a:p>
          <a:p>
            <a:pPr marL="0" indent="0"/>
            <a:r>
              <a:rPr lang="en-GB" dirty="0"/>
              <a:t>Mover:</a:t>
            </a:r>
            <a:endParaRPr lang="en-GB" b="0" dirty="0"/>
          </a:p>
          <a:p>
            <a:pPr marL="0" indent="0"/>
            <a:r>
              <a:rPr lang="en-GB" dirty="0"/>
              <a:t>Seconder:</a:t>
            </a:r>
            <a:endParaRPr lang="en-GB" b="0" dirty="0"/>
          </a:p>
          <a:p>
            <a:pPr marL="0" indent="0"/>
            <a:r>
              <a:rPr lang="en-GB" dirty="0"/>
              <a:t>Results </a:t>
            </a:r>
            <a:r>
              <a:rPr lang="en-GB" b="0" dirty="0"/>
              <a:t>(Y/N/A):</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ight Arrow 13"/>
          <p:cNvSpPr/>
          <p:nvPr/>
        </p:nvSpPr>
        <p:spPr bwMode="auto">
          <a:xfrm>
            <a:off x="6228184" y="3948632"/>
            <a:ext cx="936105" cy="648072"/>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 name="Title 1"/>
          <p:cNvSpPr>
            <a:spLocks noGrp="1"/>
          </p:cNvSpPr>
          <p:nvPr>
            <p:ph type="title"/>
          </p:nvPr>
        </p:nvSpPr>
        <p:spPr/>
        <p:txBody>
          <a:bodyPr/>
          <a:lstStyle/>
          <a:p>
            <a:r>
              <a:rPr lang="en-US" dirty="0" smtClean="0"/>
              <a:t>Process For Draft Development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graphicFrame>
        <p:nvGraphicFramePr>
          <p:cNvPr id="10" name="Diagram 9"/>
          <p:cNvGraphicFramePr/>
          <p:nvPr>
            <p:extLst>
              <p:ext uri="{D42A27DB-BD31-4B8C-83A1-F6EECF244321}">
                <p14:modId xmlns:p14="http://schemas.microsoft.com/office/powerpoint/2010/main" val="2779707613"/>
              </p:ext>
            </p:extLst>
          </p:nvPr>
        </p:nvGraphicFramePr>
        <p:xfrm>
          <a:off x="-108520" y="3154122"/>
          <a:ext cx="4178278" cy="32273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2" name="Oval 11"/>
          <p:cNvSpPr/>
          <p:nvPr/>
        </p:nvSpPr>
        <p:spPr bwMode="auto">
          <a:xfrm>
            <a:off x="726440" y="1793411"/>
            <a:ext cx="2341054" cy="956240"/>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smtClean="0">
                <a:solidFill>
                  <a:schemeClr val="tx1"/>
                </a:solidFill>
              </a:rPr>
              <a:t>Start: Working draft </a:t>
            </a:r>
            <a:r>
              <a:rPr kumimoji="0" lang="en-US" sz="1600" b="0" i="0" u="none" strike="noStrike" cap="none" normalizeH="0" baseline="0" smtClean="0">
                <a:ln>
                  <a:noFill/>
                </a:ln>
                <a:solidFill>
                  <a:schemeClr val="tx1"/>
                </a:solidFill>
                <a:effectLst/>
              </a:rPr>
              <a:t>D0.1</a:t>
            </a:r>
            <a:r>
              <a:rPr lang="en-US" sz="1600" smtClean="0">
                <a:solidFill>
                  <a:schemeClr val="tx1"/>
                </a:solidFill>
              </a:rPr>
              <a:t>   TG approved</a:t>
            </a:r>
            <a:endParaRPr kumimoji="0" lang="en-US" sz="1600" b="0" i="0" u="none" strike="noStrike" cap="none" normalizeH="0" baseline="0" smtClean="0">
              <a:ln>
                <a:noFill/>
              </a:ln>
              <a:solidFill>
                <a:schemeClr val="tx1"/>
              </a:solidFill>
              <a:effectLst/>
            </a:endParaRPr>
          </a:p>
        </p:txBody>
      </p:sp>
      <p:sp>
        <p:nvSpPr>
          <p:cNvPr id="13" name="Down Arrow 12"/>
          <p:cNvSpPr/>
          <p:nvPr/>
        </p:nvSpPr>
        <p:spPr bwMode="auto">
          <a:xfrm>
            <a:off x="1745757" y="2749651"/>
            <a:ext cx="302419" cy="504056"/>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 name="Right Arrow 2"/>
          <p:cNvSpPr/>
          <p:nvPr/>
        </p:nvSpPr>
        <p:spPr bwMode="auto">
          <a:xfrm>
            <a:off x="3779912" y="4005064"/>
            <a:ext cx="936105" cy="648072"/>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1" name="Oval 10"/>
          <p:cNvSpPr/>
          <p:nvPr/>
        </p:nvSpPr>
        <p:spPr bwMode="auto">
          <a:xfrm>
            <a:off x="4716017" y="3532069"/>
            <a:ext cx="1584176" cy="148119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rPr>
              <a:t>Draft for WG review (WG ballot)</a:t>
            </a:r>
          </a:p>
        </p:txBody>
      </p:sp>
      <p:sp>
        <p:nvSpPr>
          <p:cNvPr id="8" name="Freeform 7"/>
          <p:cNvSpPr/>
          <p:nvPr/>
        </p:nvSpPr>
        <p:spPr bwMode="auto">
          <a:xfrm>
            <a:off x="2120631" y="1999998"/>
            <a:ext cx="3315465" cy="1522545"/>
          </a:xfrm>
          <a:custGeom>
            <a:avLst/>
            <a:gdLst>
              <a:gd name="connsiteX0" fmla="*/ 4367719 w 4367719"/>
              <a:gd name="connsiteY0" fmla="*/ 1560325 h 1560325"/>
              <a:gd name="connsiteX1" fmla="*/ 3171217 w 4367719"/>
              <a:gd name="connsiteY1" fmla="*/ 422189 h 1560325"/>
              <a:gd name="connsiteX2" fmla="*/ 2324910 w 4367719"/>
              <a:gd name="connsiteY2" fmla="*/ 3900 h 1560325"/>
              <a:gd name="connsiteX3" fmla="*/ 1848255 w 4367719"/>
              <a:gd name="connsiteY3" fmla="*/ 626470 h 1560325"/>
              <a:gd name="connsiteX4" fmla="*/ 0 w 4367719"/>
              <a:gd name="connsiteY4" fmla="*/ 1132308 h 156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67719" h="1560325">
                <a:moveTo>
                  <a:pt x="4367719" y="1560325"/>
                </a:moveTo>
                <a:cubicBezTo>
                  <a:pt x="3939702" y="1120959"/>
                  <a:pt x="3511685" y="681593"/>
                  <a:pt x="3171217" y="422189"/>
                </a:cubicBezTo>
                <a:cubicBezTo>
                  <a:pt x="2830749" y="162785"/>
                  <a:pt x="2545404" y="-30147"/>
                  <a:pt x="2324910" y="3900"/>
                </a:cubicBezTo>
                <a:cubicBezTo>
                  <a:pt x="2104416" y="37947"/>
                  <a:pt x="2235740" y="438402"/>
                  <a:pt x="1848255" y="626470"/>
                </a:cubicBezTo>
                <a:cubicBezTo>
                  <a:pt x="1460770" y="814538"/>
                  <a:pt x="730385" y="973423"/>
                  <a:pt x="0" y="1132308"/>
                </a:cubicBezTo>
              </a:path>
            </a:pathLst>
          </a:custGeom>
          <a:noFill/>
          <a:ln w="38100" cap="flat" cmpd="sng" algn="ctr">
            <a:solidFill>
              <a:schemeClr val="tx1"/>
            </a:solidFill>
            <a:prstDash val="solid"/>
            <a:round/>
            <a:headEnd type="none" w="med" len="med"/>
            <a:tailEnd type="stealth" w="lg" len="lg"/>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 name="TextBox 8"/>
          <p:cNvSpPr txBox="1"/>
          <p:nvPr/>
        </p:nvSpPr>
        <p:spPr>
          <a:xfrm>
            <a:off x="3649877" y="2015820"/>
            <a:ext cx="1390222" cy="646331"/>
          </a:xfrm>
          <a:prstGeom prst="rect">
            <a:avLst/>
          </a:prstGeom>
          <a:noFill/>
        </p:spPr>
        <p:txBody>
          <a:bodyPr wrap="square" rtlCol="0">
            <a:spAutoFit/>
          </a:bodyPr>
          <a:lstStyle/>
          <a:p>
            <a:r>
              <a:rPr lang="en-US" sz="1800" dirty="0" smtClean="0">
                <a:solidFill>
                  <a:schemeClr val="tx1"/>
                </a:solidFill>
              </a:rPr>
              <a:t>Non approval</a:t>
            </a:r>
            <a:endParaRPr lang="en-US" sz="1800" dirty="0">
              <a:solidFill>
                <a:schemeClr val="tx1"/>
              </a:solidFill>
            </a:endParaRPr>
          </a:p>
        </p:txBody>
      </p:sp>
      <p:sp>
        <p:nvSpPr>
          <p:cNvPr id="15" name="Oval 14"/>
          <p:cNvSpPr/>
          <p:nvPr/>
        </p:nvSpPr>
        <p:spPr bwMode="auto">
          <a:xfrm>
            <a:off x="7197961" y="3522543"/>
            <a:ext cx="1584176" cy="148119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600" b="0" i="0" u="none" strike="noStrike" cap="none" normalizeH="0" baseline="0" dirty="0" smtClean="0">
                <a:ln>
                  <a:noFill/>
                </a:ln>
                <a:solidFill>
                  <a:schemeClr val="tx1"/>
                </a:solidFill>
                <a:effectLst/>
              </a:rPr>
              <a:t>Draft for Sponsor ballot</a:t>
            </a:r>
          </a:p>
        </p:txBody>
      </p:sp>
    </p:spTree>
    <p:extLst>
      <p:ext uri="{BB962C8B-B14F-4D97-AF65-F5344CB8AC3E}">
        <p14:creationId xmlns:p14="http://schemas.microsoft.com/office/powerpoint/2010/main" val="931084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a:t>Move to adopt P802.11az D0.1 as the </a:t>
            </a:r>
            <a:r>
              <a:rPr lang="en-US" b="0" dirty="0" err="1"/>
              <a:t>TGaz</a:t>
            </a:r>
            <a:r>
              <a:rPr lang="en-US" b="0" dirty="0"/>
              <a:t> initial </a:t>
            </a:r>
            <a:r>
              <a:rPr lang="en-US" b="0" dirty="0" smtClean="0"/>
              <a:t>working draft.</a:t>
            </a:r>
          </a:p>
          <a:p>
            <a:pPr marL="0" indent="0"/>
            <a:endParaRPr lang="en-US" dirty="0"/>
          </a:p>
          <a:p>
            <a:pPr marL="0" indent="0"/>
            <a:r>
              <a:rPr lang="en-GB" dirty="0"/>
              <a:t>Mover:</a:t>
            </a:r>
            <a:endParaRPr lang="en-GB" b="0" dirty="0"/>
          </a:p>
          <a:p>
            <a:pPr marL="0" indent="0"/>
            <a:r>
              <a:rPr lang="en-GB" dirty="0"/>
              <a:t>Seconder:</a:t>
            </a:r>
            <a:endParaRPr lang="en-GB" b="0" dirty="0"/>
          </a:p>
          <a:p>
            <a:pPr marL="0" indent="0"/>
            <a:r>
              <a:rPr lang="en-GB" dirty="0"/>
              <a:t>Results </a:t>
            </a:r>
            <a:r>
              <a:rPr lang="en-GB" b="0" dirty="0"/>
              <a:t>(Y/N/A):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30997964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 (con.)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a:t>
            </a:r>
            <a:r>
              <a:rPr lang="en-US" b="0" dirty="0"/>
              <a:t>to empower the editor to incorporate changes approved by </a:t>
            </a:r>
            <a:r>
              <a:rPr lang="en-US" b="0" dirty="0" err="1"/>
              <a:t>TGaz</a:t>
            </a:r>
            <a:r>
              <a:rPr lang="en-US" b="0" dirty="0"/>
              <a:t> into the draft and issue working drafts without further instruction from the TG.</a:t>
            </a:r>
          </a:p>
          <a:p>
            <a:pPr marL="0" indent="0"/>
            <a:endParaRPr lang="en-US" dirty="0" smtClean="0"/>
          </a:p>
          <a:p>
            <a:pPr marL="0" indent="0"/>
            <a:r>
              <a:rPr lang="en-GB" dirty="0"/>
              <a:t>Mover:</a:t>
            </a:r>
            <a:endParaRPr lang="en-GB" b="0" dirty="0"/>
          </a:p>
          <a:p>
            <a:pPr marL="0" indent="0"/>
            <a:r>
              <a:rPr lang="en-GB" dirty="0"/>
              <a:t>Seconder:</a:t>
            </a:r>
            <a:endParaRPr lang="en-GB" b="0" dirty="0"/>
          </a:p>
          <a:p>
            <a:pPr marL="0" indent="0"/>
            <a:r>
              <a:rPr lang="en-GB" dirty="0"/>
              <a:t>Results </a:t>
            </a:r>
            <a:r>
              <a:rPr lang="en-GB" b="0" dirty="0"/>
              <a:t>(Y/N/A):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9353361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Process (con.)</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Move to empower the editor to make editorial changes to the draft.</a:t>
            </a:r>
          </a:p>
          <a:p>
            <a:pPr marL="0" indent="0"/>
            <a:endParaRPr lang="en-US" dirty="0" smtClean="0"/>
          </a:p>
          <a:p>
            <a:pPr marL="0" indent="0"/>
            <a:r>
              <a:rPr lang="en-GB" dirty="0"/>
              <a:t>Mover:</a:t>
            </a:r>
            <a:endParaRPr lang="en-GB" b="0" dirty="0"/>
          </a:p>
          <a:p>
            <a:pPr marL="0" indent="0"/>
            <a:r>
              <a:rPr lang="en-GB" dirty="0"/>
              <a:t>Seconder:</a:t>
            </a:r>
            <a:endParaRPr lang="en-GB" b="0" dirty="0"/>
          </a:p>
          <a:p>
            <a:pPr marL="0" indent="0"/>
            <a:r>
              <a:rPr lang="en-GB" dirty="0"/>
              <a:t>Results </a:t>
            </a:r>
            <a:r>
              <a:rPr lang="en-GB" b="0" dirty="0"/>
              <a:t>(Y/N/A):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32875449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SFD Working Draft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GB" b="0" dirty="0" smtClean="0"/>
              <a:t>Move </a:t>
            </a:r>
            <a:r>
              <a:rPr lang="en-GB" b="0" dirty="0"/>
              <a:t>to adopt document </a:t>
            </a:r>
            <a:r>
              <a:rPr lang="en-GB" b="0" dirty="0" smtClean="0"/>
              <a:t>11-17-462r?? as TGaz Spec Framework working draft document.</a:t>
            </a:r>
            <a:endParaRPr lang="en-US" b="0" dirty="0"/>
          </a:p>
          <a:p>
            <a:pPr marL="0" indent="0"/>
            <a:r>
              <a:rPr lang="en-GB" dirty="0" smtClean="0"/>
              <a:t>Mover:</a:t>
            </a:r>
            <a:endParaRPr lang="en-GB" b="0" dirty="0" smtClean="0"/>
          </a:p>
          <a:p>
            <a:pPr marL="0" indent="0"/>
            <a:r>
              <a:rPr lang="en-GB" dirty="0" smtClean="0"/>
              <a:t>Seconder:</a:t>
            </a:r>
            <a:endParaRPr lang="en-GB" b="0" dirty="0" smtClean="0"/>
          </a:p>
          <a:p>
            <a:pPr marL="0" indent="0"/>
            <a:r>
              <a:rPr lang="en-GB" dirty="0" smtClean="0"/>
              <a:t>Results </a:t>
            </a:r>
            <a:r>
              <a:rPr lang="en-GB" b="0" dirty="0" smtClean="0"/>
              <a:t>(Y/N/A):</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36536449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29</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Mar.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a:t>
            </a:r>
            <a:r>
              <a:rPr lang="en-US" altLang="en-US" dirty="0" smtClean="0"/>
              <a:t>submission contains </a:t>
            </a:r>
            <a:r>
              <a:rPr lang="en-US" altLang="en-US" dirty="0"/>
              <a:t>the IEEE 802.11 </a:t>
            </a:r>
            <a:r>
              <a:rPr lang="en-US" altLang="en-US" dirty="0" err="1"/>
              <a:t>TGaz</a:t>
            </a:r>
            <a:r>
              <a:rPr lang="en-US" altLang="en-US" dirty="0"/>
              <a:t> Next Generation Positioning agenda for the </a:t>
            </a:r>
            <a:r>
              <a:rPr lang="en-US" altLang="en-US" dirty="0" smtClean="0"/>
              <a:t>March </a:t>
            </a:r>
            <a:r>
              <a:rPr lang="en-GB" dirty="0"/>
              <a:t>Rosemont, </a:t>
            </a:r>
            <a:r>
              <a:rPr lang="en-GB" dirty="0" smtClean="0"/>
              <a:t>Illinois </a:t>
            </a:r>
            <a:r>
              <a:rPr lang="en-US" altLang="en-US" dirty="0" smtClean="0"/>
              <a:t>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31</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a:t>
            </a:r>
            <a:r>
              <a:rPr lang="en-US" altLang="en-US" sz="2000" b="0" dirty="0" smtClean="0"/>
              <a:t>(7min</a:t>
            </a:r>
            <a:r>
              <a:rPr lang="en-US" altLang="en-US" sz="2000" b="0" dirty="0"/>
              <a:t>)</a:t>
            </a:r>
          </a:p>
          <a:p>
            <a:pPr algn="just">
              <a:spcBef>
                <a:spcPct val="20000"/>
              </a:spcBef>
              <a:buFontTx/>
              <a:buChar char="•"/>
            </a:pPr>
            <a:r>
              <a:rPr lang="en-US" altLang="en-US" sz="2000" b="0" dirty="0"/>
              <a:t>Agenda Setting </a:t>
            </a:r>
            <a:r>
              <a:rPr lang="en-US" altLang="en-US" sz="2000" b="0" dirty="0" smtClean="0"/>
              <a:t>(7min</a:t>
            </a:r>
            <a:r>
              <a:rPr lang="en-US" altLang="en-US" sz="2000" b="0" dirty="0"/>
              <a:t>)</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535401852"/>
              </p:ext>
            </p:extLst>
          </p:nvPr>
        </p:nvGraphicFramePr>
        <p:xfrm>
          <a:off x="251520" y="1484784"/>
          <a:ext cx="8490778" cy="3545600"/>
        </p:xfrm>
        <a:graphic>
          <a:graphicData uri="http://schemas.openxmlformats.org/drawingml/2006/table">
            <a:tbl>
              <a:tblPr firstRow="1" bandRow="1">
                <a:tableStyleId>{21E4AEA4-8DFA-4A89-87EB-49C32662AFE0}</a:tableStyleId>
              </a:tblPr>
              <a:tblGrid>
                <a:gridCol w="1373652"/>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10 min</a:t>
                      </a:r>
                      <a:endParaRPr lang="en-US" sz="1600" kern="1200" dirty="0">
                        <a:solidFill>
                          <a:schemeClr val="dk1"/>
                        </a:solidFill>
                        <a:latin typeface="+mn-lt"/>
                        <a:ea typeface="+mn-ea"/>
                        <a:cs typeface="+mn-cs"/>
                      </a:endParaRPr>
                    </a:p>
                  </a:txBody>
                  <a:tcPr marT="45712" marB="45712"/>
                </a:tc>
              </a:tr>
              <a:tr h="289552">
                <a:tc>
                  <a:txBody>
                    <a:bodyPr/>
                    <a:lstStyle/>
                    <a:p>
                      <a:r>
                        <a:rPr lang="en-US" sz="1600" dirty="0" smtClean="0"/>
                        <a:t>11-18-458</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dirty="0" err="1" smtClean="0"/>
                        <a:t>VHTz</a:t>
                      </a:r>
                      <a:r>
                        <a:rPr lang="en-US" sz="1600" dirty="0" smtClean="0"/>
                        <a:t> Secure Measurement Protocol Amendment Text</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40min</a:t>
                      </a:r>
                      <a:endParaRPr lang="en-US" sz="1600" dirty="0"/>
                    </a:p>
                  </a:txBody>
                  <a:tcPr marT="45712" marB="45712"/>
                </a:tc>
              </a:tr>
              <a:tr h="365752">
                <a:tc>
                  <a:txBody>
                    <a:bodyPr/>
                    <a:lstStyle/>
                    <a:p>
                      <a:r>
                        <a:rPr lang="en-US" sz="1600" dirty="0" smtClean="0"/>
                        <a:t>11-18-534</a:t>
                      </a:r>
                      <a:endParaRPr lang="en-US" sz="1600" dirty="0"/>
                    </a:p>
                  </a:txBody>
                  <a:tcPr marT="45712" marB="45712"/>
                </a:tc>
                <a:tc>
                  <a:txBody>
                    <a:bodyPr/>
                    <a:lstStyle/>
                    <a:p>
                      <a:r>
                        <a:rPr lang="en-US" sz="1600" dirty="0" err="1" smtClean="0"/>
                        <a:t>Chitto</a:t>
                      </a:r>
                      <a:r>
                        <a:rPr lang="en-US" sz="1600" dirty="0" smtClean="0"/>
                        <a:t> </a:t>
                      </a:r>
                      <a:r>
                        <a:rPr lang="en-US" sz="1600" dirty="0" err="1" smtClean="0"/>
                        <a:t>Ghsoh</a:t>
                      </a:r>
                      <a:endParaRPr lang="en-US" sz="1600" dirty="0"/>
                    </a:p>
                  </a:txBody>
                  <a:tcPr marT="45712" marB="45712"/>
                </a:tc>
                <a:tc>
                  <a:txBody>
                    <a:bodyPr/>
                    <a:lstStyle/>
                    <a:p>
                      <a:r>
                        <a:rPr lang="en-US" sz="1600" dirty="0" smtClean="0"/>
                        <a:t>Draft Text on Trigger Frame format for 11az</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40min</a:t>
                      </a:r>
                      <a:endParaRPr lang="en-US" sz="1600" dirty="0"/>
                    </a:p>
                  </a:txBody>
                  <a:tcPr marT="45712" marB="45712"/>
                </a:tc>
              </a:tr>
              <a:tr h="289552">
                <a:tc>
                  <a:txBody>
                    <a:bodyPr/>
                    <a:lstStyle/>
                    <a:p>
                      <a:r>
                        <a:rPr lang="en-US" sz="1600" dirty="0" smtClean="0"/>
                        <a:t>11-18-555</a:t>
                      </a:r>
                      <a:endParaRPr lang="en-US" sz="1600" dirty="0"/>
                    </a:p>
                  </a:txBody>
                  <a:tcPr marT="45712" marB="45712"/>
                </a:tc>
                <a:tc>
                  <a:txBody>
                    <a:bodyPr/>
                    <a:lstStyle/>
                    <a:p>
                      <a:r>
                        <a:rPr lang="en-US" sz="1600" dirty="0" smtClean="0"/>
                        <a:t>Yongho</a:t>
                      </a:r>
                      <a:r>
                        <a:rPr lang="en-US" sz="1600" baseline="0" dirty="0" smtClean="0"/>
                        <a:t> Seok</a:t>
                      </a:r>
                      <a:endParaRPr lang="en-US" sz="1600" dirty="0"/>
                    </a:p>
                  </a:txBody>
                  <a:tcPr marT="45712" marB="45712"/>
                </a:tc>
                <a:tc>
                  <a:txBody>
                    <a:bodyPr/>
                    <a:lstStyle/>
                    <a:p>
                      <a:r>
                        <a:rPr lang="en-US" sz="1600" dirty="0" smtClean="0"/>
                        <a:t>Revised </a:t>
                      </a:r>
                      <a:r>
                        <a:rPr lang="en-US" sz="1600" dirty="0" err="1" smtClean="0"/>
                        <a:t>VHTz</a:t>
                      </a:r>
                      <a:r>
                        <a:rPr lang="en-US" sz="1600" dirty="0" smtClean="0"/>
                        <a:t> Specific Parameters </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strike="noStrike" dirty="0" smtClean="0"/>
                        <a:t>20min</a:t>
                      </a:r>
                      <a:endParaRPr lang="en-US" sz="1600" strike="noStrike" dirty="0"/>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35</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41179836"/>
              </p:ext>
            </p:extLst>
          </p:nvPr>
        </p:nvGraphicFramePr>
        <p:xfrm>
          <a:off x="251519" y="1556792"/>
          <a:ext cx="8640960" cy="3484624"/>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11-17-1843</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Jan. 2018</a:t>
                      </a:r>
                      <a:r>
                        <a:rPr lang="en-US" sz="1600" kern="1200" baseline="0" dirty="0" smtClean="0"/>
                        <a:t> </a:t>
                      </a:r>
                      <a:r>
                        <a:rPr lang="en-US" sz="1600" kern="1200" dirty="0" smtClean="0"/>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487675">
                <a:tc>
                  <a:txBody>
                    <a:bodyPr/>
                    <a:lstStyle/>
                    <a:p>
                      <a:r>
                        <a:rPr lang="en-US" sz="1600" dirty="0" smtClean="0"/>
                        <a:t>11-18-494</a:t>
                      </a:r>
                      <a:endParaRPr lang="en-US" sz="1600" dirty="0"/>
                    </a:p>
                  </a:txBody>
                  <a:tcPr marT="45712" marB="45712"/>
                </a:tc>
                <a:tc>
                  <a:txBody>
                    <a:bodyPr/>
                    <a:lstStyle/>
                    <a:p>
                      <a:r>
                        <a:rPr lang="en-US" sz="1600" smtClean="0"/>
                        <a:t>Assaf Kasher</a:t>
                      </a:r>
                      <a:endParaRPr lang="en-US" sz="1600" dirty="0"/>
                    </a:p>
                  </a:txBody>
                  <a:tcPr marT="45712" marB="45712"/>
                </a:tc>
                <a:tc>
                  <a:txBody>
                    <a:bodyPr/>
                    <a:lstStyle/>
                    <a:p>
                      <a:r>
                        <a:rPr lang="en-US" sz="1600" smtClean="0"/>
                        <a:t>Direction</a:t>
                      </a:r>
                      <a:r>
                        <a:rPr lang="en-US" sz="1600" baseline="0" smtClean="0"/>
                        <a:t> </a:t>
                      </a:r>
                      <a:r>
                        <a:rPr lang="en-US" sz="1600" smtClean="0"/>
                        <a:t>Measurement</a:t>
                      </a:r>
                      <a:r>
                        <a:rPr lang="en-US" sz="1600" baseline="0" smtClean="0"/>
                        <a:t> </a:t>
                      </a:r>
                      <a:r>
                        <a:rPr lang="en-US" sz="1600" smtClean="0"/>
                        <a:t>SFD</a:t>
                      </a:r>
                      <a:r>
                        <a:rPr lang="en-US" sz="1600" baseline="0" smtClean="0"/>
                        <a:t> </a:t>
                      </a:r>
                      <a:r>
                        <a:rPr lang="en-US" sz="1600" smtClean="0"/>
                        <a:t>Text</a:t>
                      </a:r>
                      <a:endParaRPr lang="en-US" sz="1600" dirty="0"/>
                    </a:p>
                  </a:txBody>
                  <a:tcPr marT="45712" marB="45712"/>
                </a:tc>
                <a:tc>
                  <a:txBody>
                    <a:bodyPr/>
                    <a:lstStyle/>
                    <a:p>
                      <a:r>
                        <a:rPr lang="en-US" sz="1600" smtClean="0"/>
                        <a:t>SFD</a:t>
                      </a:r>
                      <a:endParaRPr lang="en-US" sz="1600" dirty="0"/>
                    </a:p>
                  </a:txBody>
                  <a:tcPr marT="45712" marB="45712"/>
                </a:tc>
                <a:tc>
                  <a:txBody>
                    <a:bodyPr/>
                    <a:lstStyle/>
                    <a:p>
                      <a:r>
                        <a:rPr lang="en-US" sz="1600" dirty="0" smtClean="0"/>
                        <a:t>30min</a:t>
                      </a:r>
                      <a:endParaRPr lang="en-US" sz="1600" dirty="0"/>
                    </a:p>
                  </a:txBody>
                  <a:tcPr marT="45712" marB="45712"/>
                </a:tc>
              </a:tr>
              <a:tr h="289552">
                <a:tc>
                  <a:txBody>
                    <a:bodyPr/>
                    <a:lstStyle/>
                    <a:p>
                      <a:r>
                        <a:rPr lang="en-US" sz="1600" dirty="0" smtClean="0"/>
                        <a:t>11-18-521</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dirty="0" smtClean="0"/>
                        <a:t>Scalable </a:t>
                      </a:r>
                      <a:r>
                        <a:rPr lang="en-US" sz="1600" dirty="0" err="1" smtClean="0"/>
                        <a:t>HEz</a:t>
                      </a:r>
                      <a:r>
                        <a:rPr lang="en-US" sz="1600" dirty="0" smtClean="0"/>
                        <a:t> Ranging</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30min</a:t>
                      </a:r>
                      <a:endParaRPr lang="en-US" sz="1600" dirty="0"/>
                    </a:p>
                  </a:txBody>
                  <a:tcPr marT="45712" marB="45712"/>
                </a:tc>
              </a:tr>
              <a:tr h="289552">
                <a:tc>
                  <a:txBody>
                    <a:bodyPr/>
                    <a:lstStyle/>
                    <a:p>
                      <a:r>
                        <a:rPr lang="en-US" sz="1600" dirty="0" smtClean="0"/>
                        <a:t>11-18-457</a:t>
                      </a:r>
                      <a:endParaRPr lang="en-US" sz="1600" dirty="0"/>
                    </a:p>
                  </a:txBody>
                  <a:tcPr marT="45712" marB="45712"/>
                </a:tc>
                <a:tc>
                  <a:txBody>
                    <a:bodyPr/>
                    <a:lstStyle/>
                    <a:p>
                      <a:r>
                        <a:rPr lang="en-US" sz="1600" dirty="0" smtClean="0"/>
                        <a:t>Yongho</a:t>
                      </a:r>
                      <a:r>
                        <a:rPr lang="en-US" sz="1600" baseline="0" dirty="0" smtClean="0"/>
                        <a:t> Seok</a:t>
                      </a:r>
                      <a:endParaRPr lang="en-US" sz="1600" dirty="0"/>
                    </a:p>
                  </a:txBody>
                  <a:tcPr marT="45712" marB="45712"/>
                </a:tc>
                <a:tc>
                  <a:txBody>
                    <a:bodyPr/>
                    <a:lstStyle/>
                    <a:p>
                      <a:r>
                        <a:rPr lang="en-US" sz="1600" dirty="0" smtClean="0"/>
                        <a:t>NDP Bandwidth Selection in Range Measurement </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30min</a:t>
                      </a:r>
                      <a:endParaRPr lang="en-US" sz="1600" dirty="0"/>
                    </a:p>
                  </a:txBody>
                  <a:tcPr marT="45712" marB="45712"/>
                </a:tc>
              </a:tr>
              <a:tr h="289552">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b="0" i="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As time permits</a:t>
                      </a:r>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41</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Mar. 2018</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a:t>
            </a:r>
            <a:r>
              <a:rPr lang="en-US" altLang="en-US" sz="3600"/>
              <a:t>Slot </a:t>
            </a:r>
            <a:r>
              <a:rPr lang="en-US" altLang="en-US" sz="3600" smtClean="0"/>
              <a:t>#4</a:t>
            </a:r>
            <a:endParaRPr lang="en-US" altLang="en-US" sz="2000" dirty="0"/>
          </a:p>
          <a:p>
            <a:endParaRPr lang="en-US" sz="3600" dirty="0"/>
          </a:p>
        </p:txBody>
      </p:sp>
    </p:spTree>
    <p:extLst>
      <p:ext uri="{BB962C8B-B14F-4D97-AF65-F5344CB8AC3E}">
        <p14:creationId xmlns:p14="http://schemas.microsoft.com/office/powerpoint/2010/main" val="12626117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a:t>
            </a:r>
            <a:r>
              <a:rPr lang="en-US" altLang="en-US" sz="2000" b="0" dirty="0"/>
              <a:t>TG timelines (10 min – special order)</a:t>
            </a:r>
          </a:p>
          <a:p>
            <a:pPr algn="just">
              <a:spcBef>
                <a:spcPct val="20000"/>
              </a:spcBef>
              <a:buFontTx/>
              <a:buChar char="•"/>
            </a:pPr>
            <a:r>
              <a:rPr lang="en-US" altLang="en-US" sz="2000" b="0" dirty="0"/>
              <a:t>Set goals for </a:t>
            </a:r>
            <a:r>
              <a:rPr lang="en-US" altLang="en-US" sz="2000" b="0" dirty="0" smtClean="0"/>
              <a:t>Mar. </a:t>
            </a:r>
            <a:r>
              <a:rPr lang="en-US" altLang="en-US" sz="2000" b="0" dirty="0"/>
              <a:t>meeting (5min – special order)</a:t>
            </a:r>
          </a:p>
          <a:p>
            <a:pPr algn="just">
              <a:spcBef>
                <a:spcPct val="20000"/>
              </a:spcBef>
              <a:buFontTx/>
              <a:buChar char="•"/>
            </a:pPr>
            <a:r>
              <a:rPr lang="en-US" altLang="en-US" sz="2000" b="0" dirty="0"/>
              <a:t>Set teleconference times (5min – special order)</a:t>
            </a:r>
          </a:p>
          <a:p>
            <a:endParaRPr lang="en-US" sz="2000" dirty="0"/>
          </a:p>
        </p:txBody>
      </p:sp>
    </p:spTree>
    <p:extLst>
      <p:ext uri="{BB962C8B-B14F-4D97-AF65-F5344CB8AC3E}">
        <p14:creationId xmlns:p14="http://schemas.microsoft.com/office/powerpoint/2010/main" val="21534295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842562857"/>
              </p:ext>
            </p:extLst>
          </p:nvPr>
        </p:nvGraphicFramePr>
        <p:xfrm>
          <a:off x="323528" y="1556792"/>
          <a:ext cx="8640961" cy="2199496"/>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r>
                        <a:rPr lang="en-US" sz="1600" dirty="0" smtClean="0"/>
                        <a:t>11-18-0276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a:t>
                      </a:r>
                      <a:endParaRPr lang="en-US" sz="1600" kern="1200" dirty="0">
                        <a:solidFill>
                          <a:schemeClr val="dk1"/>
                        </a:solidFill>
                        <a:latin typeface="+mn-lt"/>
                        <a:ea typeface="+mn-ea"/>
                        <a:cs typeface="+mn-cs"/>
                      </a:endParaRPr>
                    </a:p>
                  </a:txBody>
                  <a:tcPr marT="45712" marB="45712"/>
                </a:tc>
              </a:tr>
              <a:tr h="223509">
                <a:tc>
                  <a:txBody>
                    <a:bodyPr/>
                    <a:lstStyle/>
                    <a:p>
                      <a:r>
                        <a:rPr lang="en-US" sz="1600" dirty="0" smtClean="0"/>
                        <a:t>11-18-539</a:t>
                      </a:r>
                      <a:endParaRPr lang="en-US" sz="1600" dirty="0"/>
                    </a:p>
                  </a:txBody>
                  <a:tcPr marT="45712" marB="45712"/>
                </a:tc>
                <a:tc>
                  <a:txBody>
                    <a:bodyPr/>
                    <a:lstStyle/>
                    <a:p>
                      <a:r>
                        <a:rPr lang="en-US" sz="1600" dirty="0" smtClean="0"/>
                        <a:t>Feng Jiang</a:t>
                      </a:r>
                      <a:endParaRPr lang="en-US" sz="1600" dirty="0"/>
                    </a:p>
                  </a:txBody>
                  <a:tcPr marT="45712" marB="45712"/>
                </a:tc>
                <a:tc>
                  <a:txBody>
                    <a:bodyPr/>
                    <a:lstStyle/>
                    <a:p>
                      <a:r>
                        <a:rPr lang="en-US" sz="1600" b="0" i="0" kern="1200" dirty="0" smtClean="0">
                          <a:solidFill>
                            <a:schemeClr val="dk1"/>
                          </a:solidFill>
                          <a:effectLst/>
                          <a:latin typeface="+mn-lt"/>
                          <a:ea typeface="+mn-ea"/>
                          <a:cs typeface="+mn-cs"/>
                        </a:rPr>
                        <a:t>Existence Indication of Attacker or Jammer in LMR</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dirty="0" smtClean="0"/>
                        <a:t>30min as needed.</a:t>
                      </a:r>
                      <a:endParaRPr lang="en-US" sz="1600" dirty="0"/>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11-17-1701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Two-sided LMR Feedback between AP and STA</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a:t>
                      </a:r>
                    </a:p>
                  </a:txBody>
                  <a:tcPr marT="45712" marB="45712"/>
                </a:tc>
                <a:tc>
                  <a:txBody>
                    <a:bodyPr/>
                    <a:lstStyle/>
                    <a:p>
                      <a:r>
                        <a:rPr lang="en-US" sz="1600" strike="noStrike" dirty="0" smtClean="0"/>
                        <a:t>30min</a:t>
                      </a:r>
                      <a:endParaRPr lang="en-US" sz="1600" strike="noStrike" dirty="0"/>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11-17-552</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Assaf Kasher</a:t>
                      </a:r>
                      <a:endParaRPr lang="en-US" sz="1600" strike="noStrike" kern="1200" dirty="0" smtClean="0">
                        <a:solidFill>
                          <a:schemeClr val="dk1"/>
                        </a:solidFill>
                        <a:latin typeface="+mn-lt"/>
                        <a:ea typeface="+mn-ea"/>
                        <a:cs typeface="+mn-cs"/>
                      </a:endParaRPr>
                    </a:p>
                  </a:txBody>
                  <a:tcPr marT="45712" marB="45712"/>
                </a:tc>
                <a:tc>
                  <a:txBody>
                    <a:bodyPr/>
                    <a:lstStyle/>
                    <a:p>
                      <a:r>
                        <a:rPr lang="en-US" sz="1600" dirty="0" smtClean="0"/>
                        <a:t>60GHz</a:t>
                      </a:r>
                      <a:r>
                        <a:rPr lang="en-US" sz="1600" baseline="0" dirty="0" smtClean="0"/>
                        <a:t> </a:t>
                      </a:r>
                      <a:r>
                        <a:rPr lang="en-US" sz="1600" dirty="0" smtClean="0"/>
                        <a:t>AOD</a:t>
                      </a:r>
                      <a:r>
                        <a:rPr lang="en-US" sz="1600" baseline="0" dirty="0" smtClean="0"/>
                        <a:t> </a:t>
                      </a:r>
                      <a:r>
                        <a:rPr lang="en-US" sz="1600" dirty="0" smtClean="0"/>
                        <a:t>messaging </a:t>
                      </a:r>
                      <a:endParaRPr lang="en-US" sz="1600" dirty="0"/>
                    </a:p>
                  </a:txBody>
                  <a:tcPr marT="45712" marB="45712"/>
                </a:tc>
                <a:tc>
                  <a:txBody>
                    <a:bodyPr/>
                    <a:lstStyle/>
                    <a:p>
                      <a:r>
                        <a:rPr lang="en-US" sz="1600" dirty="0" smtClean="0"/>
                        <a:t>SFD</a:t>
                      </a:r>
                      <a:endParaRPr lang="en-US" sz="1600" dirty="0"/>
                    </a:p>
                  </a:txBody>
                  <a:tcPr marT="45712" marB="45712"/>
                </a:tc>
                <a:tc>
                  <a:txBody>
                    <a:bodyPr/>
                    <a:lstStyle/>
                    <a:p>
                      <a:r>
                        <a:rPr lang="en-US" sz="1600" strike="noStrike" dirty="0" smtClean="0"/>
                        <a:t>20min</a:t>
                      </a:r>
                      <a:endParaRPr lang="en-US" sz="1600" strike="noStrike" dirty="0"/>
                    </a:p>
                  </a:txBody>
                  <a:tcPr marT="45712" marB="45712"/>
                </a:tc>
              </a:tr>
            </a:tbl>
          </a:graphicData>
        </a:graphic>
      </p:graphicFrame>
    </p:spTree>
    <p:extLst>
      <p:ext uri="{BB962C8B-B14F-4D97-AF65-F5344CB8AC3E}">
        <p14:creationId xmlns:p14="http://schemas.microsoft.com/office/powerpoint/2010/main" val="4562735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47</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Jan. 2018</a:t>
            </a:r>
            <a:endParaRPr lang="en-GB" dirty="0"/>
          </a:p>
        </p:txBody>
      </p:sp>
    </p:spTree>
    <p:extLst>
      <p:ext uri="{BB962C8B-B14F-4D97-AF65-F5344CB8AC3E}">
        <p14:creationId xmlns:p14="http://schemas.microsoft.com/office/powerpoint/2010/main" val="41072986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12986199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Recess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Tree>
    <p:extLst>
      <p:ext uri="{BB962C8B-B14F-4D97-AF65-F5344CB8AC3E}">
        <p14:creationId xmlns:p14="http://schemas.microsoft.com/office/powerpoint/2010/main" val="33546219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699112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a:t>
            </a:r>
            <a:r>
              <a:rPr lang="en-US" altLang="en-US">
                <a:solidFill>
                  <a:schemeClr val="tx2"/>
                </a:solidFill>
              </a:rPr>
              <a:t># </a:t>
            </a:r>
            <a:r>
              <a:rPr lang="en-US" altLang="en-US" smtClean="0">
                <a:solidFill>
                  <a:schemeClr val="tx2"/>
                </a:solidFill>
              </a:rPr>
              <a:t>5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a:t>
            </a:r>
            <a:r>
              <a:rPr lang="en-US" altLang="en-US" sz="2000" b="0" dirty="0"/>
              <a:t>TG timelines (10 min – special order)</a:t>
            </a:r>
          </a:p>
          <a:p>
            <a:pPr algn="just">
              <a:spcBef>
                <a:spcPct val="20000"/>
              </a:spcBef>
              <a:buFontTx/>
              <a:buChar char="•"/>
            </a:pPr>
            <a:r>
              <a:rPr lang="en-US" altLang="en-US" sz="2000" b="0" dirty="0"/>
              <a:t>Set goals for </a:t>
            </a:r>
            <a:r>
              <a:rPr lang="en-US" altLang="en-US" sz="2000" b="0" dirty="0" smtClean="0"/>
              <a:t>Mar. </a:t>
            </a:r>
            <a:r>
              <a:rPr lang="en-US" altLang="en-US" sz="2000" b="0" dirty="0"/>
              <a:t>meeting (5min – special order)</a:t>
            </a:r>
          </a:p>
          <a:p>
            <a:pPr algn="just">
              <a:spcBef>
                <a:spcPct val="20000"/>
              </a:spcBef>
              <a:buFontTx/>
              <a:buChar char="•"/>
            </a:pPr>
            <a:r>
              <a:rPr lang="en-US" altLang="en-US" sz="2000" b="0" dirty="0"/>
              <a:t>Set teleconference times (5min – special order)</a:t>
            </a:r>
          </a:p>
          <a:p>
            <a:endParaRPr lang="en-US" sz="2000" dirty="0"/>
          </a:p>
        </p:txBody>
      </p:sp>
    </p:spTree>
    <p:extLst>
      <p:ext uri="{BB962C8B-B14F-4D97-AF65-F5344CB8AC3E}">
        <p14:creationId xmlns:p14="http://schemas.microsoft.com/office/powerpoint/2010/main" val="23826990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a:solidFill>
                  <a:schemeClr val="tx2"/>
                </a:solidFill>
              </a:rPr>
              <a:t>Slot </a:t>
            </a:r>
            <a:r>
              <a:rPr lang="en-US" altLang="en-US" smtClean="0">
                <a:solidFill>
                  <a:schemeClr val="tx2"/>
                </a:solidFill>
              </a:rPr>
              <a:t>#5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895035772"/>
              </p:ext>
            </p:extLst>
          </p:nvPr>
        </p:nvGraphicFramePr>
        <p:xfrm>
          <a:off x="323528" y="1556792"/>
          <a:ext cx="8640961" cy="1376552"/>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r>
                        <a:rPr lang="en-US" sz="1600" dirty="0" smtClean="0"/>
                        <a:t>11-18-0276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Jan. 2018</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a:t>
                      </a:r>
                      <a:endParaRPr lang="en-US" sz="1600" kern="1200" dirty="0">
                        <a:solidFill>
                          <a:schemeClr val="dk1"/>
                        </a:solidFill>
                        <a:latin typeface="+mn-lt"/>
                        <a:ea typeface="+mn-ea"/>
                        <a:cs typeface="+mn-cs"/>
                      </a:endParaRPr>
                    </a:p>
                  </a:txBody>
                  <a:tcPr marT="45712" marB="45712"/>
                </a:tc>
              </a:tr>
              <a:tr h="2235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5207285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00B05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86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 – Update</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err="1" smtClean="0">
                <a:solidFill>
                  <a:schemeClr val="tx1"/>
                </a:solidFill>
              </a:rPr>
              <a:t>nassociated</a:t>
            </a:r>
            <a:r>
              <a:rPr lang="en-US" sz="600" dirty="0" smtClean="0">
                <a:solidFill>
                  <a:schemeClr val="tx1"/>
                </a:solidFill>
              </a:rPr>
              <a:t>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500435" y="4134478"/>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946935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Meeting Achievements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31668135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Meeting Goals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21947337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a:t>
            </a:r>
            <a:r>
              <a:rPr lang="en-US" smtClean="0"/>
              <a:t>of Maymeeting </a:t>
            </a:r>
            <a:r>
              <a:rPr lang="en-US" dirty="0" smtClean="0"/>
              <a:t>Goals</a:t>
            </a:r>
            <a:endParaRPr lang="en-US" dirty="0"/>
          </a:p>
        </p:txBody>
      </p:sp>
      <p:sp>
        <p:nvSpPr>
          <p:cNvPr id="3" name="Content Placeholder 2"/>
          <p:cNvSpPr>
            <a:spLocks noGrp="1"/>
          </p:cNvSpPr>
          <p:nvPr>
            <p:ph idx="1"/>
          </p:nvPr>
        </p:nvSpPr>
        <p:spPr/>
        <p:txBody>
          <a:bodyPr/>
          <a:lstStyle/>
          <a:p>
            <a:pPr marL="0" indent="0"/>
            <a:r>
              <a:rPr lang="en-US" dirty="0" smtClean="0"/>
              <a:t>We commit for the May meeting goals as the TG Plan Of Record.</a:t>
            </a:r>
          </a:p>
          <a:p>
            <a:endParaRPr lang="en-US" dirty="0" smtClean="0"/>
          </a:p>
          <a:p>
            <a:r>
              <a:rPr lang="en-US" dirty="0" smtClean="0"/>
              <a:t>Moved:</a:t>
            </a:r>
          </a:p>
          <a:p>
            <a:r>
              <a:rPr lang="en-US" dirty="0" smtClean="0"/>
              <a:t>2</a:t>
            </a:r>
            <a:r>
              <a:rPr lang="en-US" baseline="30000" dirty="0" smtClean="0"/>
              <a:t>nd</a:t>
            </a:r>
            <a:r>
              <a:rPr lang="en-US" dirty="0" smtClean="0"/>
              <a:t>:</a:t>
            </a:r>
          </a:p>
          <a:p>
            <a:endParaRPr lang="en-US" dirty="0"/>
          </a:p>
          <a:p>
            <a:r>
              <a:rPr lang="en-US" dirty="0" smtClean="0"/>
              <a:t>Y: 	</a:t>
            </a:r>
            <a:r>
              <a:rPr lang="en-US" dirty="0"/>
              <a:t>	</a:t>
            </a:r>
            <a:r>
              <a:rPr lang="en-US" dirty="0" smtClean="0"/>
              <a:t>	N: 		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32969862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smtClean="0"/>
              <a:t>Apr. (Wed</a:t>
            </a:r>
            <a:r>
              <a:rPr lang="en-US" altLang="en-US" dirty="0"/>
              <a:t>.) 11:00AM ET for 1hr. </a:t>
            </a:r>
          </a:p>
          <a:p>
            <a:pPr algn="just">
              <a:spcBef>
                <a:spcPct val="20000"/>
              </a:spcBef>
              <a:buFontTx/>
              <a:buChar char="•"/>
            </a:pPr>
            <a:r>
              <a:rPr lang="en-US" altLang="en-US" dirty="0" smtClean="0"/>
              <a:t>Do </a:t>
            </a:r>
            <a:r>
              <a:rPr lang="en-US" altLang="en-US" dirty="0"/>
              <a:t>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38128154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379654056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5457941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1623"/>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179512" y="1124744"/>
            <a:ext cx="8856984" cy="496967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smtClean="0">
                <a:latin typeface="Calibri" panose="020F0502020204030204" pitchFamily="34" charset="0"/>
                <a:cs typeface="Calibri" panose="020F0502020204030204" pitchFamily="34" charset="0"/>
              </a:rPr>
              <a:t>The </a:t>
            </a:r>
            <a:r>
              <a:rPr lang="en-US" altLang="en-US" sz="1800" dirty="0">
                <a:latin typeface="Calibri" panose="020F0502020204030204" pitchFamily="34" charset="0"/>
                <a:cs typeface="Calibri" panose="020F0502020204030204" pitchFamily="34" charset="0"/>
              </a:rPr>
              <a:t>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0281789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(con.) –TBC</a:t>
            </a:r>
            <a:endParaRPr lang="en-US" dirty="0"/>
          </a:p>
        </p:txBody>
      </p:sp>
      <p:sp>
        <p:nvSpPr>
          <p:cNvPr id="3" name="Content Placeholder 2"/>
          <p:cNvSpPr>
            <a:spLocks noGrp="1"/>
          </p:cNvSpPr>
          <p:nvPr>
            <p:ph idx="1"/>
          </p:nvPr>
        </p:nvSpPr>
        <p:spPr>
          <a:xfrm>
            <a:off x="685800" y="1628800"/>
            <a:ext cx="7770813" cy="4465613"/>
          </a:xfrm>
        </p:spPr>
        <p:txBody>
          <a:bodyPr/>
          <a:lstStyle/>
          <a:p>
            <a:pPr>
              <a:buFont typeface="Arial" panose="020B0604020202020204" pitchFamily="34" charset="0"/>
              <a:buChar char="•"/>
            </a:pPr>
            <a:r>
              <a:rPr lang="en-US" dirty="0" smtClean="0"/>
              <a:t>Good progress this meeting:</a:t>
            </a:r>
          </a:p>
          <a:p>
            <a:pPr lvl="1">
              <a:buFont typeface="Arial" panose="020B0604020202020204" pitchFamily="34" charset="0"/>
              <a:buChar char="•"/>
            </a:pPr>
            <a:r>
              <a:rPr lang="en-US" dirty="0" smtClean="0"/>
              <a:t>Approved XXYY new spec framework requirements.</a:t>
            </a:r>
          </a:p>
          <a:p>
            <a:pPr lvl="1">
              <a:buFont typeface="Arial" panose="020B0604020202020204" pitchFamily="34" charset="0"/>
              <a:buChar char="•"/>
            </a:pPr>
            <a:r>
              <a:rPr lang="en-US" dirty="0" smtClean="0"/>
              <a:t>ZZ submissions reviewed.</a:t>
            </a:r>
          </a:p>
          <a:p>
            <a:pPr>
              <a:buFont typeface="Arial" panose="020B0604020202020204" pitchFamily="34" charset="0"/>
              <a:buChar char="•"/>
            </a:pPr>
            <a:r>
              <a:rPr lang="en-US" dirty="0" smtClean="0"/>
              <a:t>However:</a:t>
            </a:r>
          </a:p>
          <a:p>
            <a:pPr lvl="1">
              <a:buFont typeface="Arial" panose="020B0604020202020204" pitchFamily="34" charset="0"/>
              <a:buChar char="•"/>
            </a:pPr>
            <a:r>
              <a:rPr lang="en-US" dirty="0" smtClean="0"/>
              <a:t>Timelines show a N months delay.</a:t>
            </a:r>
          </a:p>
          <a:p>
            <a:pPr lvl="1">
              <a:buFont typeface="Arial" panose="020B0604020202020204" pitchFamily="34" charset="0"/>
              <a:buChar char="•"/>
            </a:pPr>
            <a:r>
              <a:rPr lang="en-US" dirty="0" smtClean="0"/>
              <a:t>Call for amendment text – TG progress key element. </a:t>
            </a:r>
          </a:p>
          <a:p>
            <a:pPr lvl="1">
              <a:buFont typeface="Arial" panose="020B0604020202020204" pitchFamily="34" charset="0"/>
              <a:buChar char="•"/>
            </a:pPr>
            <a:r>
              <a:rPr lang="en-US" dirty="0" smtClean="0"/>
              <a:t>Gap may close – to be evaluated during January meeting.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8303009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 2018</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67</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 2018</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68</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 2018</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69</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685800" y="1268760"/>
            <a:ext cx="7770813" cy="482565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247061765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 2018</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70</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71</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340768"/>
            <a:ext cx="7770813" cy="4753645"/>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2000" b="0" dirty="0" smtClean="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sz="2000" b="0" dirty="0" smtClean="0">
                <a:latin typeface="Calibri" pitchFamily="34" charset="0"/>
                <a:cs typeface="Calibri" pitchFamily="34" charset="0"/>
              </a:rPr>
              <a:t>If </a:t>
            </a:r>
            <a:r>
              <a:rPr lang="en-US" altLang="en-US" sz="2000" b="0" dirty="0">
                <a:latin typeface="Calibri" pitchFamily="34" charset="0"/>
                <a:cs typeface="Calibri" pitchFamily="34" charset="0"/>
              </a:rPr>
              <a:t>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b="0" dirty="0">
                <a:latin typeface="Calibri" pitchFamily="34" charset="0"/>
                <a:cs typeface="Calibri" pitchFamily="34" charset="0"/>
              </a:rPr>
            </a:br>
            <a:endParaRPr lang="en-US" altLang="en-US" sz="2000" dirty="0">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653226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68760"/>
            <a:ext cx="7770813" cy="4825653"/>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a:t>
            </a:r>
            <a:r>
              <a:rPr lang="en-US" altLang="en-US" sz="1400" dirty="0" smtClean="0">
                <a:latin typeface="Calibri" panose="020F0502020204030204" pitchFamily="34" charset="0"/>
                <a:cs typeface="Calibri" panose="020F0502020204030204" pitchFamily="34" charset="0"/>
                <a:hlinkClick r:id="rId2"/>
              </a:rPr>
              <a:t>standards.ieee.org/develop/policies/antitrust.pdf</a:t>
            </a:r>
            <a:r>
              <a:rPr lang="en-US" altLang="en-US" sz="1400" dirty="0" smtClean="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Mar. 2018</a:t>
            </a:r>
            <a:endParaRPr lang="en-GB" dirty="0"/>
          </a:p>
        </p:txBody>
      </p:sp>
    </p:spTree>
    <p:extLst>
      <p:ext uri="{BB962C8B-B14F-4D97-AF65-F5344CB8AC3E}">
        <p14:creationId xmlns:p14="http://schemas.microsoft.com/office/powerpoint/2010/main" val="1371114550"/>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51964</TotalTime>
  <Words>3698</Words>
  <Application>Microsoft Office PowerPoint</Application>
  <PresentationFormat>On-screen Show (4:3)</PresentationFormat>
  <Paragraphs>912</Paragraphs>
  <Slides>73</Slides>
  <Notes>22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73</vt:i4>
      </vt:variant>
    </vt:vector>
  </HeadingPairs>
  <TitlesOfParts>
    <vt:vector size="84"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March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TG Process</vt:lpstr>
      <vt:lpstr>PowerPoint Presentation</vt:lpstr>
      <vt:lpstr>Meeting Slot # 1 discussion items</vt:lpstr>
      <vt:lpstr>Submission order – Slot #1</vt:lpstr>
      <vt:lpstr>Approval of previous meeting minutes</vt:lpstr>
      <vt:lpstr>Process For Draft Development</vt:lpstr>
      <vt:lpstr>TGaz Process</vt:lpstr>
      <vt:lpstr>TGaz Process (con.)</vt:lpstr>
      <vt:lpstr>TGaz Process (con.)</vt:lpstr>
      <vt:lpstr>SFD Working Draft Approval</vt:lpstr>
      <vt:lpstr>Presentations</vt:lpstr>
      <vt:lpstr>Attendance reminder</vt:lpstr>
      <vt:lpstr>Recess</vt:lpstr>
      <vt:lpstr>PowerPoint Presentation</vt:lpstr>
      <vt:lpstr>Meeting Slot # 2 discussion items</vt:lpstr>
      <vt:lpstr>Submission order – Slot # 2</vt:lpstr>
      <vt:lpstr>Presentations</vt:lpstr>
      <vt:lpstr>Reminder to do attendance</vt:lpstr>
      <vt:lpstr>Recess</vt:lpstr>
      <vt:lpstr>PowerPoint Presentation</vt:lpstr>
      <vt:lpstr>Meeting Slot # 3 discussion items</vt:lpstr>
      <vt:lpstr>Submission order – Slot #3</vt:lpstr>
      <vt:lpstr>Presentations</vt:lpstr>
      <vt:lpstr>Reminder to do attendance</vt:lpstr>
      <vt:lpstr>Recess</vt:lpstr>
      <vt:lpstr>PowerPoint Presentation</vt:lpstr>
      <vt:lpstr>Meeting Slot # 4 discussion items</vt:lpstr>
      <vt:lpstr>Submission order – Slot #4</vt:lpstr>
      <vt:lpstr>Presentations</vt:lpstr>
      <vt:lpstr>Reminder to do attendance</vt:lpstr>
      <vt:lpstr>Recess</vt:lpstr>
      <vt:lpstr>Reminder to do attendance</vt:lpstr>
      <vt:lpstr>Meeting Slot # 5 discussion items</vt:lpstr>
      <vt:lpstr>Submission order – Slot #5</vt:lpstr>
      <vt:lpstr>Current Approved Timelines – Update</vt:lpstr>
      <vt:lpstr>March Meeting Achievements</vt:lpstr>
      <vt:lpstr>May Meeting Goals</vt:lpstr>
      <vt:lpstr>Motion – approval of Maymeeting Goals</vt:lpstr>
      <vt:lpstr>Teleconference Schedule</vt:lpstr>
      <vt:lpstr>AOB?</vt:lpstr>
      <vt:lpstr>Adjourn</vt:lpstr>
      <vt:lpstr>PowerPoint Presentation</vt:lpstr>
      <vt:lpstr>Timelines (con.) –TBC</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 CTPClassification=CTP_IC</cp:keywords>
  <cp:lastModifiedBy>Segev, Jonathan</cp:lastModifiedBy>
  <cp:revision>500</cp:revision>
  <cp:lastPrinted>1601-01-01T00:00:00Z</cp:lastPrinted>
  <dcterms:created xsi:type="dcterms:W3CDTF">2017-01-29T08:57:00Z</dcterms:created>
  <dcterms:modified xsi:type="dcterms:W3CDTF">2018-03-06T20:43:07Z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75a05f7d-6596-4224-a179-8139e685e147</vt:lpwstr>
  </property>
  <property fmtid="{D5CDD505-2E9C-101B-9397-08002B2CF9AE}" pid="3" name="CTP_BU">
    <vt:lpwstr>NEXT GEN AND STANDARDS GROUP</vt:lpwstr>
  </property>
  <property fmtid="{D5CDD505-2E9C-101B-9397-08002B2CF9AE}" pid="4" name="CTP_TimeStamp">
    <vt:lpwstr>2018-03-06 20:42:57Z</vt:lpwstr>
  </property>
  <property fmtid="{D5CDD505-2E9C-101B-9397-08002B2CF9AE}" pid="5" name="CTPClassification">
    <vt:lpwstr>CTP_IC</vt:lpwstr>
  </property>
</Properties>
</file>