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56" r:id="rId19"/>
    <p:sldId id="281" r:id="rId20"/>
    <p:sldId id="282" r:id="rId21"/>
    <p:sldId id="283" r:id="rId22"/>
    <p:sldId id="284" r:id="rId23"/>
    <p:sldId id="366" r:id="rId24"/>
    <p:sldId id="387" r:id="rId25"/>
    <p:sldId id="365" r:id="rId26"/>
    <p:sldId id="388" r:id="rId27"/>
    <p:sldId id="285" r:id="rId28"/>
    <p:sldId id="286" r:id="rId29"/>
    <p:sldId id="287" r:id="rId30"/>
    <p:sldId id="290" r:id="rId31"/>
    <p:sldId id="289" r:id="rId32"/>
    <p:sldId id="322" r:id="rId33"/>
    <p:sldId id="327" r:id="rId34"/>
    <p:sldId id="304" r:id="rId35"/>
    <p:sldId id="308" r:id="rId36"/>
    <p:sldId id="306" r:id="rId37"/>
    <p:sldId id="330" r:id="rId38"/>
    <p:sldId id="305" r:id="rId39"/>
    <p:sldId id="328" r:id="rId40"/>
    <p:sldId id="325" r:id="rId41"/>
    <p:sldId id="326" r:id="rId42"/>
    <p:sldId id="349" r:id="rId43"/>
    <p:sldId id="375" r:id="rId44"/>
    <p:sldId id="376" r:id="rId45"/>
    <p:sldId id="377" r:id="rId46"/>
    <p:sldId id="378" r:id="rId47"/>
    <p:sldId id="380" r:id="rId48"/>
    <p:sldId id="386" r:id="rId49"/>
    <p:sldId id="381" r:id="rId50"/>
    <p:sldId id="382" r:id="rId51"/>
    <p:sldId id="383" r:id="rId52"/>
    <p:sldId id="384" r:id="rId53"/>
    <p:sldId id="385" r:id="rId54"/>
    <p:sldId id="298" r:id="rId55"/>
    <p:sldId id="339" r:id="rId56"/>
    <p:sldId id="299" r:id="rId57"/>
    <p:sldId id="300" r:id="rId58"/>
    <p:sldId id="301" r:id="rId59"/>
    <p:sldId id="347" r:id="rId60"/>
    <p:sldId id="348" r:id="rId61"/>
    <p:sldId id="258" r:id="rId62"/>
    <p:sldId id="259" r:id="rId63"/>
    <p:sldId id="260" r:id="rId64"/>
    <p:sldId id="261" r:id="rId65"/>
    <p:sldId id="262" r:id="rId66"/>
    <p:sldId id="263" r:id="rId67"/>
    <p:sldId id="264"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56"/>
          </p14:sldIdLst>
        </p14:section>
        <p14:section name="Slot # 1" id="{A8BC1F47-3153-4394-9D00-B4D234301B74}">
          <p14:sldIdLst>
            <p14:sldId id="281"/>
            <p14:sldId id="282"/>
            <p14:sldId id="283"/>
            <p14:sldId id="284"/>
            <p14:sldId id="366"/>
            <p14:sldId id="387"/>
            <p14:sldId id="365"/>
            <p14:sldId id="388"/>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75"/>
            <p14:sldId id="376"/>
            <p14:sldId id="377"/>
            <p14:sldId id="378"/>
            <p14:sldId id="380"/>
            <p14:sldId id="386"/>
            <p14:sldId id="381"/>
            <p14:sldId id="382"/>
            <p14:sldId id="383"/>
            <p14:sldId id="384"/>
            <p14:sldId id="385"/>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4660"/>
  </p:normalViewPr>
  <p:slideViewPr>
    <p:cSldViewPr>
      <p:cViewPr varScale="1">
        <p:scale>
          <a:sx n="98" d="100"/>
          <a:sy n="98" d="100"/>
        </p:scale>
        <p:origin x="389"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61</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79852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802.11-18/0276r0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98"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26576201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solidFill>
                            <a:schemeClr val="dk1"/>
                          </a:solidFill>
                          <a:latin typeface="+mn-lt"/>
                          <a:ea typeface="+mn-ea"/>
                          <a:cs typeface="+mn-cs"/>
                        </a:rPr>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a:t>
            </a:r>
            <a:r>
              <a:rPr lang="en-US" altLang="en-US" sz="2000" b="0" dirty="0" smtClean="0"/>
              <a:t>11-18-221).  </a:t>
            </a:r>
            <a:endParaRPr lang="en-US" altLang="en-US" sz="2000" b="0" dirty="0" smtClean="0"/>
          </a:p>
          <a:p>
            <a:pPr algn="just">
              <a:spcBef>
                <a:spcPct val="20000"/>
              </a:spcBef>
              <a:buFontTx/>
              <a:buChar char="•"/>
            </a:pPr>
            <a:r>
              <a:rPr lang="en-US" altLang="en-US" sz="2000" b="0" dirty="0" smtClean="0"/>
              <a:t>Approve </a:t>
            </a:r>
            <a:r>
              <a:rPr lang="en-US" altLang="en-US" sz="2000" b="0" dirty="0" err="1" smtClean="0"/>
              <a:t>telecons</a:t>
            </a:r>
            <a:r>
              <a:rPr lang="en-US" altLang="en-US" sz="2000" b="0" dirty="0" smtClean="0"/>
              <a:t> </a:t>
            </a:r>
            <a:r>
              <a:rPr lang="en-US" altLang="en-US" sz="2000" b="0" dirty="0" smtClean="0"/>
              <a:t>minutes (</a:t>
            </a:r>
            <a:r>
              <a:rPr lang="en-US" altLang="en-US" sz="2000" b="0" dirty="0" smtClean="0"/>
              <a:t>11-18-xxxx, 11-18-xxxx).</a:t>
            </a:r>
            <a:endParaRPr lang="en-US" altLang="en-US" sz="2000" b="0" dirty="0" smtClean="0"/>
          </a:p>
          <a:p>
            <a:pPr algn="just">
              <a:spcBef>
                <a:spcPct val="20000"/>
              </a:spcBef>
              <a:buFontTx/>
              <a:buChar char="•"/>
            </a:pPr>
            <a:r>
              <a:rPr lang="en-US" altLang="en-US" sz="2000" b="0" dirty="0" smtClean="0"/>
              <a:t>Review and consider adoption of D0.1. </a:t>
            </a:r>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a:t>
            </a:r>
            <a:r>
              <a:rPr lang="en-US" altLang="en-US" sz="2000" b="0" dirty="0" smtClean="0"/>
              <a:t>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405573432"/>
              </p:ext>
            </p:extLst>
          </p:nvPr>
        </p:nvGraphicFramePr>
        <p:xfrm>
          <a:off x="380206" y="1484784"/>
          <a:ext cx="8458200" cy="371838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a:t>
                      </a:r>
                      <a:r>
                        <a:rPr lang="en-US" sz="1600" strike="noStrike" kern="1200" dirty="0" smtClean="0">
                          <a:solidFill>
                            <a:schemeClr val="dk1"/>
                          </a:solidFill>
                          <a:latin typeface="+mn-lt"/>
                          <a:ea typeface="+mn-ea"/>
                          <a:cs typeface="+mn-cs"/>
                        </a:rPr>
                        <a:t>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11-18-0xxx</a:t>
                      </a:r>
                      <a:endParaRPr lang="en-US" sz="1600" dirty="0"/>
                    </a:p>
                  </a:txBody>
                  <a:tcPr marT="45712" marB="45712"/>
                </a:tc>
                <a:tc>
                  <a:txBody>
                    <a:bodyPr/>
                    <a:lstStyle/>
                    <a:p>
                      <a:r>
                        <a:rPr lang="en-US" sz="1600" dirty="0" smtClean="0"/>
                        <a:t>As needed</a:t>
                      </a:r>
                      <a:endParaRPr lang="en-US" sz="1600" dirty="0"/>
                    </a:p>
                  </a:txBody>
                  <a:tcPr marT="45712" marB="45712"/>
                </a:tc>
                <a:tc>
                  <a:txBody>
                    <a:bodyPr/>
                    <a:lstStyle/>
                    <a:p>
                      <a:r>
                        <a:rPr lang="en-US" sz="1600" dirty="0" smtClean="0"/>
                        <a:t>Feb.</a:t>
                      </a:r>
                      <a:r>
                        <a:rPr lang="en-US" sz="1600" baseline="0" dirty="0" smtClean="0"/>
                        <a:t> 21</a:t>
                      </a:r>
                      <a:r>
                        <a:rPr lang="en-US" sz="1600" baseline="30000" dirty="0" smtClean="0"/>
                        <a:t>st</a:t>
                      </a:r>
                      <a:r>
                        <a:rPr lang="en-US" sz="1600" baseline="0" dirty="0" smtClean="0"/>
                        <a:t> </a:t>
                      </a:r>
                      <a:r>
                        <a:rPr lang="en-US" sz="1600" baseline="0" dirty="0" err="1" smtClean="0"/>
                        <a:t>Telecon</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11-18-0xxx</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As needed</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Feb. 28</a:t>
                      </a:r>
                      <a:r>
                        <a:rPr lang="en-US" sz="1600" strike="noStrike" kern="1200" baseline="30000" dirty="0" smtClean="0">
                          <a:solidFill>
                            <a:schemeClr val="dk1"/>
                          </a:solidFill>
                          <a:latin typeface="+mn-lt"/>
                          <a:ea typeface="+mn-ea"/>
                          <a:cs typeface="+mn-cs"/>
                        </a:rPr>
                        <a:t>th</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smtClean="0"/>
              <a:t>Approval of </a:t>
            </a:r>
            <a:r>
              <a:rPr lang="en-US" dirty="0" smtClean="0"/>
              <a:t>amendment draft D0.1</a:t>
            </a:r>
          </a:p>
          <a:p>
            <a:pPr lvl="1">
              <a:buFont typeface="Arial" panose="020B0604020202020204" pitchFamily="34" charset="0"/>
              <a:buChar char="•"/>
            </a:pPr>
            <a:r>
              <a:rPr lang="en-US" dirty="0"/>
              <a:t>SFD 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Submissions </a:t>
            </a:r>
            <a:r>
              <a:rPr lang="en-US" dirty="0"/>
              <a:t>towards SFD text.</a:t>
            </a:r>
          </a:p>
          <a:p>
            <a:pPr lvl="1">
              <a:buFont typeface="Arial" panose="020B0604020202020204" pitchFamily="34" charset="0"/>
              <a:buChar char="•"/>
            </a:pPr>
            <a:r>
              <a:rPr lang="en-US" dirty="0" smtClean="0"/>
              <a:t>Technical </a:t>
            </a:r>
            <a:r>
              <a:rPr lang="en-US" dirty="0" smtClean="0"/>
              <a:t>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a:cs typeface="Times New Roman" panose="02020603050405020304" pitchFamily="18" charset="0"/>
              </a:rPr>
              <a:t>Rosemont, </a:t>
            </a:r>
            <a:r>
              <a:rPr lang="en-US" altLang="en-US" sz="4000" dirty="0" smtClean="0">
                <a:cs typeface="Times New Roman" panose="02020603050405020304" pitchFamily="18" charset="0"/>
              </a:rPr>
              <a:t>Illinois</a:t>
            </a:r>
          </a:p>
          <a:p>
            <a:pPr algn="ctr">
              <a:lnSpc>
                <a:spcPct val="90000"/>
              </a:lnSpc>
              <a:buFontTx/>
              <a:buNone/>
            </a:pPr>
            <a:r>
              <a:rPr lang="en-US" altLang="en-US" sz="4000" dirty="0" smtClean="0">
                <a:cs typeface="Times New Roman" panose="02020603050405020304" pitchFamily="18" charset="0"/>
              </a:rPr>
              <a:t>Mar</a:t>
            </a:r>
            <a:r>
              <a:rPr lang="en-US" altLang="en-US" sz="4000" dirty="0" smtClean="0">
                <a:cs typeface="Times New Roman" panose="02020603050405020304" pitchFamily="18" charset="0"/>
              </a:rPr>
              <a:t>. 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a:t>
            </a:r>
            <a:r>
              <a:rPr lang="en-US" altLang="en-US" sz="4000" dirty="0" smtClean="0">
                <a:cs typeface="Times New Roman" panose="02020603050405020304" pitchFamily="18" charset="0"/>
              </a:rPr>
              <a:t>- </a:t>
            </a:r>
            <a:r>
              <a:rPr lang="en-US" altLang="en-US" sz="4000" dirty="0" smtClean="0">
                <a:cs typeface="Times New Roman" panose="02020603050405020304" pitchFamily="18" charset="0"/>
              </a:rPr>
              <a:t>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a:t>
            </a:r>
            <a:r>
              <a:rPr lang="en-US" altLang="en-US" sz="2000" b="0" dirty="0" smtClean="0"/>
              <a:t>(15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a:t>
            </a:r>
            <a:r>
              <a:rPr lang="en-US" altLang="en-US" sz="2000" b="0" dirty="0" smtClean="0"/>
              <a:t>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telecons</a:t>
            </a:r>
            <a:r>
              <a:rPr lang="en-US" altLang="en-US" sz="2000" b="0" dirty="0" smtClean="0"/>
              <a:t> </a:t>
            </a:r>
            <a:r>
              <a:rPr lang="en-US" altLang="en-US" sz="2000" b="0" dirty="0" smtClean="0"/>
              <a:t>minutes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and approval of 11az D0.1 (as needed)</a:t>
            </a:r>
            <a:endParaRPr lang="en-US" altLang="en-US" sz="2000" b="0" dirty="0" smtClean="0"/>
          </a:p>
          <a:p>
            <a:pPr algn="just">
              <a:spcBef>
                <a:spcPct val="20000"/>
              </a:spcBef>
              <a:buFontTx/>
              <a:buChar char="•"/>
            </a:pPr>
            <a:r>
              <a:rPr lang="en-US" altLang="en-US" sz="2000" b="0" dirty="0" smtClean="0"/>
              <a:t>Approval </a:t>
            </a:r>
            <a:r>
              <a:rPr lang="en-US" altLang="en-US" sz="2000" b="0" dirty="0"/>
              <a:t>of SFD working </a:t>
            </a:r>
            <a:r>
              <a:rPr lang="en-US" altLang="en-US" sz="2000" b="0" dirty="0" smtClean="0"/>
              <a:t>draft (as needed).</a:t>
            </a:r>
            <a:endParaRPr lang="en-US" altLang="en-US" sz="2000" b="0" dirty="0"/>
          </a:p>
          <a:p>
            <a:pPr algn="just">
              <a:spcBef>
                <a:spcPct val="20000"/>
              </a:spcBef>
              <a:buFontTx/>
              <a:buChar char="•"/>
            </a:pPr>
            <a:r>
              <a:rPr lang="en-US" altLang="en-US" sz="2000" b="0" dirty="0"/>
              <a:t>Review of </a:t>
            </a:r>
            <a:r>
              <a:rPr lang="en-US" altLang="en-US" sz="2000" b="0" dirty="0" smtClean="0"/>
              <a:t>submissions towards draft </a:t>
            </a:r>
            <a:r>
              <a:rPr lang="en-US" altLang="en-US" sz="2000" b="0" dirty="0"/>
              <a:t>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097625332"/>
              </p:ext>
            </p:extLst>
          </p:nvPr>
        </p:nvGraphicFramePr>
        <p:xfrm>
          <a:off x="288826" y="1507333"/>
          <a:ext cx="8640960" cy="4328024"/>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11-18-0xxx</a:t>
                      </a:r>
                      <a:endParaRPr lang="en-US" sz="1600" dirty="0"/>
                    </a:p>
                  </a:txBody>
                  <a:tcPr marT="45712" marB="45712"/>
                </a:tc>
                <a:tc>
                  <a:txBody>
                    <a:bodyPr/>
                    <a:lstStyle/>
                    <a:p>
                      <a:r>
                        <a:rPr lang="en-US" sz="1600" dirty="0" smtClean="0"/>
                        <a:t>As needed</a:t>
                      </a:r>
                      <a:endParaRPr lang="en-US" sz="1600" dirty="0"/>
                    </a:p>
                  </a:txBody>
                  <a:tcPr marT="45712" marB="45712"/>
                </a:tc>
                <a:tc>
                  <a:txBody>
                    <a:bodyPr/>
                    <a:lstStyle/>
                    <a:p>
                      <a:r>
                        <a:rPr lang="en-US" sz="1600" dirty="0" smtClean="0"/>
                        <a:t>Feb.</a:t>
                      </a:r>
                      <a:r>
                        <a:rPr lang="en-US" sz="1600" baseline="0" dirty="0" smtClean="0"/>
                        <a:t> 21</a:t>
                      </a:r>
                      <a:r>
                        <a:rPr lang="en-US" sz="1600" baseline="30000" dirty="0" smtClean="0"/>
                        <a:t>st</a:t>
                      </a:r>
                      <a:r>
                        <a:rPr lang="en-US" sz="1600" baseline="0" dirty="0" smtClean="0"/>
                        <a:t> </a:t>
                      </a:r>
                      <a:r>
                        <a:rPr lang="en-US" sz="1600" baseline="0" dirty="0" err="1" smtClean="0"/>
                        <a:t>Telecon</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5min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11-18-0xxx</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As needed</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Feb. 28</a:t>
                      </a:r>
                      <a:r>
                        <a:rPr lang="en-US" sz="1600" strike="noStrike" kern="1200" baseline="30000" dirty="0" smtClean="0">
                          <a:solidFill>
                            <a:schemeClr val="dk1"/>
                          </a:solidFill>
                          <a:latin typeface="+mn-lt"/>
                          <a:ea typeface="+mn-ea"/>
                          <a:cs typeface="+mn-cs"/>
                        </a:rPr>
                        <a:t>th</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a:t>
                      </a:r>
                      <a:r>
                        <a:rPr lang="en-US" sz="1600" kern="1200" dirty="0" smtClean="0">
                          <a:solidFill>
                            <a:schemeClr val="dk1"/>
                          </a:solidFill>
                          <a:latin typeface="+mn-lt"/>
                          <a:ea typeface="+mn-ea"/>
                          <a:cs typeface="+mn-cs"/>
                        </a:rPr>
                        <a:t>min</a:t>
                      </a: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Submissions according</a:t>
                      </a:r>
                      <a:r>
                        <a:rPr lang="en-US" sz="1600" strike="noStrike" kern="1200" baseline="0" dirty="0" smtClean="0">
                          <a:solidFill>
                            <a:schemeClr val="dk1"/>
                          </a:solidFill>
                          <a:latin typeface="+mn-lt"/>
                          <a:ea typeface="+mn-ea"/>
                          <a:cs typeface="+mn-cs"/>
                        </a:rPr>
                        <a:t> to submissions ordering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11-18/0221 “</a:t>
            </a:r>
            <a:r>
              <a:rPr lang="en-US" dirty="0"/>
              <a:t>Meeting Minutes January 2018 Session</a:t>
            </a:r>
            <a:r>
              <a:rPr lang="en-US" b="0" dirty="0" smtClean="0"/>
              <a:t>” </a:t>
            </a:r>
            <a:r>
              <a:rPr lang="en-US" b="0" dirty="0"/>
              <a:t>posted to Mentor </a:t>
            </a:r>
            <a:r>
              <a:rPr lang="en-US" b="0" dirty="0" smtClean="0"/>
              <a:t>on </a:t>
            </a:r>
            <a:r>
              <a:rPr lang="en-US" b="0" dirty="0" smtClean="0"/>
              <a:t>Jan.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11-18/221r0 </a:t>
            </a:r>
            <a:r>
              <a:rPr lang="en-US" b="0" dirty="0" smtClean="0"/>
              <a:t>as </a:t>
            </a:r>
            <a:r>
              <a:rPr lang="en-US" b="0" dirty="0" err="1" smtClean="0"/>
              <a:t>TGaz</a:t>
            </a:r>
            <a:r>
              <a:rPr lang="en-US" b="0" dirty="0" smtClean="0"/>
              <a:t> </a:t>
            </a:r>
            <a:r>
              <a:rPr lang="en-US" b="0" dirty="0"/>
              <a:t>meeting minutes for the </a:t>
            </a:r>
            <a:r>
              <a:rPr lang="en-US" b="0" dirty="0" smtClean="0"/>
              <a:t>January meeting</a:t>
            </a:r>
            <a:r>
              <a:rPr lang="en-US" b="0" dirty="0"/>
              <a:t>. </a:t>
            </a:r>
          </a:p>
          <a:p>
            <a:r>
              <a:rPr lang="en-US" b="0" dirty="0" smtClean="0"/>
              <a:t>Moved by</a:t>
            </a:r>
            <a:r>
              <a:rPr lang="en-US" b="0" dirty="0" smtClean="0"/>
              <a:t>:</a:t>
            </a:r>
            <a:endParaRPr lang="en-US" b="0" dirty="0"/>
          </a:p>
          <a:p>
            <a:r>
              <a:rPr lang="en-US" b="0" dirty="0"/>
              <a:t>Seconded </a:t>
            </a:r>
            <a:r>
              <a:rPr lang="en-US" b="0" dirty="0" smtClean="0"/>
              <a:t>by</a:t>
            </a:r>
            <a:r>
              <a:rPr lang="en-US" b="0" dirty="0" smtClean="0"/>
              <a:t>:</a:t>
            </a:r>
            <a:endParaRPr lang="en-US" b="0" dirty="0" smtClean="0"/>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Feb</a:t>
            </a:r>
            <a:r>
              <a:rPr lang="en-US" altLang="en-US" b="0" dirty="0" smtClean="0"/>
              <a:t>. 21</a:t>
            </a:r>
            <a:r>
              <a:rPr lang="en-US" altLang="en-US" b="0" baseline="30000" dirty="0" smtClean="0"/>
              <a:t>st</a:t>
            </a:r>
            <a:r>
              <a:rPr lang="en-US" altLang="en-US" b="0" dirty="0" smtClean="0"/>
              <a:t> </a:t>
            </a:r>
            <a:r>
              <a:rPr lang="en-US" altLang="en-US" b="0" dirty="0" err="1" smtClean="0"/>
              <a:t>Telecon</a:t>
            </a:r>
            <a:r>
              <a:rPr lang="en-US" altLang="en-US" b="0" dirty="0" smtClean="0"/>
              <a:t> </a:t>
            </a:r>
            <a:r>
              <a:rPr lang="en-US" altLang="en-US" b="0" dirty="0" smtClean="0"/>
              <a:t>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11-18/0xxx “Feb. 21</a:t>
            </a:r>
            <a:r>
              <a:rPr lang="en-US" b="0" baseline="30000" dirty="0" smtClean="0"/>
              <a:t>st</a:t>
            </a:r>
            <a:r>
              <a:rPr lang="en-US" b="0" dirty="0" smtClean="0"/>
              <a:t> </a:t>
            </a:r>
            <a:r>
              <a:rPr lang="en-US" b="0" dirty="0" err="1" smtClean="0"/>
              <a:t>Telecon</a:t>
            </a:r>
            <a:r>
              <a:rPr lang="en-US" b="0" dirty="0" smtClean="0"/>
              <a:t> </a:t>
            </a:r>
            <a:r>
              <a:rPr lang="en-US" b="0" dirty="0" smtClean="0"/>
              <a:t>Minutes” </a:t>
            </a:r>
            <a:r>
              <a:rPr lang="en-US" b="0" dirty="0"/>
              <a:t>posted to Mentor </a:t>
            </a:r>
            <a:r>
              <a:rPr lang="en-US" b="0" dirty="0" smtClean="0"/>
              <a:t>on </a:t>
            </a:r>
            <a:r>
              <a:rPr lang="en-US" b="0" dirty="0" smtClean="0"/>
              <a:t>MM DD 2018</a:t>
            </a:r>
            <a:r>
              <a:rPr lang="en-US" b="0" dirty="0" smtClean="0"/>
              <a:t>.</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11-18/0xxxr0 </a:t>
            </a:r>
            <a:r>
              <a:rPr lang="en-US" b="0" dirty="0" smtClean="0"/>
              <a:t>as </a:t>
            </a:r>
            <a:r>
              <a:rPr lang="en-US" b="0" dirty="0" err="1" smtClean="0"/>
              <a:t>TGaz</a:t>
            </a:r>
            <a:r>
              <a:rPr lang="en-US" b="0" dirty="0" smtClean="0"/>
              <a:t> </a:t>
            </a:r>
            <a:r>
              <a:rPr lang="en-US" b="0" dirty="0" smtClean="0"/>
              <a:t>Feb. 21</a:t>
            </a:r>
            <a:r>
              <a:rPr lang="en-US" b="0" baseline="30000" dirty="0" smtClean="0"/>
              <a:t>st</a:t>
            </a:r>
            <a:r>
              <a:rPr lang="en-US" b="0" dirty="0" smtClean="0"/>
              <a:t> minutes</a:t>
            </a:r>
            <a:r>
              <a:rPr lang="en-US" b="0" dirty="0" smtClean="0"/>
              <a:t>. </a:t>
            </a:r>
            <a:endParaRPr lang="en-US" b="0" dirty="0"/>
          </a:p>
          <a:p>
            <a:endParaRPr lang="en-US" b="0" dirty="0" smtClean="0"/>
          </a:p>
          <a:p>
            <a:r>
              <a:rPr lang="en-US" b="0" dirty="0" smtClean="0"/>
              <a:t>Moved by</a:t>
            </a:r>
            <a:r>
              <a:rPr lang="en-US" b="0" dirty="0" smtClean="0"/>
              <a:t>:</a:t>
            </a:r>
            <a:endParaRPr lang="en-US" b="0" dirty="0"/>
          </a:p>
          <a:p>
            <a:r>
              <a:rPr lang="en-US" b="0" dirty="0"/>
              <a:t>Seconded </a:t>
            </a:r>
            <a:r>
              <a:rPr lang="en-US" b="0" dirty="0" smtClean="0"/>
              <a:t>by</a:t>
            </a:r>
            <a:r>
              <a:rPr lang="en-US" b="0" dirty="0" smtClean="0"/>
              <a:t>:</a:t>
            </a:r>
            <a:endParaRPr lang="en-US" b="0" dirty="0" smtClean="0"/>
          </a:p>
          <a:p>
            <a:r>
              <a:rPr lang="en-US" b="0" dirty="0" smtClean="0"/>
              <a:t>Results </a:t>
            </a:r>
            <a:r>
              <a:rPr lang="en-US" b="0" dirty="0"/>
              <a:t>(Y/N/A</a:t>
            </a:r>
            <a:r>
              <a:rPr lang="en-US" b="0" dirty="0" smtClean="0"/>
              <a:t>):</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Feb</a:t>
            </a:r>
            <a:r>
              <a:rPr lang="en-US" altLang="en-US" b="0" dirty="0" smtClean="0"/>
              <a:t>. 28</a:t>
            </a:r>
            <a:r>
              <a:rPr lang="en-US" altLang="en-US" b="0" baseline="30000" dirty="0" smtClean="0"/>
              <a:t>th</a:t>
            </a:r>
            <a:r>
              <a:rPr lang="en-US" altLang="en-US" b="0" dirty="0" smtClean="0"/>
              <a:t> </a:t>
            </a:r>
            <a:r>
              <a:rPr lang="en-US" altLang="en-US" b="0" dirty="0" err="1" smtClean="0"/>
              <a:t>Telecon</a:t>
            </a:r>
            <a:r>
              <a:rPr lang="en-US" altLang="en-US" b="0" dirty="0" smtClean="0"/>
              <a:t> </a:t>
            </a:r>
            <a:r>
              <a:rPr lang="en-US" altLang="en-US" b="0" dirty="0" smtClean="0"/>
              <a:t>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11-18/0xxx “Feb. 28</a:t>
            </a:r>
            <a:r>
              <a:rPr lang="en-US" b="0" baseline="30000" dirty="0" smtClean="0"/>
              <a:t>th</a:t>
            </a:r>
            <a:r>
              <a:rPr lang="en-US" b="0" dirty="0" smtClean="0"/>
              <a:t> </a:t>
            </a:r>
            <a:r>
              <a:rPr lang="en-US" b="0" dirty="0" err="1" smtClean="0"/>
              <a:t>Telecon</a:t>
            </a:r>
            <a:r>
              <a:rPr lang="en-US" b="0" dirty="0" smtClean="0"/>
              <a:t> </a:t>
            </a:r>
            <a:r>
              <a:rPr lang="en-US" b="0" dirty="0" smtClean="0"/>
              <a:t>Minutes” </a:t>
            </a:r>
            <a:r>
              <a:rPr lang="en-US" b="0" dirty="0"/>
              <a:t>posted to Mentor </a:t>
            </a:r>
            <a:r>
              <a:rPr lang="en-US" b="0" dirty="0" smtClean="0"/>
              <a:t>on </a:t>
            </a:r>
            <a:r>
              <a:rPr lang="en-US" b="0" dirty="0" smtClean="0"/>
              <a:t>MM DD 2018</a:t>
            </a:r>
            <a:r>
              <a:rPr lang="en-US" b="0" dirty="0" smtClean="0"/>
              <a:t>.</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11-18/0xxxr0 </a:t>
            </a:r>
            <a:r>
              <a:rPr lang="en-US" b="0" dirty="0" smtClean="0"/>
              <a:t>as </a:t>
            </a:r>
            <a:r>
              <a:rPr lang="en-US" b="0" dirty="0" err="1" smtClean="0"/>
              <a:t>TGaz</a:t>
            </a:r>
            <a:r>
              <a:rPr lang="en-US" b="0" dirty="0" smtClean="0"/>
              <a:t> </a:t>
            </a:r>
            <a:r>
              <a:rPr lang="en-US" b="0" dirty="0" smtClean="0"/>
              <a:t>Feb. 28</a:t>
            </a:r>
            <a:r>
              <a:rPr lang="en-US" b="0" baseline="30000" dirty="0" smtClean="0"/>
              <a:t>th</a:t>
            </a:r>
            <a:r>
              <a:rPr lang="en-US" b="0" dirty="0" smtClean="0"/>
              <a:t> minutes</a:t>
            </a:r>
            <a:r>
              <a:rPr lang="en-US" b="0" dirty="0" smtClean="0"/>
              <a:t>. </a:t>
            </a:r>
            <a:endParaRPr lang="en-US" b="0" dirty="0"/>
          </a:p>
          <a:p>
            <a:endParaRPr lang="en-US" b="0" dirty="0" smtClean="0"/>
          </a:p>
          <a:p>
            <a:r>
              <a:rPr lang="en-US" b="0" dirty="0" smtClean="0"/>
              <a:t>Moved by</a:t>
            </a:r>
            <a:r>
              <a:rPr lang="en-US" b="0" dirty="0" smtClean="0"/>
              <a:t>:</a:t>
            </a:r>
            <a:endParaRPr lang="en-US" b="0" dirty="0"/>
          </a:p>
          <a:p>
            <a:r>
              <a:rPr lang="en-US" b="0" dirty="0"/>
              <a:t>Seconded </a:t>
            </a:r>
            <a:r>
              <a:rPr lang="en-US" b="0" dirty="0" smtClean="0"/>
              <a:t>by</a:t>
            </a:r>
            <a:r>
              <a:rPr lang="en-US" b="0" dirty="0" smtClean="0"/>
              <a:t>:</a:t>
            </a:r>
            <a:endParaRPr lang="en-US" b="0" dirty="0" smtClean="0"/>
          </a:p>
          <a:p>
            <a:r>
              <a:rPr lang="en-US" b="0" dirty="0" smtClean="0"/>
              <a:t>Results </a:t>
            </a:r>
            <a:r>
              <a:rPr lang="en-US" b="0" dirty="0"/>
              <a:t>(Y/N/A</a:t>
            </a:r>
            <a:r>
              <a:rPr lang="en-US" b="0" dirty="0" smtClean="0"/>
              <a:t>):</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08945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D0.1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11-17-1771r? as </a:t>
            </a:r>
            <a:r>
              <a:rPr lang="en-GB" b="0" dirty="0" err="1" smtClean="0"/>
              <a:t>TGaz</a:t>
            </a:r>
            <a:r>
              <a:rPr lang="en-GB" b="0" dirty="0" smtClean="0"/>
              <a:t> </a:t>
            </a:r>
            <a:r>
              <a:rPr lang="en-GB" b="0" dirty="0" smtClean="0"/>
              <a:t>Amendment Spec Draft 0.1.</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 as </a:t>
            </a:r>
            <a:r>
              <a:rPr lang="en-GB" b="0" dirty="0" smtClean="0"/>
              <a:t>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6536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March, </a:t>
            </a:r>
            <a:r>
              <a:rPr lang="en-GB" dirty="0"/>
              <a:t>Rosemont, </a:t>
            </a:r>
            <a:r>
              <a:rPr lang="en-GB" dirty="0" smtClean="0"/>
              <a:t>Illinois </a:t>
            </a:r>
            <a:r>
              <a:rPr lang="en-US" altLang="en-US" dirty="0" smtClean="0"/>
              <a:t>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endParaRPr lang="en-US" altLang="en-US" sz="2000" b="0" dirty="0" smtClean="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23336436"/>
              </p:ext>
            </p:extLst>
          </p:nvPr>
        </p:nvGraphicFramePr>
        <p:xfrm>
          <a:off x="251520" y="1484784"/>
          <a:ext cx="8490778" cy="3256040"/>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11472">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endParaRPr lang="en-US"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58324843"/>
              </p:ext>
            </p:extLst>
          </p:nvPr>
        </p:nvGraphicFramePr>
        <p:xfrm>
          <a:off x="251519" y="1556792"/>
          <a:ext cx="8640960" cy="2905515"/>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TBD</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52311166"/>
              </p:ext>
            </p:extLst>
          </p:nvPr>
        </p:nvGraphicFramePr>
        <p:xfrm>
          <a:off x="323528" y="1556792"/>
          <a:ext cx="8640961" cy="137655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TBD</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March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a:t>
            </a:r>
            <a:r>
              <a:rPr lang="en-US" dirty="0" smtClean="0"/>
              <a:t>May meeting </a:t>
            </a:r>
            <a:r>
              <a:rPr lang="en-US" dirty="0" smtClean="0"/>
              <a:t>goals as the TG Plan Of Record.</a:t>
            </a:r>
          </a:p>
          <a:p>
            <a:endParaRPr lang="en-US" dirty="0" smtClean="0"/>
          </a:p>
          <a:p>
            <a:r>
              <a:rPr lang="en-US" dirty="0" smtClean="0"/>
              <a:t>Moved</a:t>
            </a:r>
            <a:r>
              <a:rPr lang="en-US" dirty="0" smtClean="0"/>
              <a:t>:</a:t>
            </a:r>
            <a:endParaRPr lang="en-US" dirty="0" smtClean="0"/>
          </a:p>
          <a:p>
            <a:r>
              <a:rPr lang="en-US" dirty="0" smtClean="0"/>
              <a:t>2</a:t>
            </a:r>
            <a:r>
              <a:rPr lang="en-US" baseline="30000" dirty="0" smtClean="0"/>
              <a:t>nd</a:t>
            </a:r>
            <a:r>
              <a:rPr lang="en-US" dirty="0" smtClean="0"/>
              <a:t>:</a:t>
            </a:r>
            <a:endParaRPr lang="en-US" dirty="0" smtClean="0"/>
          </a:p>
          <a:p>
            <a:endParaRPr lang="en-US" dirty="0"/>
          </a:p>
          <a:p>
            <a:r>
              <a:rPr lang="en-US" dirty="0" smtClean="0"/>
              <a:t>Y: 	</a:t>
            </a:r>
            <a:r>
              <a:rPr lang="en-US" dirty="0"/>
              <a:t>	</a:t>
            </a:r>
            <a:r>
              <a:rPr lang="en-US" dirty="0" smtClean="0"/>
              <a:t>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61</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45283</TotalTime>
  <Words>3331</Words>
  <Application>Microsoft Office PowerPoint</Application>
  <PresentationFormat>On-screen Show (4:3)</PresentationFormat>
  <Paragraphs>778</Paragraphs>
  <Slides>67</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8"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TG Process</vt:lpstr>
      <vt:lpstr>PowerPoint Presentation</vt:lpstr>
      <vt:lpstr>Meeting Slot # 1 discussion items</vt:lpstr>
      <vt:lpstr>Submission order – Slot #1</vt:lpstr>
      <vt:lpstr>Approval of previous meeting minutes</vt:lpstr>
      <vt:lpstr>Approval of Feb. 21st Telecon Minutes</vt:lpstr>
      <vt:lpstr>Approval of Feb. 28th Telecon Minutes</vt:lpstr>
      <vt:lpstr>D0.1 Approval</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Current Approved Timelines – Update</vt:lpstr>
      <vt:lpstr>March Meeting Achievements</vt:lpstr>
      <vt:lpstr>May Meeting Goals</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480</cp:revision>
  <cp:lastPrinted>1601-01-01T00:00:00Z</cp:lastPrinted>
  <dcterms:created xsi:type="dcterms:W3CDTF">2017-01-29T08:57:00Z</dcterms:created>
  <dcterms:modified xsi:type="dcterms:W3CDTF">2018-01-23T13:06:57Z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2018-01-23 13:06:57Z</vt:lpwstr>
  </property>
  <property fmtid="{D5CDD505-2E9C-101B-9397-08002B2CF9AE}" pid="5" name="CTPClassification">
    <vt:lpwstr>CTP_IC</vt:lpwstr>
  </property>
</Properties>
</file>