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69" r:id="rId2"/>
    <p:sldId id="272" r:id="rId3"/>
    <p:sldId id="293" r:id="rId4"/>
    <p:sldId id="303" r:id="rId5"/>
    <p:sldId id="301" r:id="rId6"/>
    <p:sldId id="302" r:id="rId7"/>
    <p:sldId id="290" r:id="rId8"/>
    <p:sldId id="296" r:id="rId9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8" d="100"/>
          <a:sy n="128" d="100"/>
        </p:scale>
        <p:origin x="432" y="1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/>
              <a:t>doc.: IEEE 802.11-16/0190r0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Joseph Levy (InterDigital)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C5F82844-D3D8-4E2F-BC31-F893CF7EFB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79616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/>
              <a:t>doc.: IEEE 802.11-16/0190r0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184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/>
              <a:t>Joseph Levy (InterDigital)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A8AE28EE-710A-423D-918F-3472049856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309609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1946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194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7441BA8B-EA44-4BCB-8894-4A698C9D9ECD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194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94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69399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2048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204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F12C820A-A132-4231-BE0A-AC79B82FD720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204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204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78914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150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2150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2151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2151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3D3FA66A-62ED-4644-A773-A96A93BA9B1D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17501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150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2150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2151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2151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3D3FA66A-62ED-4644-A773-A96A93BA9B1D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091999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150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2150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2151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2151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3D3FA66A-62ED-4644-A773-A96A93BA9B1D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580828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150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2150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2151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2151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3D3FA66A-62ED-4644-A773-A96A93BA9B1D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977005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3556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23557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23558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23559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0BDA00EA-C510-44A9-980E-C8DBCAD60F3A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773986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3556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23557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23558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23559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0BDA00EA-C510-44A9-980E-C8DBCAD60F3A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65327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7D9E5-F02D-4AA7-B795-6D72BFD354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6276E39-D40D-45EE-BB98-AEEAB1C415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177F988-3EF9-4784-AC86-CD5C16932E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1C974D1-5F66-4D5B-932A-2DC0BB21FC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A4BE456-3FE8-4C7D-BA70-D8903C2AAA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FEB95BF-DBFA-4D98-8EC1-D3D333DB61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B3995D0-4C8C-441F-8566-9B527D4A87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878DC56-3D4A-4DDC-A5FE-22F351A5E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5DD4CD7-45B6-4358-B054-C482FA7F6B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D15DCF0-9B53-4E58-859A-C01E673038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5801" y="332601"/>
            <a:ext cx="77597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numCol="1" anchor="t" anchorCtr="0">
            <a:spAutoFit/>
          </a:bodyPr>
          <a:lstStyle/>
          <a:p>
            <a:pPr marL="0" lvl="4" algn="just">
              <a:tabLst>
                <a:tab pos="4846320" algn="l"/>
              </a:tabLst>
              <a:defRPr/>
            </a:pPr>
            <a:r>
              <a:rPr lang="en-US" sz="1800" b="1" baseline="0" dirty="0"/>
              <a:t>January</a:t>
            </a:r>
            <a:r>
              <a:rPr lang="en-US" sz="1800" b="1" dirty="0"/>
              <a:t> 2018	doc.: IEEE 802.11-18/0264r1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2"/>
            <a:ext cx="77724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>
              <a:tabLst>
                <a:tab pos="3749040" algn="ctr"/>
                <a:tab pos="7662672" algn="r"/>
              </a:tabLst>
              <a:defRPr/>
            </a:pPr>
            <a:r>
              <a:rPr lang="en-US" dirty="0"/>
              <a:t>Report	Slide </a:t>
            </a:r>
            <a:fld id="{77B4D580-F81A-477B-82FA-805B1E489321}" type="slidenum">
              <a:rPr lang="en-US" smtClean="0"/>
              <a:t>‹#›</a:t>
            </a:fld>
            <a:r>
              <a:rPr lang="en-US" dirty="0"/>
              <a:t>	Mark Hamilton</a:t>
            </a:r>
            <a:r>
              <a:rPr lang="en-US" baseline="0" dirty="0"/>
              <a:t> (Ruckus/ARRIS)</a:t>
            </a:r>
            <a:endParaRPr lang="en-US" dirty="0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94" r:id="rId2"/>
    <p:sldLayoutId id="2147483695" r:id="rId3"/>
    <p:sldLayoutId id="2147483696" r:id="rId4"/>
    <p:sldLayoutId id="2147483697" r:id="rId5"/>
    <p:sldLayoutId id="2147483698" r:id="rId6"/>
    <p:sldLayoutId id="2147483699" r:id="rId7"/>
    <p:sldLayoutId id="2147483700" r:id="rId8"/>
    <p:sldLayoutId id="2147483701" r:id="rId9"/>
    <p:sldLayoutId id="2147483702" r:id="rId10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7/11-17-1863-05-0arc-arc-sc-agenda-january-2018.pptx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18/11-18-0052-02-0arc-mib-truthvalue-usage-patterns-presentation.pptx" TargetMode="External"/><Relationship Id="rId4" Type="http://schemas.openxmlformats.org/officeDocument/2006/relationships/hyperlink" Target="https://mentor.ieee.org/802.11/dcn/15/11-15-0355-13-0arc-mib-truthvalue-usage-patterns.docx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/>
              <a:t>ARC Closing Report 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2018-01-18</a:t>
            </a:r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27934273"/>
              </p:ext>
            </p:extLst>
          </p:nvPr>
        </p:nvGraphicFramePr>
        <p:xfrm>
          <a:off x="519113" y="2286000"/>
          <a:ext cx="7613650" cy="2646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93" name="Document" r:id="rId4" imgW="8267030" imgH="2874253" progId="Word.Document.8">
                  <p:embed/>
                </p:oleObj>
              </mc:Choice>
              <mc:Fallback>
                <p:oleObj name="Document" r:id="rId4" imgW="8267030" imgH="2874253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9113" y="2286000"/>
                        <a:ext cx="7613650" cy="26463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Abstract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buFontTx/>
              <a:buNone/>
            </a:pPr>
            <a:r>
              <a:rPr lang="en-US" dirty="0"/>
              <a:t>This document is the closing report for ARC SC, </a:t>
            </a:r>
          </a:p>
          <a:p>
            <a:pPr algn="ctr" eaLnBrk="1" hangingPunct="1">
              <a:buFontTx/>
              <a:buNone/>
            </a:pPr>
            <a:r>
              <a:rPr lang="en-US" dirty="0"/>
              <a:t>January 2018 Meeting in Irvine, California, USA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/>
              <a:t>Work Completed</a:t>
            </a:r>
          </a:p>
        </p:txBody>
      </p:sp>
      <p:sp>
        <p:nvSpPr>
          <p:cNvPr id="153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304144"/>
            <a:ext cx="8382000" cy="5029200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dirty="0"/>
              <a:t>Agenda is here: </a:t>
            </a:r>
            <a:r>
              <a:rPr lang="en-US" dirty="0">
                <a:hlinkClick r:id="rId3"/>
              </a:rPr>
              <a:t>11-17/1863r5</a:t>
            </a:r>
            <a:r>
              <a:rPr lang="en-US" dirty="0"/>
              <a:t>   </a:t>
            </a:r>
            <a:endParaRPr lang="en-US" b="0" dirty="0"/>
          </a:p>
          <a:p>
            <a:pPr marL="0" indent="0">
              <a:spcBef>
                <a:spcPts val="0"/>
              </a:spcBef>
              <a:buNone/>
            </a:pPr>
            <a:endParaRPr lang="en-US" dirty="0"/>
          </a:p>
          <a:p>
            <a:pPr>
              <a:spcBef>
                <a:spcPts val="0"/>
              </a:spcBef>
            </a:pPr>
            <a:r>
              <a:rPr lang="en-US" dirty="0"/>
              <a:t>MIB Design Pattern work item</a:t>
            </a:r>
          </a:p>
          <a:p>
            <a:pPr lvl="1">
              <a:spcBef>
                <a:spcPts val="0"/>
              </a:spcBef>
            </a:pPr>
            <a:r>
              <a:rPr lang="en-US" dirty="0"/>
              <a:t>Reviewed document capturing patterns envisioned:  </a:t>
            </a:r>
            <a:r>
              <a:rPr lang="en-US" dirty="0">
                <a:hlinkClick r:id="rId4"/>
              </a:rPr>
              <a:t>11-15/0355r13</a:t>
            </a:r>
            <a:r>
              <a:rPr lang="en-US" dirty="0"/>
              <a:t>, which has minor cleanup/editorial fixes over the November version.</a:t>
            </a:r>
          </a:p>
          <a:p>
            <a:pPr lvl="1">
              <a:spcBef>
                <a:spcPts val="0"/>
              </a:spcBef>
            </a:pPr>
            <a:r>
              <a:rPr lang="en-US" dirty="0"/>
              <a:t>Reviewed presentation to accompany this document at Working Group plenary: </a:t>
            </a:r>
            <a:r>
              <a:rPr lang="en-US" dirty="0">
                <a:hlinkClick r:id="rId5"/>
              </a:rPr>
              <a:t>11-18/0052r2</a:t>
            </a:r>
            <a:r>
              <a:rPr lang="en-US" dirty="0"/>
              <a:t> </a:t>
            </a:r>
          </a:p>
          <a:p>
            <a:pPr lvl="1">
              <a:spcBef>
                <a:spcPts val="0"/>
              </a:spcBef>
            </a:pPr>
            <a:r>
              <a:rPr lang="en-US" dirty="0"/>
              <a:t>Agreed to this presentation for the WG mid-week plenary, for a WG decision at Friday’s plenary.</a:t>
            </a:r>
          </a:p>
          <a:p>
            <a:pPr lvl="1">
              <a:spcBef>
                <a:spcPts val="0"/>
              </a:spcBef>
            </a:pPr>
            <a:r>
              <a:rPr lang="en-US" dirty="0"/>
              <a:t>Also discussed with Editor’s group on Tuesday AM.  Generally accept, discussed mechanism to implement.</a:t>
            </a:r>
          </a:p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endParaRPr lang="en-US" u="sng" dirty="0"/>
          </a:p>
        </p:txBody>
      </p:sp>
    </p:spTree>
    <p:extLst>
      <p:ext uri="{BB962C8B-B14F-4D97-AF65-F5344CB8AC3E}">
        <p14:creationId xmlns:p14="http://schemas.microsoft.com/office/powerpoint/2010/main" val="1594272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/>
              <a:t>Work Completed</a:t>
            </a:r>
          </a:p>
        </p:txBody>
      </p:sp>
      <p:sp>
        <p:nvSpPr>
          <p:cNvPr id="153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304144"/>
            <a:ext cx="8382000" cy="5029200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dirty="0"/>
              <a:t>“What is an ESS?”</a:t>
            </a:r>
          </a:p>
          <a:p>
            <a:pPr lvl="1">
              <a:spcBef>
                <a:spcPts val="0"/>
              </a:spcBef>
            </a:pPr>
            <a:r>
              <a:rPr lang="en-US" dirty="0"/>
              <a:t>From November, currently looking at 802.11u’s HESS, to compare/contrast with ESS.  Lead into review of MSGCF, also.</a:t>
            </a:r>
          </a:p>
          <a:p>
            <a:pPr lvl="1">
              <a:spcBef>
                <a:spcPts val="0"/>
              </a:spcBef>
            </a:pPr>
            <a:r>
              <a:rPr lang="en-US" dirty="0"/>
              <a:t>After detailed review of current Standard text, concluded that there are internal inconsistencies, preventing really understanding HESS.</a:t>
            </a:r>
          </a:p>
          <a:p>
            <a:pPr lvl="1">
              <a:spcBef>
                <a:spcPts val="0"/>
              </a:spcBef>
            </a:pPr>
            <a:r>
              <a:rPr lang="en-US" dirty="0"/>
              <a:t>This concept came from 802.21, and is also the basis for the Wi-Fi Alliance’s Passpoint (Hotspot 2.0) program.</a:t>
            </a:r>
          </a:p>
          <a:p>
            <a:pPr lvl="1">
              <a:spcBef>
                <a:spcPts val="0"/>
              </a:spcBef>
            </a:pPr>
            <a:r>
              <a:rPr lang="en-US" dirty="0"/>
              <a:t>Also reviewed the publicly available documents from Wi-Fi Alliance on Passpoint (Deployment Guidelines and Technical Specification Package).</a:t>
            </a:r>
          </a:p>
          <a:p>
            <a:pPr lvl="1">
              <a:spcBef>
                <a:spcPts val="0"/>
              </a:spcBef>
            </a:pPr>
            <a:r>
              <a:rPr lang="en-US" dirty="0"/>
              <a:t>Confusion continued over use of HESS in these external contexts</a:t>
            </a:r>
          </a:p>
          <a:p>
            <a:pPr lvl="1">
              <a:spcBef>
                <a:spcPts val="0"/>
              </a:spcBef>
            </a:pPr>
            <a:r>
              <a:rPr lang="en-US" dirty="0"/>
              <a:t>Agreed to try starting with what we think HESS is _supposed_ to accomplish, and after building up that model, compare to the actual document(s).  This will also require getting input from experts from 802.21 and Wi-Fi Alliance Hotspot 2.0.</a:t>
            </a:r>
          </a:p>
          <a:p>
            <a:pPr lvl="1">
              <a:spcBef>
                <a:spcPts val="0"/>
              </a:spcBef>
            </a:pPr>
            <a:r>
              <a:rPr lang="en-US" dirty="0"/>
              <a:t>This is ongoing…</a:t>
            </a:r>
          </a:p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endParaRPr lang="en-US" u="sng" dirty="0"/>
          </a:p>
        </p:txBody>
      </p:sp>
    </p:spTree>
    <p:extLst>
      <p:ext uri="{BB962C8B-B14F-4D97-AF65-F5344CB8AC3E}">
        <p14:creationId xmlns:p14="http://schemas.microsoft.com/office/powerpoint/2010/main" val="22479886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457200"/>
          </a:xfrm>
        </p:spPr>
        <p:txBody>
          <a:bodyPr/>
          <a:lstStyle/>
          <a:p>
            <a:r>
              <a:rPr lang="en-US" dirty="0"/>
              <a:t>Work Completed (</a:t>
            </a:r>
            <a:r>
              <a:rPr lang="en-US" dirty="0" err="1"/>
              <a:t>cont</a:t>
            </a:r>
            <a:r>
              <a:rPr lang="en-US" dirty="0"/>
              <a:t>)</a:t>
            </a:r>
          </a:p>
        </p:txBody>
      </p:sp>
      <p:sp>
        <p:nvSpPr>
          <p:cNvPr id="153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143000"/>
            <a:ext cx="8382000" cy="5181600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dirty="0"/>
              <a:t>YANG/NETCONF</a:t>
            </a:r>
          </a:p>
          <a:p>
            <a:pPr lvl="1">
              <a:spcBef>
                <a:spcPts val="0"/>
              </a:spcBef>
            </a:pPr>
            <a:r>
              <a:rPr lang="en-US" dirty="0"/>
              <a:t>No progress this session.</a:t>
            </a:r>
          </a:p>
          <a:p>
            <a:pPr lvl="1">
              <a:spcBef>
                <a:spcPts val="0"/>
              </a:spcBef>
            </a:pPr>
            <a:r>
              <a:rPr lang="en-US" dirty="0"/>
              <a:t>Will have discussion/input in March.</a:t>
            </a:r>
          </a:p>
          <a:p>
            <a:pPr lvl="1">
              <a:spcBef>
                <a:spcPts val="0"/>
              </a:spcBef>
            </a:pPr>
            <a:r>
              <a:rPr lang="en-US" b="1" u="sng" dirty="0">
                <a:solidFill>
                  <a:srgbClr val="FF0000"/>
                </a:solidFill>
              </a:rPr>
              <a:t>Anybody with experience on these, please come help us out!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/>
          </a:p>
          <a:p>
            <a:pPr>
              <a:spcBef>
                <a:spcPts val="0"/>
              </a:spcBef>
            </a:pPr>
            <a:r>
              <a:rPr lang="en-US" dirty="0"/>
              <a:t>11ba architecture implications</a:t>
            </a:r>
          </a:p>
          <a:p>
            <a:pPr lvl="1">
              <a:spcBef>
                <a:spcPts val="0"/>
              </a:spcBef>
            </a:pPr>
            <a:r>
              <a:rPr lang="en-US" dirty="0"/>
              <a:t>Agreed to defer, until TGba has some more stability, and experts there have more time to consider architecture concepts – maybe March?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/>
          </a:p>
          <a:p>
            <a:pPr>
              <a:spcBef>
                <a:spcPts val="0"/>
              </a:spcBef>
            </a:pPr>
            <a:r>
              <a:rPr lang="en-US" dirty="0"/>
              <a:t>IETF/802 coordination</a:t>
            </a:r>
          </a:p>
          <a:p>
            <a:pPr lvl="1">
              <a:spcBef>
                <a:spcPts val="0"/>
              </a:spcBef>
            </a:pPr>
            <a:r>
              <a:rPr lang="en-US" dirty="0"/>
              <a:t>Nothing new.</a:t>
            </a:r>
          </a:p>
          <a:p>
            <a:pPr lvl="1">
              <a:spcBef>
                <a:spcPts val="0"/>
              </a:spcBef>
            </a:pPr>
            <a:r>
              <a:rPr lang="en-US" dirty="0"/>
              <a:t>Noted that a WNG presentation was given this week on broadcast service over 802.11, which is probably related to the IETF multicast over 802.11 discussion.</a:t>
            </a:r>
          </a:p>
          <a:p>
            <a:pPr>
              <a:spcBef>
                <a:spcPts val="0"/>
              </a:spcBef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12878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/>
              <a:t>Work Completed</a:t>
            </a:r>
          </a:p>
        </p:txBody>
      </p:sp>
      <p:sp>
        <p:nvSpPr>
          <p:cNvPr id="153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382000" cy="5029200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dirty="0"/>
              <a:t>802.1AS-rev use of Fine Timing Measurement</a:t>
            </a:r>
          </a:p>
          <a:p>
            <a:pPr lvl="1">
              <a:spcBef>
                <a:spcPts val="0"/>
              </a:spcBef>
            </a:pPr>
            <a:r>
              <a:rPr lang="en-US" dirty="0"/>
              <a:t>Draft 6.0 is available.  Our previous inputs have been incorporated.</a:t>
            </a:r>
          </a:p>
          <a:p>
            <a:pPr lvl="1">
              <a:spcBef>
                <a:spcPts val="0"/>
              </a:spcBef>
            </a:pPr>
            <a:r>
              <a:rPr lang="en-US" dirty="0"/>
              <a:t>Being worked directly by 802.11 experts, with 802.1AS</a:t>
            </a:r>
          </a:p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r>
              <a:rPr lang="en-US" dirty="0"/>
              <a:t>AP/DS/Portal architecture, 802/802.1 mappings</a:t>
            </a:r>
          </a:p>
          <a:p>
            <a:pPr lvl="1">
              <a:spcBef>
                <a:spcPts val="0"/>
              </a:spcBef>
            </a:pPr>
            <a:r>
              <a:rPr lang="en-US" dirty="0"/>
              <a:t>No progress this session.</a:t>
            </a:r>
          </a:p>
          <a:p>
            <a:pPr lvl="1">
              <a:spcBef>
                <a:spcPts val="0"/>
              </a:spcBef>
            </a:pPr>
            <a:r>
              <a:rPr lang="en-US" dirty="0"/>
              <a:t>Need to consolidate agreements, and provide input to </a:t>
            </a:r>
            <a:r>
              <a:rPr lang="en-US" dirty="0" err="1"/>
              <a:t>REVmd</a:t>
            </a:r>
            <a:r>
              <a:rPr lang="en-US" dirty="0"/>
              <a:t>.</a:t>
            </a:r>
          </a:p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r>
              <a:rPr lang="en-US" dirty="0"/>
              <a:t>Noted status of IEEE 1588 mapping to IEEE 802.11</a:t>
            </a:r>
          </a:p>
          <a:p>
            <a:pPr lvl="1">
              <a:spcBef>
                <a:spcPts val="0"/>
              </a:spcBef>
            </a:pPr>
            <a:r>
              <a:rPr lang="en-US" dirty="0"/>
              <a:t>No changes.  Ongoing balloting.  No action needed.</a:t>
            </a:r>
          </a:p>
          <a:p>
            <a:pPr lvl="1">
              <a:spcBef>
                <a:spcPts val="0"/>
              </a:spcBef>
            </a:pPr>
            <a:r>
              <a:rPr lang="en-US" dirty="0"/>
              <a:t>Related activity: 802.1AS </a:t>
            </a:r>
            <a:r>
              <a:rPr lang="en-US" dirty="0" err="1"/>
              <a:t>REVision</a:t>
            </a:r>
            <a:r>
              <a:rPr lang="en-US" dirty="0"/>
              <a:t> use of FTM</a:t>
            </a:r>
          </a:p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r>
              <a:rPr lang="en-US" dirty="0"/>
              <a:t>Noted IEEE 802 activities relevant to 802.11/ARC</a:t>
            </a:r>
          </a:p>
          <a:p>
            <a:pPr lvl="1"/>
            <a:r>
              <a:rPr lang="en-US" altLang="en-US" dirty="0"/>
              <a:t>No change: 802.1AC is now published, 802.1Q revision underway.</a:t>
            </a:r>
          </a:p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98165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Teleconference(s)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419600"/>
          </a:xfrm>
          <a:ln>
            <a:solidFill>
              <a:schemeClr val="bg1"/>
            </a:solidFill>
          </a:ln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3200" dirty="0"/>
              <a:t>None planned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05118"/>
          </a:xfrm>
        </p:spPr>
        <p:txBody>
          <a:bodyPr/>
          <a:lstStyle/>
          <a:p>
            <a:r>
              <a:rPr lang="en-US" dirty="0"/>
              <a:t>March 2018 Plans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42900" y="1524000"/>
            <a:ext cx="8458200" cy="4953000"/>
          </a:xfrm>
          <a:ln>
            <a:solidFill>
              <a:schemeClr val="bg1"/>
            </a:solidFill>
          </a:ln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3200" dirty="0"/>
              <a:t>Three standalone meeting slots planned:</a:t>
            </a:r>
          </a:p>
          <a:p>
            <a:pPr marL="684213">
              <a:lnSpc>
                <a:spcPct val="90000"/>
              </a:lnSpc>
            </a:pPr>
            <a:r>
              <a:rPr lang="en-US" dirty="0"/>
              <a:t>Recommendation on 802.11’s use of YANG/NETCONF</a:t>
            </a:r>
          </a:p>
          <a:p>
            <a:pPr marL="684213">
              <a:lnSpc>
                <a:spcPct val="90000"/>
              </a:lnSpc>
            </a:pPr>
            <a:r>
              <a:rPr lang="en-US" dirty="0"/>
              <a:t>If ready, resume discussion of 11ba architecture implications, prepare proposal to TGba</a:t>
            </a:r>
          </a:p>
          <a:p>
            <a:pPr marL="684213">
              <a:lnSpc>
                <a:spcPct val="90000"/>
              </a:lnSpc>
            </a:pPr>
            <a:r>
              <a:rPr lang="en-US" dirty="0"/>
              <a:t>Consider other “split” PHYs (?) – perhaps LC, 28 GHz</a:t>
            </a:r>
          </a:p>
          <a:p>
            <a:pPr marL="684213">
              <a:lnSpc>
                <a:spcPct val="90000"/>
              </a:lnSpc>
            </a:pPr>
            <a:r>
              <a:rPr lang="en-US" dirty="0"/>
              <a:t>Consider IETF </a:t>
            </a:r>
            <a:r>
              <a:rPr lang="en-US" dirty="0" err="1"/>
              <a:t>DetNet</a:t>
            </a:r>
            <a:r>
              <a:rPr lang="en-US" dirty="0"/>
              <a:t>/time-sensitive networking input</a:t>
            </a:r>
          </a:p>
          <a:p>
            <a:pPr marL="684213">
              <a:lnSpc>
                <a:spcPct val="90000"/>
              </a:lnSpc>
            </a:pPr>
            <a:r>
              <a:rPr lang="en-US" dirty="0"/>
              <a:t>Discussion of 802.1ASrev use of FTM, if needed</a:t>
            </a:r>
          </a:p>
          <a:p>
            <a:pPr marL="684213">
              <a:lnSpc>
                <a:spcPct val="90000"/>
              </a:lnSpc>
            </a:pPr>
            <a:r>
              <a:rPr lang="en-US" dirty="0"/>
              <a:t>DS/AP/Portal architecture discussions, and “What is an ESS?”</a:t>
            </a:r>
          </a:p>
          <a:p>
            <a:pPr marL="684213">
              <a:lnSpc>
                <a:spcPct val="90000"/>
              </a:lnSpc>
            </a:pPr>
            <a:r>
              <a:rPr lang="en-US" dirty="0"/>
              <a:t>Status updates on other IETF work, IEEE 1588 work</a:t>
            </a:r>
          </a:p>
        </p:txBody>
      </p:sp>
    </p:spTree>
    <p:extLst>
      <p:ext uri="{BB962C8B-B14F-4D97-AF65-F5344CB8AC3E}">
        <p14:creationId xmlns:p14="http://schemas.microsoft.com/office/powerpoint/2010/main" val="2852900623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7506</TotalTime>
  <Words>653</Words>
  <Application>Microsoft Office PowerPoint</Application>
  <PresentationFormat>On-screen Show (4:3)</PresentationFormat>
  <Paragraphs>93</Paragraphs>
  <Slides>8</Slides>
  <Notes>8</Notes>
  <HiddenSlides>0</HiddenSlides>
  <MMClips>0</MMClips>
  <ScaleCrop>false</ScaleCrop>
  <HeadingPairs>
    <vt:vector size="8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Times New Roman</vt:lpstr>
      <vt:lpstr>802-11-Submission</vt:lpstr>
      <vt:lpstr>Document</vt:lpstr>
      <vt:lpstr>ARC Closing Report </vt:lpstr>
      <vt:lpstr>Abstract</vt:lpstr>
      <vt:lpstr>Work Completed</vt:lpstr>
      <vt:lpstr>Work Completed</vt:lpstr>
      <vt:lpstr>Work Completed (cont)</vt:lpstr>
      <vt:lpstr>Work Completed</vt:lpstr>
      <vt:lpstr>Teleconference(s)</vt:lpstr>
      <vt:lpstr>March 2018 Plans</vt:lpstr>
    </vt:vector>
  </TitlesOfParts>
  <Company>Calypso Ventures,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ARC-report-may-2012</dc:title>
  <dc:creator>Mark Hamilton</dc:creator>
  <cp:lastModifiedBy>Mark Hamilton</cp:lastModifiedBy>
  <cp:revision>246</cp:revision>
  <cp:lastPrinted>1998-02-10T13:28:06Z</cp:lastPrinted>
  <dcterms:created xsi:type="dcterms:W3CDTF">2009-07-15T16:38:20Z</dcterms:created>
  <dcterms:modified xsi:type="dcterms:W3CDTF">2018-01-19T03:51:22Z</dcterms:modified>
</cp:coreProperties>
</file>