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7" r:id="rId2"/>
    <p:sldId id="531" r:id="rId3"/>
    <p:sldId id="478" r:id="rId4"/>
    <p:sldId id="532" r:id="rId5"/>
    <p:sldId id="533" r:id="rId6"/>
    <p:sldId id="506" r:id="rId7"/>
    <p:sldId id="507" r:id="rId8"/>
    <p:sldId id="534" r:id="rId9"/>
    <p:sldId id="539" r:id="rId10"/>
    <p:sldId id="484" r:id="rId11"/>
    <p:sldId id="520" r:id="rId12"/>
    <p:sldId id="528" r:id="rId13"/>
    <p:sldId id="540" r:id="rId14"/>
    <p:sldId id="485" r:id="rId15"/>
  </p:sldIdLst>
  <p:sldSz cx="9144000" cy="6858000" type="screen4x3"/>
  <p:notesSz cx="9874250"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10">
          <p15:clr>
            <a:srgbClr val="A4A3A4"/>
          </p15:clr>
        </p15:guide>
      </p15:sldGuideLst>
    </p:ext>
    <p:ext uri="{2D200454-40CA-4A62-9FC3-DE9A4176ACB9}">
      <p15:notesGuideLst xmlns:p15="http://schemas.microsoft.com/office/powerpoint/2012/main">
        <p15:guide id="1" orient="horz" pos="2141">
          <p15:clr>
            <a:srgbClr val="A4A3A4"/>
          </p15:clr>
        </p15:guide>
        <p15:guide id="2" pos="3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lky" lastIdx="5" clrIdx="0"/>
  <p:cmAuthor id="7" name="Guoqing Li" initials="MOU [4]" lastIdx="1" clrIdx="7">
    <p:extLst/>
  </p:cmAuthor>
  <p:cmAuthor id="1" name="吕开颖00029037" initials="吕开颖00029037" lastIdx="15" clrIdx="1">
    <p:extLst/>
  </p:cmAuthor>
  <p:cmAuthor id="8" name="Guoqing Li" initials="MOU [5]" lastIdx="1" clrIdx="8">
    <p:extLst/>
  </p:cmAuthor>
  <p:cmAuthor id="2" name="Rojan Chitrakar" initials="RC" lastIdx="16" clrIdx="2"/>
  <p:cmAuthor id="9" name="Guoqing Li" initials="MOU [6]" lastIdx="1" clrIdx="9">
    <p:extLst/>
  </p:cmAuthor>
  <p:cmAuthor id="3" name="Wang, Xiaofei (Clement)" initials="WX(" lastIdx="12" clrIdx="3">
    <p:extLst/>
  </p:cmAuthor>
  <p:cmAuthor id="4" name="Guoqing Li" initials="MOU" lastIdx="1" clrIdx="4">
    <p:extLst/>
  </p:cmAuthor>
  <p:cmAuthor id="5" name="Guoqing Li" initials="MOU [2]" lastIdx="1" clrIdx="5">
    <p:extLst/>
  </p:cmAuthor>
  <p:cmAuthor id="6" name="Guoqing Li" initials="MOU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FF0000"/>
    <a:srgbClr val="CC0000"/>
    <a:srgbClr val="00CC66"/>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3" autoAdjust="0"/>
    <p:restoredTop sz="96803" autoAdjust="0"/>
  </p:normalViewPr>
  <p:slideViewPr>
    <p:cSldViewPr showGuides="1">
      <p:cViewPr varScale="1">
        <p:scale>
          <a:sx n="70" d="100"/>
          <a:sy n="70" d="100"/>
        </p:scale>
        <p:origin x="1086" y="66"/>
      </p:cViewPr>
      <p:guideLst>
        <p:guide orient="horz" pos="2160"/>
        <p:guide pos="29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061" y="10"/>
      </p:cViewPr>
      <p:guideLst>
        <p:guide orient="horz" pos="2141"/>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1A11AEF5-5302-43AC-812B-FA467EA0339D}" type="slidenum">
              <a:rPr lang="en-US" altLang="zh-CN"/>
              <a:t>‹#›</a:t>
            </a:fld>
            <a:endParaRPr lang="en-US" altLang="zh-CN" dirty="0"/>
          </a:p>
        </p:txBody>
      </p:sp>
    </p:spTree>
    <p:extLst>
      <p:ext uri="{BB962C8B-B14F-4D97-AF65-F5344CB8AC3E}">
        <p14:creationId xmlns:p14="http://schemas.microsoft.com/office/powerpoint/2010/main" val="382839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25604"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ln>
          <a:effectLst/>
        </p:spPr>
        <p:txBody>
          <a:bodyPr vert="horz" wrap="square" lIns="91138" tIns="45569" rIns="91138" bIns="45569"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DFF9581A-ADD3-4F92-8296-94E0A60DA5B2}" type="slidenum">
              <a:rPr lang="en-US" altLang="zh-CN"/>
              <a:t>‹#›</a:t>
            </a:fld>
            <a:endParaRPr lang="en-US" altLang="zh-CN" dirty="0"/>
          </a:p>
        </p:txBody>
      </p:sp>
    </p:spTree>
    <p:extLst>
      <p:ext uri="{BB962C8B-B14F-4D97-AF65-F5344CB8AC3E}">
        <p14:creationId xmlns:p14="http://schemas.microsoft.com/office/powerpoint/2010/main" val="12740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ln>
            <a:miter lim="800000"/>
          </a:ln>
        </p:spPr>
        <p:txBody>
          <a:bodyPr/>
          <a:lstStyle/>
          <a:p>
            <a:pPr>
              <a:defRPr/>
            </a:pPr>
            <a:r>
              <a:rPr lang="en-US" dirty="0"/>
              <a:t>doc.: IEEE 802.11-yy/XXXXr0</a:t>
            </a:r>
          </a:p>
        </p:txBody>
      </p:sp>
      <p:sp>
        <p:nvSpPr>
          <p:cNvPr id="17411" name="Rectangle 3"/>
          <p:cNvSpPr>
            <a:spLocks noGrp="1" noChangeArrowheads="1"/>
          </p:cNvSpPr>
          <p:nvPr>
            <p:ph type="dt" sz="quarter" idx="1"/>
          </p:nvPr>
        </p:nvSpPr>
        <p:spPr>
          <a:ln>
            <a:miter lim="800000"/>
          </a:ln>
        </p:spPr>
        <p:txBody>
          <a:bodyPr/>
          <a:lstStyle/>
          <a:p>
            <a:pPr>
              <a:defRPr/>
            </a:pPr>
            <a:r>
              <a:rPr lang="en-US" dirty="0"/>
              <a:t>Month Year</a:t>
            </a:r>
          </a:p>
        </p:txBody>
      </p:sp>
      <p:sp>
        <p:nvSpPr>
          <p:cNvPr id="9222" name="Rectangle 2"/>
          <p:cNvSpPr>
            <a:spLocks noGrp="1" noRot="1" noChangeAspect="1" noChangeArrowheads="1" noTextEdit="1"/>
          </p:cNvSpPr>
          <p:nvPr>
            <p:ph type="sldImg"/>
          </p:nvPr>
        </p:nvSpPr>
        <p:spPr>
          <a:xfrm>
            <a:off x="3243263" y="514350"/>
            <a:ext cx="3387725" cy="2540000"/>
          </a:xfrm>
        </p:spPr>
      </p:sp>
    </p:spTree>
    <p:extLst>
      <p:ext uri="{BB962C8B-B14F-4D97-AF65-F5344CB8AC3E}">
        <p14:creationId xmlns:p14="http://schemas.microsoft.com/office/powerpoint/2010/main" val="24852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840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3</a:t>
            </a:fld>
            <a:endParaRPr lang="en-US" altLang="zh-CN" dirty="0"/>
          </a:p>
        </p:txBody>
      </p:sp>
    </p:spTree>
    <p:extLst>
      <p:ext uri="{BB962C8B-B14F-4D97-AF65-F5344CB8AC3E}">
        <p14:creationId xmlns:p14="http://schemas.microsoft.com/office/powerpoint/2010/main" val="14150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a:t>doc.: IEEE 802.11-yy/xxxxr0</a:t>
            </a:r>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a:t>Month Year</a:t>
            </a:r>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a:t>John Doe, Some Company</a:t>
            </a:r>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350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6</a:t>
            </a:fld>
            <a:endParaRPr lang="en-US" altLang="zh-CN" dirty="0"/>
          </a:p>
        </p:txBody>
      </p:sp>
    </p:spTree>
    <p:extLst>
      <p:ext uri="{BB962C8B-B14F-4D97-AF65-F5344CB8AC3E}">
        <p14:creationId xmlns:p14="http://schemas.microsoft.com/office/powerpoint/2010/main" val="346286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10</a:t>
            </a:fld>
            <a:endParaRPr lang="en-US" altLang="zh-CN" dirty="0"/>
          </a:p>
        </p:txBody>
      </p:sp>
    </p:spTree>
    <p:extLst>
      <p:ext uri="{BB962C8B-B14F-4D97-AF65-F5344CB8AC3E}">
        <p14:creationId xmlns:p14="http://schemas.microsoft.com/office/powerpoint/2010/main" val="10588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14</a:t>
            </a:fld>
            <a:endParaRPr lang="en-US" altLang="zh-CN" dirty="0"/>
          </a:p>
        </p:txBody>
      </p:sp>
    </p:spTree>
    <p:extLst>
      <p:ext uri="{BB962C8B-B14F-4D97-AF65-F5344CB8AC3E}">
        <p14:creationId xmlns:p14="http://schemas.microsoft.com/office/powerpoint/2010/main" val="396613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GB" altLang="zh-CN" dirty="0"/>
              <a:t>Slide </a:t>
            </a:r>
            <a:fld id="{3C79C44E-CBF0-426C-AB90-0FC5B434406F}" type="slidenum">
              <a:rPr lang="en-GB" altLang="zh-CN" dirty="0"/>
              <a:t>‹#›</a:t>
            </a:fld>
            <a:endParaRPr lang="en-GB" altLang="zh-CN"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p:txBody>
          <a:bodyPr/>
          <a:lstStyle>
            <a:lvl1pPr>
              <a:defRPr/>
            </a:lvl1pPr>
          </a:lstStyle>
          <a:p>
            <a:r>
              <a:rPr lang="en-US" dirty="0"/>
              <a:t>Slide </a:t>
            </a:r>
            <a:fld id="{6570D9FA-82F7-425B-B8CA-145DC9A8CCB1}" type="slidenum">
              <a:rPr lang="en-US" dirty="0"/>
              <a:t>‹#›</a:t>
            </a:fld>
            <a:endParaRPr 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30" name="Rectangle 6"/>
          <p:cNvSpPr>
            <a:spLocks noGrp="1" noChangeArrowheads="1"/>
          </p:cNvSpPr>
          <p:nvPr>
            <p:ph type="sldNum" sz="quarter" idx="4"/>
          </p:nvPr>
        </p:nvSpPr>
        <p:spPr bwMode="auto">
          <a:xfrm>
            <a:off x="4356100" y="6524625"/>
            <a:ext cx="530225" cy="182563"/>
          </a:xfrm>
          <a:prstGeom prst="rect">
            <a:avLst/>
          </a:prstGeom>
          <a:noFill/>
          <a:ln>
            <a:noFill/>
          </a:ln>
          <a:effectLst/>
        </p:spPr>
        <p:txBody>
          <a:bodyPr vert="horz" wrap="none" lIns="0" tIns="0" rIns="0" bIns="0" numCol="1" anchor="t" anchorCtr="0" compatLnSpc="1">
            <a:spAutoFit/>
          </a:bodyPr>
          <a:lstStyle>
            <a:lvl1pPr algn="ctr">
              <a:defRPr sz="1200" smtClean="0">
                <a:latin typeface="Times New Roman" panose="02020603050405020304" pitchFamily="18" charset="0"/>
              </a:defRPr>
            </a:lvl1pPr>
          </a:lstStyle>
          <a:p>
            <a:pPr>
              <a:defRPr/>
            </a:pPr>
            <a:r>
              <a:rPr lang="en-GB" altLang="zh-CN" dirty="0"/>
              <a:t>Slide </a:t>
            </a:r>
            <a:fld id="{B072CE22-775B-4138-A23F-292E5F1A82BD}" type="slidenum">
              <a:rPr lang="en-GB" altLang="zh-CN" dirty="0"/>
              <a:t>‹#›</a:t>
            </a:fld>
            <a:endParaRPr lang="en-GB" altLang="zh-CN" dirty="0"/>
          </a:p>
        </p:txBody>
      </p:sp>
      <p:sp>
        <p:nvSpPr>
          <p:cNvPr id="1031" name="Rectangle 7"/>
          <p:cNvSpPr>
            <a:spLocks noChangeArrowheads="1"/>
          </p:cNvSpPr>
          <p:nvPr/>
        </p:nvSpPr>
        <p:spPr bwMode="auto">
          <a:xfrm>
            <a:off x="5149790" y="238939"/>
            <a:ext cx="3283015" cy="276999"/>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b="1" dirty="0">
                <a:latin typeface="Times New Roman" panose="02020603050405020304" pitchFamily="18" charset="0"/>
              </a:rPr>
              <a:t>doc.: IEEE </a:t>
            </a:r>
            <a:r>
              <a:rPr lang="en-US" altLang="zh-CN" b="1" dirty="0" smtClean="0">
                <a:latin typeface="Times New Roman" panose="02020603050405020304" pitchFamily="18" charset="0"/>
              </a:rPr>
              <a:t>802.11-18/0244r4</a:t>
            </a:r>
            <a:endParaRPr lang="en-US" altLang="zh-CN" b="1" dirty="0">
              <a:latin typeface="Times New Roman" panose="02020603050405020304" pitchFamily="18" charset="0"/>
            </a:endParaRPr>
          </a:p>
        </p:txBody>
      </p:sp>
      <p:sp>
        <p:nvSpPr>
          <p:cNvPr id="2" name="Line 8"/>
          <p:cNvSpPr>
            <a:spLocks noChangeShapeType="1"/>
          </p:cNvSpPr>
          <p:nvPr/>
        </p:nvSpPr>
        <p:spPr bwMode="auto">
          <a:xfrm>
            <a:off x="684213" y="54927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200" dirty="0">
                <a:latin typeface="Times New Roman" panose="02020603050405020304" pitchFamily="18" charset="0"/>
              </a:rPr>
              <a:t>Submission</a:t>
            </a:r>
          </a:p>
        </p:txBody>
      </p:sp>
      <p:sp>
        <p:nvSpPr>
          <p:cNvPr id="3" name="Line 10"/>
          <p:cNvSpPr>
            <a:spLocks noChangeShapeType="1"/>
          </p:cNvSpPr>
          <p:nvPr/>
        </p:nvSpPr>
        <p:spPr bwMode="auto">
          <a:xfrm>
            <a:off x="695325"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 name="矩形 10"/>
          <p:cNvSpPr>
            <a:spLocks noChangeArrowheads="1"/>
          </p:cNvSpPr>
          <p:nvPr userDrawn="1"/>
        </p:nvSpPr>
        <p:spPr bwMode="auto">
          <a:xfrm>
            <a:off x="603250" y="174625"/>
            <a:ext cx="1176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latin typeface="Times New Roman" panose="02020603050405020304" pitchFamily="18" charset="0"/>
                <a:ea typeface="Arial Unicode MS" pitchFamily="34" charset="-122"/>
                <a:cs typeface="Arial Unicode MS" pitchFamily="34" charset="-122"/>
              </a:rPr>
              <a:t>Mar. </a:t>
            </a:r>
            <a:r>
              <a:rPr lang="en-US" altLang="zh-CN" b="1" dirty="0">
                <a:latin typeface="Times New Roman" panose="02020603050405020304" pitchFamily="18" charset="0"/>
                <a:ea typeface="Arial Unicode MS" pitchFamily="34" charset="-122"/>
                <a:cs typeface="Arial Unicode MS" pitchFamily="34" charset="-122"/>
              </a:rPr>
              <a:t>2018</a:t>
            </a:r>
            <a:endParaRPr lang="en-GB" altLang="zh-CN" b="1" dirty="0"/>
          </a:p>
        </p:txBody>
      </p:sp>
      <p:sp>
        <p:nvSpPr>
          <p:cNvPr id="11" name="Rectangle 7"/>
          <p:cNvSpPr>
            <a:spLocks noChangeArrowheads="1"/>
          </p:cNvSpPr>
          <p:nvPr userDrawn="1"/>
        </p:nvSpPr>
        <p:spPr bwMode="auto">
          <a:xfrm>
            <a:off x="6285707" y="6525344"/>
            <a:ext cx="2292295" cy="184666"/>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sz="1200" b="0" dirty="0">
                <a:latin typeface="Times New Roman" panose="02020603050405020304" pitchFamily="18" charset="0"/>
              </a:rPr>
              <a:t>Li Nan, et. al. (ZTE, Huawei)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wipe/>
  </p:transition>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defRPr>
      </a:lvl5pPr>
      <a:lvl6pPr marL="457200" algn="ctr" rtl="0" eaLnBrk="1" fontAlgn="base" hangingPunct="1">
        <a:spcBef>
          <a:spcPct val="0"/>
        </a:spcBef>
        <a:spcAft>
          <a:spcPct val="0"/>
        </a:spcAft>
        <a:defRPr sz="3200" b="1">
          <a:solidFill>
            <a:schemeClr val="tx2"/>
          </a:solidFill>
          <a:latin typeface="Times New Roman" panose="02020603050405020304" pitchFamily="18" charset="0"/>
        </a:defRPr>
      </a:lvl6pPr>
      <a:lvl7pPr marL="914400" algn="ctr" rtl="0" eaLnBrk="1" fontAlgn="base" hangingPunct="1">
        <a:spcBef>
          <a:spcPct val="0"/>
        </a:spcBef>
        <a:spcAft>
          <a:spcPct val="0"/>
        </a:spcAft>
        <a:defRPr sz="3200" b="1">
          <a:solidFill>
            <a:schemeClr val="tx2"/>
          </a:solidFill>
          <a:latin typeface="Times New Roman" panose="02020603050405020304" pitchFamily="18" charset="0"/>
        </a:defRPr>
      </a:lvl7pPr>
      <a:lvl8pPr marL="1371600" algn="ctr" rtl="0" eaLnBrk="1" fontAlgn="base" hangingPunct="1">
        <a:spcBef>
          <a:spcPct val="0"/>
        </a:spcBef>
        <a:spcAft>
          <a:spcPct val="0"/>
        </a:spcAft>
        <a:defRPr sz="3200" b="1">
          <a:solidFill>
            <a:schemeClr val="tx2"/>
          </a:solidFill>
          <a:latin typeface="Times New Roman" panose="02020603050405020304" pitchFamily="18" charset="0"/>
        </a:defRPr>
      </a:lvl8pPr>
      <a:lvl9pPr marL="1828800" algn="ctr" rtl="0" eaLnBrk="1" fontAlgn="base" hangingPunct="1">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14356"/>
            <a:ext cx="7772400" cy="857256"/>
          </a:xfrm>
        </p:spPr>
        <p:txBody>
          <a:bodyPr/>
          <a:lstStyle/>
          <a:p>
            <a:r>
              <a:rPr lang="en-US" altLang="zh-CN" dirty="0">
                <a:solidFill>
                  <a:srgbClr val="000000"/>
                </a:solidFill>
              </a:rPr>
              <a:t>Advertising WUR Discovery </a:t>
            </a:r>
            <a:r>
              <a:rPr lang="en-US" altLang="zh-CN" dirty="0" smtClean="0">
                <a:solidFill>
                  <a:srgbClr val="000000"/>
                </a:solidFill>
              </a:rPr>
              <a:t>Frame Related Info for </a:t>
            </a:r>
            <a:r>
              <a:rPr lang="en-US" altLang="zh-CN" dirty="0">
                <a:solidFill>
                  <a:srgbClr val="000000"/>
                </a:solidFill>
              </a:rPr>
              <a:t>Fast Scanning </a:t>
            </a:r>
            <a:endParaRPr lang="en-US" altLang="zh-CN" sz="2800" dirty="0"/>
          </a:p>
        </p:txBody>
      </p:sp>
      <p:sp>
        <p:nvSpPr>
          <p:cNvPr id="10" name="灯片编号占位符 9"/>
          <p:cNvSpPr>
            <a:spLocks noGrp="1"/>
          </p:cNvSpPr>
          <p:nvPr>
            <p:ph type="sldNum" sz="quarter" idx="11"/>
          </p:nvPr>
        </p:nvSpPr>
        <p:spPr/>
        <p:txBody>
          <a:bodyPr/>
          <a:lstStyle/>
          <a:p>
            <a:r>
              <a:rPr lang="en-US" dirty="0"/>
              <a:t>Slide </a:t>
            </a:r>
            <a:fld id="{6570D9FA-82F7-425B-B8CA-145DC9A8CCB1}" type="slidenum">
              <a:rPr lang="en-US" dirty="0" smtClean="0"/>
              <a:t>1</a:t>
            </a:fld>
            <a:endParaRPr lang="en-US" dirty="0"/>
          </a:p>
        </p:txBody>
      </p:sp>
      <p:sp>
        <p:nvSpPr>
          <p:cNvPr id="11" name="Rectangle 6"/>
          <p:cNvSpPr txBox="1">
            <a:spLocks noChangeArrowheads="1"/>
          </p:cNvSpPr>
          <p:nvPr/>
        </p:nvSpPr>
        <p:spPr bwMode="auto">
          <a:xfrm>
            <a:off x="685800" y="1833554"/>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marL="342900" marR="0" lvl="0" indent="-342900" algn="ctr" defTabSz="914400" rtl="0" eaLnBrk="0" fontAlgn="base" latinLnBrk="0" hangingPunct="0">
              <a:lnSpc>
                <a:spcPct val="90000"/>
              </a:lnSpc>
              <a:spcBef>
                <a:spcPct val="20000"/>
              </a:spcBef>
              <a:spcAft>
                <a:spcPct val="0"/>
              </a:spcAft>
              <a:buClrTx/>
              <a:buSzTx/>
              <a:buFontTx/>
              <a:buNone/>
              <a:defRPr/>
            </a:pPr>
            <a:r>
              <a:rPr kumimoji="0" lang="en-US" sz="2000" b="1" i="0" u="none" strike="noStrike" kern="0" cap="none" spc="0" normalizeH="0" baseline="0" noProof="0" dirty="0">
                <a:ln>
                  <a:noFill/>
                </a:ln>
                <a:solidFill>
                  <a:schemeClr val="tx1"/>
                </a:solidFill>
                <a:effectLst/>
                <a:uLnTx/>
                <a:uFillTx/>
                <a:latin typeface="+mn-lt"/>
                <a:ea typeface="+mn-ea"/>
                <a:cs typeface="+mn-cs"/>
              </a:rPr>
              <a:t>Date:</a:t>
            </a:r>
            <a:r>
              <a:rPr kumimoji="0" lang="en-US" sz="2000" b="0" i="0" u="none" strike="noStrike" kern="0" cap="none" spc="0" normalizeH="0" baseline="0" noProof="0" dirty="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2018-03-09</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4" name="Rectangle 12"/>
          <p:cNvSpPr>
            <a:spLocks noChangeArrowheads="1"/>
          </p:cNvSpPr>
          <p:nvPr/>
        </p:nvSpPr>
        <p:spPr bwMode="auto">
          <a:xfrm>
            <a:off x="695308" y="2286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b="1" dirty="0">
                <a:latin typeface="+mn-lt"/>
              </a:rPr>
              <a:t>Authors:</a:t>
            </a:r>
          </a:p>
        </p:txBody>
      </p:sp>
      <p:graphicFrame>
        <p:nvGraphicFramePr>
          <p:cNvPr id="15" name="Table 7"/>
          <p:cNvGraphicFramePr>
            <a:graphicFrameLocks noGrp="1"/>
          </p:cNvGraphicFramePr>
          <p:nvPr>
            <p:extLst>
              <p:ext uri="{D42A27DB-BD31-4B8C-83A1-F6EECF244321}">
                <p14:modId xmlns:p14="http://schemas.microsoft.com/office/powerpoint/2010/main" val="1148078329"/>
              </p:ext>
            </p:extLst>
          </p:nvPr>
        </p:nvGraphicFramePr>
        <p:xfrm>
          <a:off x="971600" y="2852936"/>
          <a:ext cx="7128792" cy="2165712"/>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xmlns="" val="20000"/>
                    </a:ext>
                  </a:extLst>
                </a:gridCol>
                <a:gridCol w="165316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18456">
                  <a:extLst>
                    <a:ext uri="{9D8B030D-6E8A-4147-A177-3AD203B41FA5}">
                      <a16:colId xmlns:a16="http://schemas.microsoft.com/office/drawing/2014/main" xmlns="" val="20003"/>
                    </a:ext>
                  </a:extLst>
                </a:gridCol>
              </a:tblGrid>
              <a:tr h="37084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1400" dirty="0">
                          <a:solidFill>
                            <a:schemeClr val="tx1"/>
                          </a:solidFill>
                        </a:rPr>
                        <a:t>Li 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ZTE</a:t>
                      </a:r>
                    </a:p>
                    <a:p>
                      <a:pPr algn="ctr"/>
                      <a:r>
                        <a:rPr lang="en-US" altLang="zh-CN" sz="1400" kern="1200" dirty="0">
                          <a:solidFill>
                            <a:schemeClr val="tx1"/>
                          </a:solidFill>
                          <a:latin typeface="+mn-lt"/>
                          <a:ea typeface="+mn-ea"/>
                          <a:cs typeface="+mn-cs"/>
                        </a:rPr>
                        <a:t>Corporation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No.9 Wu Xing Section</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Feng</a:t>
                      </a:r>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Road</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Xi’an, Shaanxi Province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P.R.China</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li.nan25@zte.com.cn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2647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aseline="0" dirty="0" err="1">
                          <a:solidFill>
                            <a:schemeClr val="tx1"/>
                          </a:solidFill>
                        </a:rPr>
                        <a:t>Lv</a:t>
                      </a:r>
                      <a:r>
                        <a:rPr lang="en-US" altLang="zh-CN" sz="1400" baseline="0" dirty="0">
                          <a:solidFill>
                            <a:schemeClr val="tx1"/>
                          </a:solidFill>
                        </a:rPr>
                        <a:t> </a:t>
                      </a:r>
                      <a:r>
                        <a:rPr lang="en-US" sz="1400" dirty="0" err="1">
                          <a:solidFill>
                            <a:schemeClr val="tx1"/>
                          </a:solidFill>
                        </a:rPr>
                        <a:t>Kaiying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lv.kaiying@zte.com.cn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solidFill>
                            <a:schemeClr val="tx1"/>
                          </a:solidFill>
                        </a:rPr>
                        <a:t>Roger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Denver, CO,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roger@ethair.net</a:t>
                      </a:r>
                      <a:endParaRPr kumimoji="0" lang="zh-CN"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defRPr sz="1800"/>
                      </a:pPr>
                      <a:r>
                        <a:rPr sz="1400" dirty="0">
                          <a:latin typeface="+mj-lt"/>
                        </a:rPr>
                        <a:t>Lyu Yunping (Lily)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Nanjing, PRC</a:t>
                      </a:r>
                    </a:p>
                    <a:p>
                      <a:pPr algn="l"/>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30164636"/>
              </p:ext>
            </p:extLst>
          </p:nvPr>
        </p:nvGraphicFramePr>
        <p:xfrm>
          <a:off x="971600" y="5013176"/>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0" dirty="0" err="1">
                          <a:solidFill>
                            <a:schemeClr val="tx1"/>
                          </a:solidFill>
                        </a:rPr>
                        <a:t>Taewon</a:t>
                      </a:r>
                      <a:r>
                        <a:rPr lang="en-US" sz="1400" b="0" baseline="0" dirty="0">
                          <a:solidFill>
                            <a:schemeClr val="tx1"/>
                          </a:solidFill>
                        </a:rPr>
                        <a:t> Song</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LG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30161806"/>
              </p:ext>
            </p:extLst>
          </p:nvPr>
        </p:nvGraphicFramePr>
        <p:xfrm>
          <a:off x="971600" y="5445225"/>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a:solidFill>
                            <a:schemeClr val="tx1"/>
                          </a:solidFill>
                          <a:latin typeface="+mn-lt"/>
                          <a:ea typeface="+mn-ea"/>
                          <a:cs typeface="+mn-cs"/>
                        </a:rPr>
                        <a:t>Rojan</a:t>
                      </a:r>
                      <a:r>
                        <a:rPr lang="en-US" altLang="zh-CN" sz="1400" b="0" kern="1200" dirty="0">
                          <a:solidFill>
                            <a:schemeClr val="tx1"/>
                          </a:solidFill>
                          <a:latin typeface="+mn-lt"/>
                          <a:ea typeface="+mn-ea"/>
                          <a:cs typeface="+mn-cs"/>
                        </a:rPr>
                        <a:t> </a:t>
                      </a:r>
                      <a:r>
                        <a:rPr lang="en-US" altLang="zh-CN" sz="1400" b="0" kern="1200" dirty="0" err="1" smtClean="0">
                          <a:solidFill>
                            <a:schemeClr val="tx1"/>
                          </a:solidFill>
                          <a:latin typeface="+mn-lt"/>
                          <a:ea typeface="+mn-ea"/>
                          <a:cs typeface="+mn-cs"/>
                        </a:rPr>
                        <a:t>Chitrakar</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a:solidFill>
                            <a:schemeClr val="tx1"/>
                          </a:solidFill>
                          <a:latin typeface="+mn-lt"/>
                          <a:ea typeface="+mn-ea"/>
                          <a:cs typeface="+mn-cs"/>
                        </a:rPr>
                        <a:t>Panasonic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4022612838"/>
              </p:ext>
            </p:extLst>
          </p:nvPr>
        </p:nvGraphicFramePr>
        <p:xfrm>
          <a:off x="971600" y="5877273"/>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smtClean="0">
                          <a:solidFill>
                            <a:schemeClr val="tx1"/>
                          </a:solidFill>
                          <a:latin typeface="+mn-lt"/>
                          <a:ea typeface="+mn-ea"/>
                          <a:cs typeface="+mn-cs"/>
                        </a:rPr>
                        <a:t>Guoqing</a:t>
                      </a:r>
                      <a:r>
                        <a:rPr lang="en-US" altLang="zh-CN" sz="1400" b="0" kern="1200" dirty="0" smtClean="0">
                          <a:solidFill>
                            <a:schemeClr val="tx1"/>
                          </a:solidFill>
                          <a:latin typeface="+mn-lt"/>
                          <a:ea typeface="+mn-ea"/>
                          <a:cs typeface="+mn-cs"/>
                        </a:rPr>
                        <a:t> Li</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smtClean="0">
                          <a:solidFill>
                            <a:schemeClr val="tx1"/>
                          </a:solidFill>
                          <a:latin typeface="+mn-lt"/>
                          <a:ea typeface="+mn-ea"/>
                          <a:cs typeface="+mn-cs"/>
                        </a:rPr>
                        <a:t>Apple</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a:t>
            </a:r>
            <a:endParaRPr lang="zh-CN" altLang="en-US"/>
          </a:p>
        </p:txBody>
      </p:sp>
      <p:sp>
        <p:nvSpPr>
          <p:cNvPr id="3" name="内容占位符 2"/>
          <p:cNvSpPr>
            <a:spLocks noGrp="1"/>
          </p:cNvSpPr>
          <p:nvPr>
            <p:ph idx="1"/>
          </p:nvPr>
        </p:nvSpPr>
        <p:spPr/>
        <p:txBody>
          <a:bodyPr>
            <a:normAutofit fontScale="97500" lnSpcReduction="10000"/>
          </a:bodyPr>
          <a:lstStyle/>
          <a:p>
            <a:r>
              <a:rPr lang="en-US" altLang="zh-CN" dirty="0"/>
              <a:t>Advertisement </a:t>
            </a:r>
            <a:r>
              <a:rPr lang="en-US" altLang="zh-CN" dirty="0" smtClean="0"/>
              <a:t>method of </a:t>
            </a:r>
            <a:r>
              <a:rPr lang="en-US" altLang="zh-CN" dirty="0"/>
              <a:t>WUR Discovery Frame</a:t>
            </a:r>
          </a:p>
          <a:p>
            <a:pPr lvl="1"/>
            <a:r>
              <a:rPr lang="en-US" altLang="zh-CN" dirty="0"/>
              <a:t>In 802.11 message, such as RNR, in beacon frame or probe response </a:t>
            </a:r>
            <a:r>
              <a:rPr lang="en-US" altLang="zh-CN" dirty="0" smtClean="0"/>
              <a:t>frame, or in WUR operation related frame on PCR.</a:t>
            </a:r>
            <a:endParaRPr lang="en-US" altLang="zh-CN" dirty="0"/>
          </a:p>
          <a:p>
            <a:endParaRPr lang="en-US" altLang="zh-CN" dirty="0"/>
          </a:p>
          <a:p>
            <a:r>
              <a:rPr lang="en-US" altLang="zh-CN" dirty="0" smtClean="0"/>
              <a:t>Advertised Parameters should include:</a:t>
            </a:r>
            <a:endParaRPr lang="en-US" altLang="zh-CN" dirty="0"/>
          </a:p>
          <a:p>
            <a:pPr lvl="1" algn="l"/>
            <a:r>
              <a:rPr lang="en-US" altLang="zh-CN" dirty="0">
                <a:cs typeface="+mn-ea"/>
              </a:rPr>
              <a:t>WUR Discovery Channel</a:t>
            </a:r>
          </a:p>
          <a:p>
            <a:pPr lvl="1" algn="l"/>
            <a:r>
              <a:rPr lang="en-US" altLang="zh-CN" dirty="0">
                <a:cs typeface="+mn-ea"/>
              </a:rPr>
              <a:t>Compressed </a:t>
            </a:r>
            <a:r>
              <a:rPr lang="en-US" altLang="zh-CN" dirty="0" smtClean="0">
                <a:cs typeface="+mn-ea"/>
              </a:rPr>
              <a:t>SSID</a:t>
            </a:r>
          </a:p>
          <a:p>
            <a:pPr lvl="1" algn="l"/>
            <a:r>
              <a:rPr lang="en-US" altLang="zh-CN" dirty="0" smtClean="0">
                <a:cs typeface="+mn-ea"/>
              </a:rPr>
              <a:t>BSSID (optional)</a:t>
            </a:r>
          </a:p>
          <a:p>
            <a:pPr lvl="1" algn="l"/>
            <a:endParaRPr lang="en-US" altLang="zh-CN" dirty="0" smtClean="0">
              <a:cs typeface="+mn-ea"/>
            </a:endParaRPr>
          </a:p>
          <a:p>
            <a:r>
              <a:rPr lang="en-US" altLang="zh-CN" dirty="0" smtClean="0">
                <a:cs typeface="+mn-ea"/>
              </a:rPr>
              <a:t>The WUR discovery channel should be selected from a fixed subset of all possible WUR channels</a:t>
            </a:r>
            <a:endParaRPr lang="en-US" altLang="zh-CN" dirty="0">
              <a:cs typeface="+mn-ea"/>
            </a:endParaRPr>
          </a:p>
          <a:p>
            <a:pPr lvl="1" algn="l"/>
            <a:endParaRPr lang="en-US" altLang="zh-CN" dirty="0"/>
          </a:p>
          <a:p>
            <a:endParaRPr lang="en-US" altLang="zh-CN" dirty="0"/>
          </a:p>
          <a:p>
            <a:pPr lvl="1">
              <a:buNone/>
            </a:pPr>
            <a:endParaRPr lang="en-US" altLang="zh-CN" dirty="0"/>
          </a:p>
          <a:p>
            <a:pPr lvl="1"/>
            <a:endParaRPr lang="en-US" altLang="zh-CN" dirty="0"/>
          </a:p>
          <a:p>
            <a:pPr>
              <a:buNone/>
            </a:pPr>
            <a:endParaRPr lang="en-US" altLang="zh-CN"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10</a:t>
            </a:fld>
            <a:endParaRPr lang="en-US" dirty="0"/>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
            </a:r>
            <a:br>
              <a:rPr lang="en-US" altLang="zh-CN" dirty="0">
                <a:sym typeface="+mn-ea"/>
              </a:rPr>
            </a:br>
            <a:r>
              <a:rPr lang="en-US" altLang="zh-CN" dirty="0">
                <a:solidFill>
                  <a:schemeClr val="tx1"/>
                </a:solidFill>
                <a:sym typeface="+mn-ea"/>
              </a:rPr>
              <a:t>Straw Poll  1</a:t>
            </a:r>
            <a:r>
              <a:rPr lang="en-US" altLang="zh-CN" dirty="0">
                <a:solidFill>
                  <a:schemeClr val="tx1"/>
                </a:solidFill>
              </a:rPr>
              <a:t/>
            </a:r>
            <a:br>
              <a:rPr lang="en-US" altLang="zh-CN" dirty="0">
                <a:solidFill>
                  <a:schemeClr val="tx1"/>
                </a:solidFill>
              </a:rPr>
            </a:br>
            <a:endParaRPr lang="en-US" altLang="zh-CN" dirty="0">
              <a:solidFill>
                <a:schemeClr val="tx1"/>
              </a:solidFill>
            </a:endParaRPr>
          </a:p>
        </p:txBody>
      </p:sp>
      <p:sp>
        <p:nvSpPr>
          <p:cNvPr id="3" name="内容占位符 2"/>
          <p:cNvSpPr>
            <a:spLocks noGrp="1"/>
          </p:cNvSpPr>
          <p:nvPr>
            <p:ph idx="1"/>
          </p:nvPr>
        </p:nvSpPr>
        <p:spPr/>
        <p:txBody>
          <a:bodyPr>
            <a:normAutofit fontScale="97500"/>
          </a:bodyPr>
          <a:lstStyle/>
          <a:p>
            <a:pPr>
              <a:buFont typeface="Arial" panose="020B0604020202020204" pitchFamily="34" charset="0"/>
              <a:buChar char="•"/>
            </a:pPr>
            <a:r>
              <a:rPr lang="en-US" sz="2400" dirty="0">
                <a:sym typeface="+mn-ea"/>
              </a:rPr>
              <a:t>Do you support advertisement of </a:t>
            </a:r>
            <a:r>
              <a:rPr lang="en-US" sz="2400" dirty="0" smtClean="0">
                <a:sym typeface="+mn-ea"/>
              </a:rPr>
              <a:t>WUR </a:t>
            </a:r>
            <a:r>
              <a:rPr lang="en-US" sz="2400" dirty="0">
                <a:sym typeface="+mn-ea"/>
              </a:rPr>
              <a:t>Discovery Frame </a:t>
            </a:r>
            <a:r>
              <a:rPr lang="en-US" sz="2400" dirty="0" smtClean="0">
                <a:sym typeface="+mn-ea"/>
              </a:rPr>
              <a:t>transmission parameters </a:t>
            </a:r>
            <a:r>
              <a:rPr lang="en-US" altLang="zh-CN" sz="2400" dirty="0" smtClean="0">
                <a:sym typeface="+mn-ea"/>
              </a:rPr>
              <a:t>of </a:t>
            </a:r>
            <a:r>
              <a:rPr lang="en-US" altLang="zh-CN" dirty="0">
                <a:sym typeface="+mn-ea"/>
              </a:rPr>
              <a:t> </a:t>
            </a:r>
            <a:r>
              <a:rPr lang="en-US" altLang="zh-CN" dirty="0" smtClean="0">
                <a:sym typeface="+mn-ea"/>
              </a:rPr>
              <a:t>an AP</a:t>
            </a:r>
            <a:r>
              <a:rPr lang="en-US" altLang="zh-CN" sz="2400" dirty="0" smtClean="0">
                <a:sym typeface="+mn-ea"/>
              </a:rPr>
              <a:t> </a:t>
            </a:r>
            <a:r>
              <a:rPr lang="en-US" sz="2400" dirty="0" smtClean="0">
                <a:sym typeface="+mn-ea"/>
              </a:rPr>
              <a:t>using a management frame using PCR ?</a:t>
            </a:r>
            <a:endParaRPr lang="en-US" sz="2400" dirty="0">
              <a:sym typeface="+mn-ea"/>
            </a:endParaRPr>
          </a:p>
          <a:p>
            <a:pPr lvl="1">
              <a:buFont typeface="Arial" panose="020B0604020202020204" pitchFamily="34" charset="0"/>
              <a:buChar char="•"/>
            </a:pPr>
            <a:r>
              <a:rPr lang="en-US" sz="1600" dirty="0">
                <a:sym typeface="+mn-ea"/>
              </a:rPr>
              <a:t>Y</a:t>
            </a:r>
            <a:endParaRPr lang="en-US" sz="1600" dirty="0"/>
          </a:p>
          <a:p>
            <a:pPr lvl="1">
              <a:buFont typeface="Arial" panose="020B0604020202020204" pitchFamily="34" charset="0"/>
              <a:buChar char="•"/>
            </a:pPr>
            <a:r>
              <a:rPr lang="en-US" sz="1600" dirty="0">
                <a:sym typeface="+mn-ea"/>
              </a:rPr>
              <a:t>N</a:t>
            </a:r>
            <a:endParaRPr lang="en-US" sz="1600" dirty="0"/>
          </a:p>
          <a:p>
            <a:pPr lvl="1">
              <a:buFont typeface="Arial" panose="020B0604020202020204" pitchFamily="34" charset="0"/>
              <a:buChar char="•"/>
            </a:pPr>
            <a:r>
              <a:rPr lang="en-US" sz="1600" dirty="0">
                <a:sym typeface="+mn-ea"/>
              </a:rPr>
              <a:t>A</a:t>
            </a:r>
            <a:endParaRPr lang="en-US" sz="1800" dirty="0">
              <a:sym typeface="+mn-ea"/>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11</a:t>
            </a:fld>
            <a:endParaRPr lang="en-US" dirty="0"/>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Straw Poll 2</a:t>
            </a:r>
          </a:p>
        </p:txBody>
      </p:sp>
      <p:sp>
        <p:nvSpPr>
          <p:cNvPr id="3" name="内容占位符 2"/>
          <p:cNvSpPr>
            <a:spLocks noGrp="1"/>
          </p:cNvSpPr>
          <p:nvPr>
            <p:ph idx="1"/>
          </p:nvPr>
        </p:nvSpPr>
        <p:spPr/>
        <p:txBody>
          <a:bodyPr>
            <a:normAutofit/>
          </a:bodyPr>
          <a:lstStyle/>
          <a:p>
            <a:r>
              <a:rPr lang="en-US" altLang="zh-CN" dirty="0"/>
              <a:t>Add to SFD:</a:t>
            </a:r>
            <a:endParaRPr lang="en-US" altLang="zh-CN" b="0" dirty="0"/>
          </a:p>
          <a:p>
            <a:r>
              <a:rPr lang="en-US" altLang="zh-CN" sz="2000" b="0" i="1" dirty="0"/>
              <a:t>R.4.8.B: </a:t>
            </a:r>
            <a:r>
              <a:rPr lang="en-US" altLang="zh-CN" sz="2000" b="0" i="1" dirty="0" smtClean="0"/>
              <a:t>Following information about APs</a:t>
            </a:r>
            <a:r>
              <a:rPr lang="en-US" altLang="zh-CN" sz="2000" b="0" i="1" dirty="0"/>
              <a:t>’ </a:t>
            </a:r>
            <a:r>
              <a:rPr lang="en-US" altLang="zh-CN" sz="2000" b="0" i="1" dirty="0" smtClean="0"/>
              <a:t>WUR Discovery frames </a:t>
            </a:r>
            <a:r>
              <a:rPr lang="en-US" altLang="zh-CN" sz="2000" b="0" i="1" dirty="0" smtClean="0"/>
              <a:t>may </a:t>
            </a:r>
            <a:r>
              <a:rPr lang="en-US" altLang="zh-CN" sz="2000" b="0" i="1" dirty="0" smtClean="0"/>
              <a:t>be </a:t>
            </a:r>
            <a:r>
              <a:rPr lang="en-US" altLang="zh-CN" sz="2000" b="0" i="1" dirty="0" smtClean="0"/>
              <a:t>provided </a:t>
            </a:r>
            <a:r>
              <a:rPr lang="en-US" altLang="zh-CN" sz="2000" b="0" i="1" dirty="0"/>
              <a:t>by the PCR </a:t>
            </a:r>
            <a:r>
              <a:rPr lang="en-US" altLang="zh-CN" sz="2000" b="0" i="1" dirty="0" smtClean="0"/>
              <a:t>:</a:t>
            </a:r>
          </a:p>
          <a:p>
            <a:pPr lvl="1"/>
            <a:r>
              <a:rPr lang="en-US" altLang="zh-CN" sz="1600" b="0" i="1" dirty="0" smtClean="0"/>
              <a:t>WUR </a:t>
            </a:r>
            <a:r>
              <a:rPr lang="en-US" altLang="zh-CN" sz="1600" b="0" i="1" dirty="0"/>
              <a:t>Discovery </a:t>
            </a:r>
            <a:r>
              <a:rPr lang="en-US" altLang="zh-CN" sz="1600" b="0" i="1" dirty="0" smtClean="0"/>
              <a:t>Channel: </a:t>
            </a:r>
          </a:p>
          <a:p>
            <a:pPr lvl="2"/>
            <a:r>
              <a:rPr lang="en-US" altLang="zh-CN" sz="1400" i="1" dirty="0" smtClean="0"/>
              <a:t>Should </a:t>
            </a:r>
            <a:r>
              <a:rPr lang="en-US" altLang="zh-CN" sz="1400" i="1" dirty="0"/>
              <a:t>be selected from a fixed subset of all possible WUR channels</a:t>
            </a:r>
          </a:p>
          <a:p>
            <a:pPr lvl="1"/>
            <a:endParaRPr lang="en-US" altLang="zh-CN" sz="1400" i="1" dirty="0"/>
          </a:p>
          <a:p>
            <a:pPr lvl="1"/>
            <a:r>
              <a:rPr lang="en-US" altLang="zh-CN" sz="1600" b="0" i="1" dirty="0" smtClean="0"/>
              <a:t>Other information: TBD</a:t>
            </a:r>
            <a:r>
              <a:rPr lang="en-US" altLang="zh-CN" sz="1600" b="0" i="1" dirty="0" smtClean="0">
                <a:solidFill>
                  <a:srgbClr val="0000FF"/>
                </a:solidFill>
              </a:rPr>
              <a:t>,</a:t>
            </a:r>
          </a:p>
          <a:p>
            <a:pPr marL="400050" lvl="1" indent="0">
              <a:buNone/>
            </a:pPr>
            <a:endParaRPr lang="en-US" altLang="zh-CN" sz="1600" b="0" i="1" dirty="0" smtClean="0">
              <a:solidFill>
                <a:srgbClr val="0000FF"/>
              </a:solidFill>
            </a:endParaRPr>
          </a:p>
          <a:p>
            <a:pPr lvl="2">
              <a:buFont typeface="Arial" panose="020B0604020202020204" pitchFamily="34" charset="0"/>
              <a:buChar char="•"/>
            </a:pPr>
            <a:r>
              <a:rPr lang="en-US" altLang="zh-CN" sz="2400" dirty="0">
                <a:sym typeface="+mn-ea"/>
              </a:rPr>
              <a:t>Y</a:t>
            </a:r>
            <a:endParaRPr lang="en-US" altLang="zh-CN" sz="2400" dirty="0"/>
          </a:p>
          <a:p>
            <a:pPr lvl="2">
              <a:buFont typeface="Arial" panose="020B0604020202020204" pitchFamily="34" charset="0"/>
              <a:buChar char="•"/>
            </a:pPr>
            <a:r>
              <a:rPr lang="en-US" altLang="zh-CN" sz="2400" dirty="0">
                <a:sym typeface="+mn-ea"/>
              </a:rPr>
              <a:t>N</a:t>
            </a:r>
            <a:endParaRPr lang="en-US" altLang="zh-CN" sz="2400" dirty="0"/>
          </a:p>
          <a:p>
            <a:pPr lvl="2">
              <a:buFont typeface="Arial" panose="020B0604020202020204" pitchFamily="34" charset="0"/>
              <a:buChar char="•"/>
            </a:pPr>
            <a:r>
              <a:rPr lang="en-US" altLang="zh-CN" sz="2400" dirty="0">
                <a:sym typeface="+mn-ea"/>
              </a:rPr>
              <a:t>A</a:t>
            </a:r>
            <a:endParaRPr lang="en-US" altLang="zh-CN" sz="2400"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12</a:t>
            </a:fld>
            <a:endParaRPr lang="en-US"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M</a:t>
            </a:r>
            <a:r>
              <a:rPr lang="en-US" altLang="zh-CN" dirty="0" smtClean="0">
                <a:solidFill>
                  <a:schemeClr val="tx1"/>
                </a:solidFill>
              </a:rPr>
              <a:t>otion</a:t>
            </a:r>
            <a:endParaRPr lang="en-US" altLang="zh-CN" dirty="0">
              <a:solidFill>
                <a:schemeClr val="tx1"/>
              </a:solidFill>
            </a:endParaRPr>
          </a:p>
        </p:txBody>
      </p:sp>
      <p:sp>
        <p:nvSpPr>
          <p:cNvPr id="3" name="内容占位符 2"/>
          <p:cNvSpPr>
            <a:spLocks noGrp="1"/>
          </p:cNvSpPr>
          <p:nvPr>
            <p:ph idx="1"/>
          </p:nvPr>
        </p:nvSpPr>
        <p:spPr>
          <a:xfrm>
            <a:off x="684213" y="1752600"/>
            <a:ext cx="7772400" cy="4351338"/>
          </a:xfrm>
        </p:spPr>
        <p:txBody>
          <a:bodyPr>
            <a:normAutofit/>
          </a:bodyPr>
          <a:lstStyle/>
          <a:p>
            <a:r>
              <a:rPr lang="en-US" altLang="ko-KR" dirty="0"/>
              <a:t>Move to </a:t>
            </a:r>
            <a:r>
              <a:rPr lang="en-US" altLang="ko-KR" dirty="0" smtClean="0"/>
              <a:t>add the </a:t>
            </a:r>
            <a:r>
              <a:rPr lang="en-US" altLang="ko-KR" dirty="0"/>
              <a:t>following </a:t>
            </a:r>
            <a:r>
              <a:rPr lang="en-US" altLang="ko-KR" dirty="0" smtClean="0"/>
              <a:t>text </a:t>
            </a:r>
            <a:r>
              <a:rPr lang="en-US" altLang="ko-KR" dirty="0"/>
              <a:t>to the </a:t>
            </a:r>
            <a:r>
              <a:rPr lang="en-US" altLang="ko-KR" dirty="0" err="1"/>
              <a:t>TGba</a:t>
            </a:r>
            <a:r>
              <a:rPr lang="en-US" altLang="ko-KR" dirty="0"/>
              <a:t> SFD</a:t>
            </a:r>
          </a:p>
          <a:p>
            <a:endParaRPr lang="en-US" altLang="zh-CN" dirty="0" smtClean="0"/>
          </a:p>
          <a:p>
            <a:r>
              <a:rPr lang="en-US" altLang="zh-CN" sz="2000" b="0" i="1" dirty="0" smtClean="0"/>
              <a:t>R.4.8.B</a:t>
            </a:r>
            <a:r>
              <a:rPr lang="en-US" altLang="zh-CN" sz="2000" b="0" i="1" dirty="0"/>
              <a:t>: </a:t>
            </a:r>
            <a:r>
              <a:rPr lang="en-US" altLang="zh-CN" sz="2000" b="0" i="1" dirty="0" smtClean="0"/>
              <a:t>Following information about APs</a:t>
            </a:r>
            <a:r>
              <a:rPr lang="en-US" altLang="zh-CN" sz="2000" b="0" i="1" dirty="0"/>
              <a:t>’ </a:t>
            </a:r>
            <a:r>
              <a:rPr lang="en-US" altLang="zh-CN" sz="2000" b="0" i="1" dirty="0" smtClean="0"/>
              <a:t>WUR Discovery frames </a:t>
            </a:r>
            <a:r>
              <a:rPr lang="en-US" altLang="zh-CN" sz="2000" b="0" i="1" dirty="0" smtClean="0"/>
              <a:t>may </a:t>
            </a:r>
            <a:r>
              <a:rPr lang="en-US" altLang="zh-CN" sz="2000" b="0" i="1" dirty="0" smtClean="0"/>
              <a:t>be </a:t>
            </a:r>
            <a:r>
              <a:rPr lang="en-US" altLang="zh-CN" sz="2000" b="0" i="1" dirty="0" smtClean="0"/>
              <a:t>provided </a:t>
            </a:r>
            <a:r>
              <a:rPr lang="en-US" altLang="zh-CN" sz="2000" b="0" i="1" dirty="0"/>
              <a:t>by the PCR </a:t>
            </a:r>
            <a:r>
              <a:rPr lang="en-US" altLang="zh-CN" sz="2000" b="0" i="1" dirty="0" smtClean="0"/>
              <a:t>:</a:t>
            </a:r>
          </a:p>
          <a:p>
            <a:pPr lvl="1"/>
            <a:r>
              <a:rPr lang="en-US" altLang="zh-CN" sz="1600" b="0" i="1" dirty="0" smtClean="0"/>
              <a:t>WUR </a:t>
            </a:r>
            <a:r>
              <a:rPr lang="en-US" altLang="zh-CN" sz="1600" b="0" i="1" dirty="0"/>
              <a:t>Discovery </a:t>
            </a:r>
            <a:r>
              <a:rPr lang="en-US" altLang="zh-CN" sz="1600" b="0" i="1" dirty="0" smtClean="0"/>
              <a:t>Channel: </a:t>
            </a:r>
          </a:p>
          <a:p>
            <a:pPr lvl="2"/>
            <a:r>
              <a:rPr lang="en-US" altLang="zh-CN" sz="1400" i="1" dirty="0" smtClean="0"/>
              <a:t>Should </a:t>
            </a:r>
            <a:r>
              <a:rPr lang="en-US" altLang="zh-CN" sz="1400" i="1" dirty="0"/>
              <a:t>be selected from a fixed subset of all possible WUR channels</a:t>
            </a:r>
          </a:p>
          <a:p>
            <a:pPr lvl="1"/>
            <a:endParaRPr lang="en-US" altLang="zh-CN" sz="1400" i="1" dirty="0"/>
          </a:p>
          <a:p>
            <a:pPr marL="400050" lvl="1" indent="0">
              <a:buNone/>
            </a:pPr>
            <a:endParaRPr lang="en-US" altLang="zh-CN" sz="1600" b="0" i="1" dirty="0" smtClean="0">
              <a:solidFill>
                <a:srgbClr val="0000FF"/>
              </a:solidFill>
            </a:endParaRPr>
          </a:p>
          <a:p>
            <a:r>
              <a:rPr lang="en-US" altLang="ko-KR" dirty="0"/>
              <a:t>Move</a:t>
            </a:r>
            <a:r>
              <a:rPr lang="en-US" altLang="ko-KR" dirty="0" smtClean="0"/>
              <a:t>: </a:t>
            </a:r>
            <a:r>
              <a:rPr lang="en-US" altLang="ko-KR" dirty="0" err="1" smtClean="0"/>
              <a:t>Kaiying</a:t>
            </a:r>
            <a:r>
              <a:rPr lang="en-US" altLang="ko-KR" dirty="0" smtClean="0"/>
              <a:t> </a:t>
            </a:r>
            <a:r>
              <a:rPr lang="en-US" altLang="ko-KR" dirty="0" err="1" smtClean="0"/>
              <a:t>Lv</a:t>
            </a:r>
            <a:endParaRPr lang="en-US" altLang="ko-KR" dirty="0"/>
          </a:p>
          <a:p>
            <a:r>
              <a:rPr lang="en-US" altLang="ko-KR" dirty="0"/>
              <a:t>Second</a:t>
            </a:r>
            <a:r>
              <a:rPr lang="en-US" altLang="ko-KR" dirty="0" smtClean="0"/>
              <a:t>: </a:t>
            </a:r>
            <a:r>
              <a:rPr lang="en-US" altLang="ko-KR" dirty="0" err="1" smtClean="0"/>
              <a:t>Guoqing</a:t>
            </a:r>
            <a:r>
              <a:rPr lang="en-US" altLang="ko-KR" dirty="0" smtClean="0"/>
              <a:t> Li</a:t>
            </a:r>
            <a:endParaRPr lang="ko-KR" altLang="en-US"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13</a:t>
            </a:fld>
            <a:endParaRPr lang="en-US" dirty="0"/>
          </a:p>
        </p:txBody>
      </p:sp>
    </p:spTree>
    <p:extLst>
      <p:ext uri="{BB962C8B-B14F-4D97-AF65-F5344CB8AC3E}">
        <p14:creationId xmlns:p14="http://schemas.microsoft.com/office/powerpoint/2010/main" val="344257205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a:p>
        </p:txBody>
      </p:sp>
      <p:sp>
        <p:nvSpPr>
          <p:cNvPr id="3" name="内容占位符 2"/>
          <p:cNvSpPr>
            <a:spLocks noGrp="1"/>
          </p:cNvSpPr>
          <p:nvPr>
            <p:ph idx="1"/>
          </p:nvPr>
        </p:nvSpPr>
        <p:spPr/>
        <p:txBody>
          <a:bodyPr/>
          <a:lstStyle/>
          <a:p>
            <a:pPr marL="0" indent="0">
              <a:buNone/>
            </a:pPr>
            <a:r>
              <a:rPr lang="en-US" altLang="zh-CN" sz="2000" b="0" dirty="0"/>
              <a:t>[1] IEEE 802.11-17/0029r10 (“WUR Usage Model Document”)</a:t>
            </a:r>
          </a:p>
          <a:p>
            <a:pPr marL="0" indent="0">
              <a:buNone/>
            </a:pPr>
            <a:r>
              <a:rPr lang="en-US" altLang="zh-CN" sz="2000" b="0" dirty="0"/>
              <a:t>[2] IEEE 802.11-17-0575r08 (“Specification Framework for </a:t>
            </a:r>
            <a:r>
              <a:rPr lang="en-US" altLang="zh-CN" sz="2000" b="0" dirty="0" err="1"/>
              <a:t>TGba</a:t>
            </a:r>
            <a:r>
              <a:rPr lang="en-US" altLang="zh-CN" sz="2000" b="0" dirty="0"/>
              <a:t>”)</a:t>
            </a:r>
          </a:p>
          <a:p>
            <a:pPr marL="0" indent="0">
              <a:buNone/>
            </a:pPr>
            <a:r>
              <a:rPr lang="en-US" sz="2000" b="0" dirty="0"/>
              <a:t>[3] IEEE 802.11-17/1619 (“Consideration on WUR frame for Fast Scanning ”)</a:t>
            </a:r>
          </a:p>
          <a:p>
            <a:pPr marL="0" indent="0">
              <a:buNone/>
            </a:pPr>
            <a:r>
              <a:rPr lang="en-US" sz="2000" b="0" dirty="0"/>
              <a:t>[4] IEEE 802.11-17/1644 (“Further Consideration on Smart Scanning Usage Model”)</a:t>
            </a:r>
          </a:p>
          <a:p>
            <a:pPr marL="0" indent="0">
              <a:buNone/>
            </a:pPr>
            <a:r>
              <a:rPr lang="en-US" sz="2000" b="0" dirty="0"/>
              <a:t>[5] IEEE 802.11-18/</a:t>
            </a:r>
            <a:r>
              <a:rPr lang="is-IS" sz="2000" b="0" dirty="0"/>
              <a:t>0160</a:t>
            </a:r>
            <a:r>
              <a:rPr lang="en-US" sz="2000" b="0" dirty="0"/>
              <a:t> (“WUR Discovery Frame Content”)</a:t>
            </a:r>
          </a:p>
          <a:p>
            <a:pPr marL="0" indent="0">
              <a:buNone/>
            </a:pPr>
            <a:endParaRPr lang="en-US" sz="2000" b="0" dirty="0"/>
          </a:p>
          <a:p>
            <a:pPr marL="0" indent="0">
              <a:buNone/>
            </a:pPr>
            <a:endParaRPr lang="en-US" sz="2000" b="0" dirty="0"/>
          </a:p>
          <a:p>
            <a:pPr marL="0" indent="0">
              <a:buNone/>
            </a:pPr>
            <a:endParaRPr lang="en-US" altLang="zh-CN" sz="2000" b="0" dirty="0"/>
          </a:p>
          <a:p>
            <a:pPr marL="0" indent="0">
              <a:buNone/>
            </a:pPr>
            <a:endParaRPr lang="en-US" altLang="zh-CN" sz="2000" b="0" dirty="0"/>
          </a:p>
          <a:p>
            <a:endParaRPr lang="en-US" altLang="zh-CN" sz="2000" b="0"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14</a:t>
            </a:fld>
            <a:endParaRPr lang="en-US"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idx="1"/>
          </p:nvPr>
        </p:nvSpPr>
        <p:spPr/>
        <p:txBody>
          <a:bodyPr>
            <a:normAutofit/>
          </a:bodyPr>
          <a:lstStyle/>
          <a:p>
            <a:r>
              <a:rPr lang="en-US" dirty="0"/>
              <a:t>This contribution, intended for presentation to IEEE 802.11 </a:t>
            </a:r>
            <a:r>
              <a:rPr lang="en-US" dirty="0" err="1"/>
              <a:t>TGba</a:t>
            </a:r>
            <a:r>
              <a:rPr lang="en-US" dirty="0"/>
              <a:t>, proposes additional details to apply Usage Model 9 (“Smart Scanning”) of the WUR Usage Model Document (IEEE 802.11-17/0029r10), consistent with the Specification Framework for </a:t>
            </a:r>
            <a:r>
              <a:rPr lang="en-US" dirty="0" err="1"/>
              <a:t>TGba</a:t>
            </a:r>
            <a:r>
              <a:rPr lang="en-US" dirty="0"/>
              <a:t> (IEEE </a:t>
            </a:r>
            <a:r>
              <a:rPr lang="en-US" dirty="0" smtClean="0"/>
              <a:t>802.11-17/0575r09). </a:t>
            </a:r>
            <a:endParaRPr lang="en-US" dirty="0"/>
          </a:p>
          <a:p>
            <a:r>
              <a:rPr lang="en-US" dirty="0"/>
              <a:t>The key point </a:t>
            </a:r>
            <a:r>
              <a:rPr lang="en-US" dirty="0" smtClean="0"/>
              <a:t>is </a:t>
            </a:r>
            <a:r>
              <a:rPr lang="en-US" altLang="zh-CN" dirty="0" smtClean="0"/>
              <a:t>the</a:t>
            </a:r>
            <a:r>
              <a:rPr lang="en-US" dirty="0" smtClean="0"/>
              <a:t> advertisement </a:t>
            </a:r>
            <a:r>
              <a:rPr lang="en-US" dirty="0"/>
              <a:t>of the WUR </a:t>
            </a:r>
            <a:r>
              <a:rPr lang="en-US" dirty="0" smtClean="0"/>
              <a:t>Discovery frame characteristics</a:t>
            </a:r>
            <a:r>
              <a:rPr lang="en-US" dirty="0"/>
              <a:t>, including channel and information about discovered </a:t>
            </a:r>
            <a:r>
              <a:rPr lang="en-US" dirty="0" smtClean="0"/>
              <a:t>AP. </a:t>
            </a:r>
            <a:endParaRPr lang="en-US" dirty="0">
              <a:solidFill>
                <a:srgbClr val="FF0000"/>
              </a:solidFill>
            </a:endParaRPr>
          </a:p>
        </p:txBody>
      </p:sp>
    </p:spTree>
    <p:extLst>
      <p:ext uri="{BB962C8B-B14F-4D97-AF65-F5344CB8AC3E}">
        <p14:creationId xmlns:p14="http://schemas.microsoft.com/office/powerpoint/2010/main" val="1012633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normAutofit fontScale="97500"/>
          </a:bodyPr>
          <a:lstStyle/>
          <a:p>
            <a:pPr marL="342900" lvl="1" indent="-342900">
              <a:buChar char="•"/>
            </a:pPr>
            <a:r>
              <a:rPr lang="en-US" altLang="zh-CN" sz="2100" b="1" dirty="0">
                <a:ea typeface="+mn-ea"/>
                <a:cs typeface="+mn-cs"/>
                <a:sym typeface="+mn-ea"/>
              </a:rPr>
              <a:t>Usage Model 9: Smart Scanning:</a:t>
            </a:r>
          </a:p>
          <a:p>
            <a:pPr marL="685800" lvl="2" indent="-342900"/>
            <a:r>
              <a:rPr lang="en-US" altLang="zh-CN" sz="1900" dirty="0">
                <a:ea typeface="+mn-ea"/>
                <a:cs typeface="+mn-cs"/>
                <a:sym typeface="+mn-ea"/>
              </a:rPr>
              <a:t>M</a:t>
            </a:r>
            <a:r>
              <a:rPr lang="en-US" altLang="zh-CN" sz="1900" dirty="0" smtClean="0">
                <a:ea typeface="+mn-ea"/>
                <a:cs typeface="+mn-cs"/>
                <a:sym typeface="+mn-ea"/>
              </a:rPr>
              <a:t>obile devices </a:t>
            </a:r>
            <a:r>
              <a:rPr lang="en-US" altLang="zh-CN" sz="1900" dirty="0">
                <a:ea typeface="+mn-ea"/>
                <a:cs typeface="+mn-cs"/>
                <a:sym typeface="+mn-ea"/>
              </a:rPr>
              <a:t>passively </a:t>
            </a:r>
            <a:r>
              <a:rPr lang="en-US" altLang="zh-CN" sz="1900" dirty="0" smtClean="0">
                <a:ea typeface="+mn-ea"/>
                <a:cs typeface="+mn-cs"/>
                <a:sym typeface="+mn-ea"/>
              </a:rPr>
              <a:t>scan </a:t>
            </a:r>
            <a:r>
              <a:rPr lang="en-US" altLang="zh-CN" sz="1900" dirty="0">
                <a:ea typeface="+mn-ea"/>
                <a:cs typeface="+mn-cs"/>
                <a:sym typeface="+mn-ea"/>
              </a:rPr>
              <a:t>through multiple channels using WUR, collecting basic information about nearby APs. The collected info can be used to facilitate roaming decisions and provide location information.</a:t>
            </a:r>
          </a:p>
          <a:p>
            <a:pPr marL="342900" lvl="1" indent="-342900">
              <a:buChar char="•"/>
            </a:pPr>
            <a:r>
              <a:rPr lang="en-US" altLang="zh-CN" sz="2100" b="1" dirty="0">
                <a:ea typeface="+mn-ea"/>
                <a:cs typeface="+mn-cs"/>
                <a:sym typeface="+mn-ea"/>
              </a:rPr>
              <a:t>“Since WUR is an ultra-low power receiver, offloading some of the passive background scans to WUR can significantly save even more power.”</a:t>
            </a:r>
            <a:endParaRPr lang="zh-CN" altLang="zh-CN" i="1" dirty="0">
              <a:solidFill>
                <a:srgbClr val="FF0000"/>
              </a:solidFill>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3</a:t>
            </a:fld>
            <a:endParaRPr lang="en-US"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1"/>
            <a:ext cx="7770813" cy="797853"/>
          </a:xfrm>
        </p:spPr>
        <p:txBody>
          <a:bodyPr/>
          <a:lstStyle/>
          <a:p>
            <a:r>
              <a:rPr lang="en-US" dirty="0"/>
              <a:t>Usage Model 9: Smart Scanning</a:t>
            </a:r>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1: Ultra-low power location scan </a:t>
            </a:r>
          </a:p>
          <a:p>
            <a:pPr indent="-285750"/>
            <a:r>
              <a:rPr lang="en-US" dirty="0"/>
              <a:t>Mobile devices sometimes scan through multiple channels for nearby APs, and use the measured Wi-Fi signal strength for improved location services. In addition, </a:t>
            </a:r>
            <a:r>
              <a:rPr lang="en-US" u="sng" dirty="0">
                <a:solidFill>
                  <a:schemeClr val="accent6"/>
                </a:solidFill>
                <a:uFill>
                  <a:solidFill>
                    <a:schemeClr val="accent6"/>
                  </a:solidFill>
                </a:uFill>
              </a:rPr>
              <a:t>scanning on main radio has the risk of conflicting with regular data exchange</a:t>
            </a:r>
            <a:r>
              <a:rPr lang="en-US" dirty="0"/>
              <a:t>.</a:t>
            </a:r>
          </a:p>
          <a:p>
            <a:pPr indent="-285750"/>
            <a:endParaRPr lang="en-US" sz="500" dirty="0"/>
          </a:p>
          <a:p>
            <a:pPr indent="-285750"/>
            <a:r>
              <a:rPr lang="en-US" dirty="0"/>
              <a:t>In WUR-facilitated location scan, the </a:t>
            </a:r>
            <a:r>
              <a:rPr lang="en-US" u="sng" dirty="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a:t>. In other words, some of the location scan on main radio can be offloaded to WUR radio. </a:t>
            </a:r>
          </a:p>
          <a:p>
            <a:pPr indent="-285750"/>
            <a:endParaRPr lang="en-US" sz="500" dirty="0"/>
          </a:p>
          <a:p>
            <a:pPr indent="-285750"/>
            <a:r>
              <a:rPr lang="en-US" dirty="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2: Ultra low power roam scan</a:t>
            </a:r>
          </a:p>
          <a:p>
            <a:pPr indent="-285750"/>
            <a:r>
              <a:rPr lang="en-US" dirty="0"/>
              <a:t>Mobile devices sometime scan for roaming purposes. These roam scan sometimes is triggered when link quality degrades. These </a:t>
            </a:r>
            <a:r>
              <a:rPr lang="en-US" u="sng" dirty="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a:t>to receive a Beacon. As a consequence, scanning through multiple channels introduces roaming latency and consumes power. </a:t>
            </a:r>
            <a:r>
              <a:rPr lang="en-US" u="sng" dirty="0">
                <a:solidFill>
                  <a:srgbClr val="2D2DB9"/>
                </a:solidFill>
                <a:uFill>
                  <a:solidFill>
                    <a:schemeClr val="accent6"/>
                  </a:solidFill>
                </a:uFill>
              </a:rPr>
              <a:t>Sometimes, it runs into conflict with regular data exchange</a:t>
            </a:r>
            <a:r>
              <a:rPr lang="en-US" dirty="0"/>
              <a:t>.</a:t>
            </a:r>
          </a:p>
          <a:p>
            <a:pPr indent="-285750"/>
            <a:endParaRPr lang="en-US" sz="500" dirty="0"/>
          </a:p>
          <a:p>
            <a:pPr indent="-285750"/>
            <a:r>
              <a:rPr lang="en-US" u="sng" dirty="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a:uFill>
                  <a:solidFill>
                    <a:schemeClr val="accent6"/>
                  </a:solidFill>
                </a:uFill>
              </a:rPr>
              <a:t>APs</a:t>
            </a:r>
            <a:r>
              <a:rPr lang="en-US" dirty="0"/>
              <a:t>. The collected info  can be used to facilitate the devices’ roaming decisions.</a:t>
            </a:r>
          </a:p>
          <a:p>
            <a:pPr indent="-285750"/>
            <a:endParaRPr lang="en-US" sz="500" dirty="0"/>
          </a:p>
          <a:p>
            <a:pPr indent="-285750"/>
            <a:r>
              <a:rPr lang="en-US" dirty="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pic>
        <p:nvPicPr>
          <p:cNvPr id="38" name="Picture 37"/>
          <p:cNvPicPr>
            <a:picLocks noChangeAspect="1"/>
          </p:cNvPicPr>
          <p:nvPr/>
        </p:nvPicPr>
        <p:blipFill>
          <a:blip r:embed="rId3" cstate="print"/>
          <a:stretch>
            <a:fillRect/>
          </a:stretch>
        </p:blipFill>
        <p:spPr>
          <a:xfrm>
            <a:off x="914400" y="4797152"/>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6330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a:t>Usage Model  9: Some Questions</a:t>
            </a:r>
          </a:p>
        </p:txBody>
      </p:sp>
      <p:sp>
        <p:nvSpPr>
          <p:cNvPr id="4"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p:cNvSpPr>
          <p:nvPr/>
        </p:nvSpPr>
        <p:spPr bwMode="auto">
          <a:xfrm>
            <a:off x="685800" y="173768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18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indent="-457200">
              <a:buFont typeface="+mj-lt"/>
              <a:buAutoNum type="arabicPeriod"/>
            </a:pPr>
            <a:r>
              <a:rPr lang="en-US" kern="0" dirty="0" smtClean="0"/>
              <a:t>What is the WUR discovery frame format… “that allows unassociated STAs to interpret the AP’s identity”?</a:t>
            </a:r>
          </a:p>
          <a:p>
            <a:pPr lvl="1" indent="-342900"/>
            <a:r>
              <a:rPr lang="en-US" kern="0" dirty="0" smtClean="0"/>
              <a:t>see 802.11-18/0160r7 for details</a:t>
            </a:r>
          </a:p>
          <a:p>
            <a:pPr lvl="1" indent="-342900"/>
            <a:r>
              <a:rPr lang="en-US" kern="0" dirty="0" smtClean="0"/>
              <a:t>note: Spec Framework (802.11-17/0575r9) says</a:t>
            </a:r>
          </a:p>
          <a:p>
            <a:pPr marL="1085850" lvl="3" indent="0">
              <a:buFontTx/>
              <a:buNone/>
            </a:pPr>
            <a:r>
              <a:rPr lang="en-US" kern="0" dirty="0" smtClean="0"/>
              <a:t>4.8 WUR Discovery</a:t>
            </a:r>
          </a:p>
          <a:p>
            <a:pPr marL="1085850" lvl="3" indent="0">
              <a:buFontTx/>
              <a:buNone/>
            </a:pPr>
            <a:r>
              <a:rPr lang="en-US" kern="0" dirty="0" smtClean="0"/>
              <a:t>Define a type of WUR frame as WUR Discovery frame to assist the STAs to discover the BSS.</a:t>
            </a:r>
          </a:p>
          <a:p>
            <a:pPr marL="457200" indent="-457200">
              <a:buFont typeface="+mj-lt"/>
              <a:buAutoNum type="arabicPeriod"/>
            </a:pPr>
            <a:r>
              <a:rPr lang="en-US" kern="0" dirty="0" smtClean="0"/>
              <a:t>How does the mobile know where to find “desired” WUR Discovery Frame in low latency?</a:t>
            </a:r>
            <a:endParaRPr lang="en-US" kern="0" dirty="0"/>
          </a:p>
        </p:txBody>
      </p:sp>
    </p:spTree>
    <p:extLst>
      <p:ext uri="{BB962C8B-B14F-4D97-AF65-F5344CB8AC3E}">
        <p14:creationId xmlns:p14="http://schemas.microsoft.com/office/powerpoint/2010/main" val="2875707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82934"/>
            <a:ext cx="7630616" cy="428652"/>
          </a:xfrm>
        </p:spPr>
        <p:txBody>
          <a:bodyPr/>
          <a:lstStyle/>
          <a:p>
            <a:r>
              <a:rPr lang="en-US" dirty="0"/>
              <a:t>Proposed Method</a:t>
            </a:r>
          </a:p>
        </p:txBody>
      </p:sp>
      <p:sp>
        <p:nvSpPr>
          <p:cNvPr id="3" name="内容占位符 2"/>
          <p:cNvSpPr>
            <a:spLocks noGrp="1"/>
          </p:cNvSpPr>
          <p:nvPr>
            <p:ph idx="1"/>
          </p:nvPr>
        </p:nvSpPr>
        <p:spPr>
          <a:xfrm>
            <a:off x="539552" y="1196752"/>
            <a:ext cx="8357716" cy="4998691"/>
          </a:xfrm>
        </p:spPr>
        <p:txBody>
          <a:bodyPr>
            <a:noAutofit/>
          </a:bodyPr>
          <a:lstStyle/>
          <a:p>
            <a:r>
              <a:rPr lang="en-US" altLang="zh-CN" sz="1800" b="0" dirty="0">
                <a:solidFill>
                  <a:schemeClr val="tx1"/>
                </a:solidFill>
              </a:rPr>
              <a:t>WUR </a:t>
            </a:r>
            <a:r>
              <a:rPr lang="en-US" altLang="zh-CN" sz="1800" b="0" dirty="0" smtClean="0">
                <a:solidFill>
                  <a:schemeClr val="tx1"/>
                </a:solidFill>
              </a:rPr>
              <a:t>STA </a:t>
            </a:r>
            <a:r>
              <a:rPr lang="en-US" altLang="zh-CN" sz="1800" b="0" dirty="0" smtClean="0"/>
              <a:t>uses </a:t>
            </a:r>
            <a:r>
              <a:rPr lang="en-US" altLang="zh-CN" sz="1800" b="0" dirty="0"/>
              <a:t>its wake up radio to scan for and read WUR Discovery Frames.</a:t>
            </a:r>
          </a:p>
          <a:p>
            <a:r>
              <a:rPr lang="en-US" altLang="zh-CN" sz="1800" b="0" dirty="0"/>
              <a:t>WUR Discovery Frame provides information about </a:t>
            </a:r>
            <a:r>
              <a:rPr lang="en-US" altLang="zh-CN" sz="1800" b="0" dirty="0" smtClean="0"/>
              <a:t>its own BSSs </a:t>
            </a:r>
            <a:r>
              <a:rPr lang="en-US" altLang="zh-CN" sz="1800" b="0" dirty="0"/>
              <a:t>for the purpose of </a:t>
            </a:r>
            <a:r>
              <a:rPr lang="en-US" altLang="zh-CN" sz="1800" b="0" dirty="0" smtClean="0"/>
              <a:t>roaming or location services.</a:t>
            </a:r>
            <a:endParaRPr lang="en-US" altLang="zh-CN" sz="1800" b="0" dirty="0"/>
          </a:p>
          <a:p>
            <a:r>
              <a:rPr lang="en-US" altLang="zh-CN" sz="1800" b="0" dirty="0" smtClean="0"/>
              <a:t>To facilitate fast and efficient scanning, </a:t>
            </a:r>
            <a:r>
              <a:rPr lang="en-US" altLang="zh-CN" sz="1800" b="0" dirty="0"/>
              <a:t>WUR </a:t>
            </a:r>
            <a:r>
              <a:rPr lang="en-US" altLang="zh-CN" sz="1800" b="0" dirty="0" smtClean="0"/>
              <a:t>STA can leverage the information previously received on PCR </a:t>
            </a:r>
            <a:r>
              <a:rPr lang="en-US" altLang="zh-CN" sz="1800" b="0" dirty="0"/>
              <a:t>to learn </a:t>
            </a:r>
            <a:r>
              <a:rPr lang="en-US" altLang="zh-CN" sz="1800" b="0" dirty="0" smtClean="0"/>
              <a:t>which </a:t>
            </a:r>
            <a:r>
              <a:rPr lang="en-US" altLang="zh-CN" sz="1800" b="0" dirty="0"/>
              <a:t>WUR </a:t>
            </a:r>
            <a:r>
              <a:rPr lang="en-US" altLang="zh-CN" sz="1800" b="0" dirty="0" smtClean="0"/>
              <a:t>channels </a:t>
            </a:r>
            <a:r>
              <a:rPr lang="en-US" altLang="zh-CN" sz="1800" b="0" dirty="0"/>
              <a:t>to </a:t>
            </a:r>
            <a:r>
              <a:rPr lang="en-US" altLang="zh-CN" sz="1800" b="0" dirty="0" smtClean="0"/>
              <a:t>scan for </a:t>
            </a:r>
            <a:r>
              <a:rPr lang="en-US" altLang="zh-CN" sz="1800" b="0" dirty="0"/>
              <a:t>WUR Discovery frame.</a:t>
            </a:r>
          </a:p>
          <a:p>
            <a:r>
              <a:rPr lang="en-US" altLang="zh-CN" sz="1800" b="0" dirty="0"/>
              <a:t>WUR Discovery </a:t>
            </a:r>
            <a:r>
              <a:rPr lang="en-US" altLang="zh-CN" sz="1800" b="0" dirty="0" smtClean="0"/>
              <a:t>information of APs advertised on PCR should include:</a:t>
            </a:r>
            <a:endParaRPr lang="en-US" altLang="zh-CN" sz="1800" dirty="0"/>
          </a:p>
          <a:p>
            <a:pPr lvl="1"/>
            <a:r>
              <a:rPr lang="en-US" altLang="zh-CN" sz="1800" dirty="0"/>
              <a:t>WUR Discovery Channel and </a:t>
            </a:r>
            <a:r>
              <a:rPr lang="en-US" altLang="zh-CN" sz="1800" dirty="0" smtClean="0"/>
              <a:t>compressed SSID.</a:t>
            </a:r>
            <a:endParaRPr lang="en-US" altLang="zh-CN" sz="1800" dirty="0"/>
          </a:p>
          <a:p>
            <a:pPr lvl="1"/>
            <a:r>
              <a:rPr lang="en-US" altLang="zh-CN" sz="1800" dirty="0" smtClean="0"/>
              <a:t>BSSID.</a:t>
            </a:r>
          </a:p>
          <a:p>
            <a:pPr marL="457200" lvl="1" indent="0">
              <a:buNone/>
            </a:pPr>
            <a:r>
              <a:rPr lang="en-US" altLang="zh-CN" sz="1800" dirty="0" smtClean="0"/>
              <a:t>Note: the computation of compressed SSID is TBD.</a:t>
            </a:r>
          </a:p>
          <a:p>
            <a:r>
              <a:rPr lang="en-US" altLang="zh-CN" sz="1800" b="0" dirty="0" smtClean="0"/>
              <a:t>The WUR Discovery channel should be selected from a fixed subset of WUR channels to reduce the discovery latency </a:t>
            </a:r>
          </a:p>
          <a:p>
            <a:pPr lvl="1"/>
            <a:r>
              <a:rPr lang="en-US" altLang="zh-CN" sz="1400" dirty="0" smtClean="0"/>
              <a:t>The recommended WUR discovery channels allow a STA to focus scanning on these WUR channels, and thus can limit the maximum discovery latency</a:t>
            </a:r>
          </a:p>
          <a:p>
            <a:pPr marL="400050"/>
            <a:r>
              <a:rPr lang="en-US" altLang="zh-CN" sz="1800" b="0" dirty="0" smtClean="0"/>
              <a:t>STA can monitor WUR frame during ON windows and perform WUR scanning during OFF windows, for example.</a:t>
            </a:r>
          </a:p>
          <a:p>
            <a:pPr marL="400050"/>
            <a:endParaRPr lang="en-US" altLang="zh-CN" sz="1800" b="0" dirty="0"/>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6</a:t>
            </a:fld>
            <a:endParaRPr 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chemeClr val="tx1"/>
                </a:solidFill>
              </a:rPr>
              <a:t>Key </a:t>
            </a:r>
            <a:r>
              <a:rPr lang="en-US" dirty="0" smtClean="0">
                <a:solidFill>
                  <a:schemeClr val="tx1"/>
                </a:solidFill>
              </a:rPr>
              <a:t>Advertised Inform</a:t>
            </a:r>
            <a:r>
              <a:rPr lang="en-US" dirty="0" smtClean="0"/>
              <a:t>ation</a:t>
            </a:r>
            <a:endParaRPr lang="en-US" dirty="0"/>
          </a:p>
        </p:txBody>
      </p:sp>
      <p:sp>
        <p:nvSpPr>
          <p:cNvPr id="3" name="内容占位符 2"/>
          <p:cNvSpPr>
            <a:spLocks noGrp="1"/>
          </p:cNvSpPr>
          <p:nvPr>
            <p:ph idx="1"/>
          </p:nvPr>
        </p:nvSpPr>
        <p:spPr/>
        <p:txBody>
          <a:bodyPr>
            <a:normAutofit fontScale="97500"/>
          </a:bodyPr>
          <a:lstStyle/>
          <a:p>
            <a:pPr marL="0" indent="0">
              <a:buNone/>
            </a:pPr>
            <a:r>
              <a:rPr lang="en-US" altLang="zh-CN" sz="1800" dirty="0"/>
              <a:t>WUR Discovery Channel</a:t>
            </a:r>
            <a:endParaRPr lang="en-US" altLang="zh-CN" sz="1600" dirty="0">
              <a:cs typeface="+mn-ea"/>
              <a:sym typeface="+mn-ea"/>
            </a:endParaRPr>
          </a:p>
          <a:p>
            <a:r>
              <a:rPr lang="en-US" altLang="zh-CN" sz="2000" b="0" dirty="0"/>
              <a:t>WUR scanning </a:t>
            </a:r>
            <a:r>
              <a:rPr lang="en-US" altLang="zh-CN" sz="2000" b="0" dirty="0" smtClean="0"/>
              <a:t>can</a:t>
            </a:r>
            <a:r>
              <a:rPr lang="en-US" altLang="zh-CN" sz="2000" b="0" dirty="0"/>
              <a:t> </a:t>
            </a:r>
            <a:r>
              <a:rPr lang="en-US" altLang="zh-CN" sz="2000" b="0" dirty="0" smtClean="0"/>
              <a:t>be </a:t>
            </a:r>
            <a:r>
              <a:rPr lang="en-US" altLang="zh-CN" sz="2000" b="0" dirty="0"/>
              <a:t>limited to </a:t>
            </a:r>
            <a:r>
              <a:rPr lang="en-US" altLang="zh-CN" sz="2000" b="0" dirty="0" smtClean="0"/>
              <a:t>the advertised WUR </a:t>
            </a:r>
            <a:r>
              <a:rPr lang="en-US" altLang="zh-CN" sz="2000" b="0" dirty="0"/>
              <a:t>Discovery channels.</a:t>
            </a:r>
          </a:p>
          <a:p>
            <a:pPr marL="0" lvl="0" indent="0">
              <a:buNone/>
            </a:pPr>
            <a:endParaRPr lang="en-US" altLang="zh-CN" sz="1800" b="0" dirty="0"/>
          </a:p>
          <a:p>
            <a:pPr marL="0" lvl="0" indent="0">
              <a:buNone/>
            </a:pPr>
            <a:r>
              <a:rPr lang="en-US" altLang="zh-CN" sz="1800" dirty="0"/>
              <a:t>Compressed SSID</a:t>
            </a:r>
          </a:p>
          <a:p>
            <a:r>
              <a:rPr lang="en-US" altLang="zh-CN" sz="1800" b="0" dirty="0"/>
              <a:t>Compressed </a:t>
            </a:r>
            <a:r>
              <a:rPr lang="en-US" altLang="zh-CN" sz="1800" b="0" dirty="0" smtClean="0"/>
              <a:t>SSID can </a:t>
            </a:r>
            <a:r>
              <a:rPr lang="en-US" altLang="zh-CN" sz="1800" b="0" dirty="0"/>
              <a:t>assist </a:t>
            </a:r>
            <a:r>
              <a:rPr lang="en-US" altLang="zh-CN" sz="1800" b="0" dirty="0" smtClean="0"/>
              <a:t>STA to </a:t>
            </a:r>
            <a:r>
              <a:rPr lang="en-US" altLang="zh-CN" sz="1800" b="0" dirty="0"/>
              <a:t>choose which WUR Discovery Channel to scan.</a:t>
            </a:r>
          </a:p>
          <a:p>
            <a:r>
              <a:rPr lang="en-US" altLang="zh-CN" sz="1800" b="0" dirty="0"/>
              <a:t>STA can choose to scan only WUR Discovery Channels that point to SSIDs of interest.</a:t>
            </a:r>
          </a:p>
          <a:p>
            <a:r>
              <a:rPr lang="en-US" altLang="zh-CN" sz="1800" b="0" dirty="0"/>
              <a:t>STA may prefer to choose a candidate AP within the same ESS for fast BSS transition.</a:t>
            </a:r>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7</a:t>
            </a:fld>
            <a:endParaRPr lang="en-US"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395536" y="404664"/>
            <a:ext cx="8839200" cy="1080120"/>
          </a:xfrm>
          <a:prstGeom prst="rect">
            <a:avLst/>
          </a:prstGeom>
        </p:spPr>
        <p:txBody>
          <a:bodyPr/>
          <a:lstStyle/>
          <a:p>
            <a:r>
              <a:rPr lang="en-US" dirty="0" smtClean="0">
                <a:solidFill>
                  <a:schemeClr val="tx1"/>
                </a:solidFill>
              </a:rPr>
              <a:t>Advertisement Signaling </a:t>
            </a:r>
            <a:r>
              <a:rPr lang="en-US" dirty="0" smtClean="0"/>
              <a:t>Example </a:t>
            </a:r>
            <a:r>
              <a:rPr lang="en-US" dirty="0"/>
              <a:t>A:</a:t>
            </a:r>
            <a:br>
              <a:rPr lang="en-US" dirty="0"/>
            </a:br>
            <a:r>
              <a:rPr lang="en-US" dirty="0" smtClean="0"/>
              <a:t>Repurposing RNR from </a:t>
            </a:r>
            <a:r>
              <a:rPr lang="en-US" dirty="0"/>
              <a:t>current </a:t>
            </a:r>
            <a:r>
              <a:rPr lang="en-US" dirty="0" smtClean="0"/>
              <a:t>standard</a:t>
            </a:r>
            <a:endParaRPr dirty="0"/>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pic>
        <p:nvPicPr>
          <p:cNvPr id="5" name="Picture 5">
            <a:extLst>
              <a:ext uri="{FF2B5EF4-FFF2-40B4-BE49-F238E27FC236}">
                <a16:creationId xmlns:a16="http://schemas.microsoft.com/office/drawing/2014/main" xmlns="" id="{9B8BA556-6660-3E4B-BB65-789692FEF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03" y="1431833"/>
            <a:ext cx="7520603" cy="5043579"/>
          </a:xfrm>
          <a:prstGeom prst="rect">
            <a:avLst/>
          </a:prstGeom>
        </p:spPr>
      </p:pic>
    </p:spTree>
    <p:extLst>
      <p:ext uri="{BB962C8B-B14F-4D97-AF65-F5344CB8AC3E}">
        <p14:creationId xmlns:p14="http://schemas.microsoft.com/office/powerpoint/2010/main" val="1431280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5290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2" name="标题 1"/>
          <p:cNvSpPr>
            <a:spLocks noGrp="1"/>
          </p:cNvSpPr>
          <p:nvPr>
            <p:ph type="title"/>
          </p:nvPr>
        </p:nvSpPr>
        <p:spPr>
          <a:xfrm>
            <a:off x="297180" y="685800"/>
            <a:ext cx="8549640" cy="1066800"/>
          </a:xfrm>
        </p:spPr>
        <p:txBody>
          <a:bodyPr/>
          <a:lstStyle/>
          <a:p>
            <a:r>
              <a:rPr lang="en-US" dirty="0">
                <a:solidFill>
                  <a:schemeClr val="tx1"/>
                </a:solidFill>
              </a:rPr>
              <a:t>Advertisement Signaling </a:t>
            </a:r>
            <a:r>
              <a:rPr lang="en-US" altLang="zh-CN" dirty="0" smtClean="0">
                <a:solidFill>
                  <a:schemeClr val="tx1"/>
                </a:solidFill>
              </a:rPr>
              <a:t>Example </a:t>
            </a:r>
            <a:r>
              <a:rPr lang="en-US" altLang="zh-CN" dirty="0">
                <a:solidFill>
                  <a:schemeClr val="tx1"/>
                </a:solidFill>
              </a:rPr>
              <a:t>B:</a:t>
            </a:r>
            <a:br>
              <a:rPr lang="en-US" altLang="zh-CN" dirty="0">
                <a:solidFill>
                  <a:schemeClr val="tx1"/>
                </a:solidFill>
              </a:rPr>
            </a:br>
            <a:r>
              <a:rPr lang="en-US" altLang="zh-CN" dirty="0">
                <a:solidFill>
                  <a:schemeClr val="tx1"/>
                </a:solidFill>
              </a:rPr>
              <a:t>using new Neighbor WUR </a:t>
            </a:r>
            <a:r>
              <a:rPr lang="en-US" altLang="zh-CN" dirty="0" smtClean="0">
                <a:solidFill>
                  <a:schemeClr val="tx1"/>
                </a:solidFill>
              </a:rPr>
              <a:t>Discovery Element</a:t>
            </a:r>
            <a:endParaRPr lang="en-US" altLang="zh-CN" dirty="0">
              <a:solidFill>
                <a:schemeClr val="tx1"/>
              </a:solidFill>
            </a:endParaRPr>
          </a:p>
        </p:txBody>
      </p:sp>
      <p:cxnSp>
        <p:nvCxnSpPr>
          <p:cNvPr id="50" name="直接连接符 49"/>
          <p:cNvCxnSpPr/>
          <p:nvPr/>
        </p:nvCxnSpPr>
        <p:spPr>
          <a:xfrm>
            <a:off x="4819133" y="2607537"/>
            <a:ext cx="367552" cy="738408"/>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51" name="直接连接符 50"/>
          <p:cNvCxnSpPr/>
          <p:nvPr/>
        </p:nvCxnSpPr>
        <p:spPr>
          <a:xfrm>
            <a:off x="4918913" y="5111288"/>
            <a:ext cx="770320" cy="40947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52" name="灯片编号占位符 3"/>
          <p:cNvSpPr>
            <a:spLocks noGrp="1"/>
          </p:cNvSpPr>
          <p:nvPr>
            <p:ph type="sldNum" sz="quarter" idx="11"/>
          </p:nvPr>
        </p:nvSpPr>
        <p:spPr>
          <a:xfrm>
            <a:off x="4406766" y="6557969"/>
            <a:ext cx="530225" cy="182563"/>
          </a:xfrm>
        </p:spPr>
        <p:txBody>
          <a:bodyPr/>
          <a:lstStyle/>
          <a:p>
            <a:r>
              <a:rPr lang="en-US" dirty="0"/>
              <a:t>Slide </a:t>
            </a:r>
            <a:fld id="{6570D9FA-82F7-425B-B8CA-145DC9A8CCB1}" type="slidenum">
              <a:rPr lang="en-US" dirty="0"/>
              <a:t>9</a:t>
            </a:fld>
            <a:endParaRPr lang="en-US" dirty="0"/>
          </a:p>
        </p:txBody>
      </p:sp>
      <p:sp>
        <p:nvSpPr>
          <p:cNvPr id="53" name="矩形 52"/>
          <p:cNvSpPr/>
          <p:nvPr/>
        </p:nvSpPr>
        <p:spPr>
          <a:xfrm>
            <a:off x="3121149" y="4609003"/>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4" name="矩形 53"/>
          <p:cNvSpPr/>
          <p:nvPr/>
        </p:nvSpPr>
        <p:spPr>
          <a:xfrm>
            <a:off x="2443485" y="3328016"/>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7" name="矩形 56"/>
          <p:cNvSpPr/>
          <p:nvPr/>
        </p:nvSpPr>
        <p:spPr>
          <a:xfrm>
            <a:off x="4935259" y="4609141"/>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9" name="文本框 58"/>
          <p:cNvSpPr txBox="1"/>
          <p:nvPr/>
        </p:nvSpPr>
        <p:spPr>
          <a:xfrm>
            <a:off x="5043661" y="4751531"/>
            <a:ext cx="715025" cy="337185"/>
          </a:xfrm>
          <a:prstGeom prst="rect">
            <a:avLst/>
          </a:prstGeom>
          <a:noFill/>
        </p:spPr>
        <p:txBody>
          <a:bodyPr wrap="square" rtlCol="0" anchor="t">
            <a:spAutoFit/>
          </a:bodyPr>
          <a:lstStyle/>
          <a:p>
            <a:pPr lvl="0" algn="l"/>
            <a:r>
              <a:rPr lang="en-US" altLang="zh-CN" sz="800" dirty="0">
                <a:sym typeface="+mn-ea"/>
              </a:rPr>
              <a:t>BSSID </a:t>
            </a:r>
          </a:p>
          <a:p>
            <a:pPr lvl="0" algn="l"/>
            <a:endParaRPr lang="en-US" altLang="zh-CN" sz="800" dirty="0">
              <a:sym typeface="+mn-ea"/>
            </a:endParaRPr>
          </a:p>
        </p:txBody>
      </p:sp>
      <p:sp>
        <p:nvSpPr>
          <p:cNvPr id="60" name="文本框 59"/>
          <p:cNvSpPr txBox="1"/>
          <p:nvPr/>
        </p:nvSpPr>
        <p:spPr>
          <a:xfrm>
            <a:off x="3178060" y="4708937"/>
            <a:ext cx="1036320" cy="460375"/>
          </a:xfrm>
          <a:prstGeom prst="rect">
            <a:avLst/>
          </a:prstGeom>
          <a:noFill/>
        </p:spPr>
        <p:txBody>
          <a:bodyPr wrap="square" rtlCol="0" anchor="t">
            <a:spAutoFit/>
          </a:bodyPr>
          <a:lstStyle/>
          <a:p>
            <a:pPr lvl="0" algn="l"/>
            <a:r>
              <a:rPr lang="en-US" altLang="zh-CN" sz="800" dirty="0">
                <a:sym typeface="+mn-ea"/>
              </a:rPr>
              <a:t>Compressed </a:t>
            </a:r>
          </a:p>
          <a:p>
            <a:pPr lvl="0" algn="l"/>
            <a:r>
              <a:rPr lang="en-US" altLang="zh-CN" sz="800" dirty="0">
                <a:sym typeface="+mn-ea"/>
              </a:rPr>
              <a:t>SSID </a:t>
            </a:r>
          </a:p>
          <a:p>
            <a:pPr lvl="0" algn="l"/>
            <a:endParaRPr lang="en-US" altLang="zh-CN" sz="800" dirty="0">
              <a:sym typeface="+mn-ea"/>
            </a:endParaRPr>
          </a:p>
        </p:txBody>
      </p:sp>
      <p:sp>
        <p:nvSpPr>
          <p:cNvPr id="69" name="文本框 68"/>
          <p:cNvSpPr txBox="1"/>
          <p:nvPr/>
        </p:nvSpPr>
        <p:spPr>
          <a:xfrm>
            <a:off x="1519560" y="3345945"/>
            <a:ext cx="880745" cy="46037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Operating </a:t>
            </a:r>
            <a:r>
              <a:rPr lang="en-US" altLang="zh-CN" sz="800" dirty="0">
                <a:sym typeface="+mn-ea"/>
              </a:rPr>
              <a:t>Class </a:t>
            </a:r>
          </a:p>
        </p:txBody>
      </p:sp>
      <p:sp>
        <p:nvSpPr>
          <p:cNvPr id="75" name="文本框 74"/>
          <p:cNvSpPr txBox="1"/>
          <p:nvPr/>
        </p:nvSpPr>
        <p:spPr>
          <a:xfrm>
            <a:off x="2578740" y="3319345"/>
            <a:ext cx="880745" cy="583565"/>
          </a:xfrm>
          <a:prstGeom prst="rect">
            <a:avLst/>
          </a:prstGeom>
          <a:noFill/>
        </p:spPr>
        <p:txBody>
          <a:bodyPr wrap="square" rtlCol="0" anchor="t">
            <a:spAutoFit/>
          </a:bodyPr>
          <a:lstStyle/>
          <a:p>
            <a:pPr lvl="0" algn="l"/>
            <a:r>
              <a:rPr lang="en-US" altLang="zh-CN" sz="800" dirty="0">
                <a:sym typeface="+mn-ea"/>
              </a:rPr>
              <a:t>WUR </a:t>
            </a:r>
            <a:r>
              <a:rPr lang="en-US" altLang="zh-CN" sz="800" dirty="0" smtClean="0">
                <a:sym typeface="+mn-ea"/>
              </a:rPr>
              <a:t>Discovery </a:t>
            </a:r>
            <a:r>
              <a:rPr lang="en-US" altLang="zh-CN" sz="800" dirty="0">
                <a:sym typeface="+mn-ea"/>
              </a:rPr>
              <a:t>Channel Number</a:t>
            </a:r>
          </a:p>
        </p:txBody>
      </p:sp>
      <p:sp>
        <p:nvSpPr>
          <p:cNvPr id="107" name="矩形 106"/>
          <p:cNvSpPr/>
          <p:nvPr/>
        </p:nvSpPr>
        <p:spPr>
          <a:xfrm>
            <a:off x="4004513" y="4604017"/>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8" name="矩形 107"/>
          <p:cNvSpPr/>
          <p:nvPr/>
        </p:nvSpPr>
        <p:spPr>
          <a:xfrm>
            <a:off x="20997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9" name="矩形 108"/>
          <p:cNvSpPr/>
          <p:nvPr/>
        </p:nvSpPr>
        <p:spPr>
          <a:xfrm>
            <a:off x="11853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0" name="文本框 109"/>
          <p:cNvSpPr txBox="1"/>
          <p:nvPr/>
        </p:nvSpPr>
        <p:spPr>
          <a:xfrm>
            <a:off x="1212652" y="2162695"/>
            <a:ext cx="978535" cy="213995"/>
          </a:xfrm>
          <a:prstGeom prst="rect">
            <a:avLst/>
          </a:prstGeom>
          <a:noFill/>
        </p:spPr>
        <p:txBody>
          <a:bodyPr wrap="square" rtlCol="0" anchor="t">
            <a:spAutoFit/>
          </a:bodyPr>
          <a:lstStyle/>
          <a:p>
            <a:r>
              <a:rPr lang="en-US" altLang="zh-CN" sz="800" b="1"/>
              <a:t>Element ID</a:t>
            </a:r>
            <a:endParaRPr lang="en-US" altLang="zh-CN" sz="900" b="1"/>
          </a:p>
        </p:txBody>
      </p:sp>
      <p:sp>
        <p:nvSpPr>
          <p:cNvPr id="111" name="文本框 110"/>
          <p:cNvSpPr txBox="1"/>
          <p:nvPr/>
        </p:nvSpPr>
        <p:spPr>
          <a:xfrm>
            <a:off x="2189282" y="2162695"/>
            <a:ext cx="978535" cy="213995"/>
          </a:xfrm>
          <a:prstGeom prst="rect">
            <a:avLst/>
          </a:prstGeom>
          <a:noFill/>
        </p:spPr>
        <p:txBody>
          <a:bodyPr wrap="square" rtlCol="0" anchor="t">
            <a:spAutoFit/>
          </a:bodyPr>
          <a:lstStyle/>
          <a:p>
            <a:r>
              <a:rPr lang="en-US" altLang="zh-CN" sz="800" b="1"/>
              <a:t>Length</a:t>
            </a:r>
            <a:endParaRPr lang="en-US" altLang="zh-CN" sz="900" b="1"/>
          </a:p>
        </p:txBody>
      </p:sp>
      <p:sp>
        <p:nvSpPr>
          <p:cNvPr id="112" name="文本框 111"/>
          <p:cNvSpPr txBox="1"/>
          <p:nvPr/>
        </p:nvSpPr>
        <p:spPr>
          <a:xfrm>
            <a:off x="4139952" y="4682122"/>
            <a:ext cx="978535" cy="368300"/>
          </a:xfrm>
          <a:prstGeom prst="rect">
            <a:avLst/>
          </a:prstGeom>
          <a:noFill/>
        </p:spPr>
        <p:txBody>
          <a:bodyPr wrap="square" rtlCol="0" anchor="t">
            <a:spAutoFit/>
          </a:bodyPr>
          <a:lstStyle/>
          <a:p>
            <a:r>
              <a:rPr lang="en-US" altLang="zh-CN" sz="900" b="1"/>
              <a:t>Bitmap Control</a:t>
            </a:r>
          </a:p>
        </p:txBody>
      </p:sp>
      <p:sp>
        <p:nvSpPr>
          <p:cNvPr id="113" name="矩形 112"/>
          <p:cNvSpPr/>
          <p:nvPr/>
        </p:nvSpPr>
        <p:spPr>
          <a:xfrm>
            <a:off x="3014147" y="2076335"/>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b="1" dirty="0" smtClean="0">
                <a:sym typeface="+mn-ea"/>
              </a:rPr>
              <a:t>Element ID Extension</a:t>
            </a:r>
            <a:endParaRPr lang="en-US" altLang="zh-CN" sz="800" b="1" dirty="0"/>
          </a:p>
        </p:txBody>
      </p:sp>
      <p:sp>
        <p:nvSpPr>
          <p:cNvPr id="116" name="矩形 115"/>
          <p:cNvSpPr/>
          <p:nvPr/>
        </p:nvSpPr>
        <p:spPr>
          <a:xfrm>
            <a:off x="38604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7" name="矩形 116"/>
          <p:cNvSpPr/>
          <p:nvPr/>
        </p:nvSpPr>
        <p:spPr>
          <a:xfrm>
            <a:off x="4774833" y="552076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21" name="文本框 120"/>
          <p:cNvSpPr txBox="1"/>
          <p:nvPr/>
        </p:nvSpPr>
        <p:spPr>
          <a:xfrm>
            <a:off x="3924568" y="5592519"/>
            <a:ext cx="880745" cy="460375"/>
          </a:xfrm>
          <a:prstGeom prst="rect">
            <a:avLst/>
          </a:prstGeom>
          <a:noFill/>
        </p:spPr>
        <p:txBody>
          <a:bodyPr wrap="square" rtlCol="0" anchor="t">
            <a:spAutoFit/>
          </a:bodyPr>
          <a:lstStyle/>
          <a:p>
            <a:pPr lvl="0" algn="l"/>
            <a:r>
              <a:rPr lang="en-US" altLang="zh-CN" sz="800" dirty="0">
                <a:sym typeface="+mn-ea"/>
              </a:rPr>
              <a:t>BSSID</a:t>
            </a:r>
          </a:p>
          <a:p>
            <a:pPr lvl="0" algn="l"/>
            <a:r>
              <a:rPr lang="en-US" altLang="zh-CN" sz="800" dirty="0">
                <a:sym typeface="+mn-ea"/>
              </a:rPr>
              <a:t>Present </a:t>
            </a:r>
          </a:p>
          <a:p>
            <a:pPr lvl="0" algn="l"/>
            <a:endParaRPr lang="en-US" altLang="zh-CN" sz="800" dirty="0">
              <a:sym typeface="+mn-ea"/>
            </a:endParaRPr>
          </a:p>
        </p:txBody>
      </p:sp>
      <p:sp>
        <p:nvSpPr>
          <p:cNvPr id="124" name="文本框 123"/>
          <p:cNvSpPr txBox="1"/>
          <p:nvPr/>
        </p:nvSpPr>
        <p:spPr>
          <a:xfrm>
            <a:off x="4946918" y="5658757"/>
            <a:ext cx="880745" cy="213995"/>
          </a:xfrm>
          <a:prstGeom prst="rect">
            <a:avLst/>
          </a:prstGeom>
          <a:noFill/>
        </p:spPr>
        <p:txBody>
          <a:bodyPr wrap="square" rtlCol="0" anchor="t">
            <a:spAutoFit/>
          </a:bodyPr>
          <a:lstStyle/>
          <a:p>
            <a:pPr lvl="0" algn="l"/>
            <a:r>
              <a:rPr lang="en-US" altLang="zh-CN" sz="800" dirty="0">
                <a:sym typeface="+mn-ea"/>
              </a:rPr>
              <a:t>Reserved </a:t>
            </a:r>
          </a:p>
        </p:txBody>
      </p:sp>
      <p:sp>
        <p:nvSpPr>
          <p:cNvPr id="125" name="文本框 124"/>
          <p:cNvSpPr txBox="1"/>
          <p:nvPr/>
        </p:nvSpPr>
        <p:spPr>
          <a:xfrm>
            <a:off x="539552" y="2627515"/>
            <a:ext cx="645795" cy="245110"/>
          </a:xfrm>
          <a:prstGeom prst="rect">
            <a:avLst/>
          </a:prstGeom>
          <a:noFill/>
        </p:spPr>
        <p:txBody>
          <a:bodyPr wrap="square" rtlCol="0" anchor="t">
            <a:spAutoFit/>
          </a:bodyPr>
          <a:lstStyle/>
          <a:p>
            <a:r>
              <a:rPr lang="zh-CN" altLang="en-US" sz="1000"/>
              <a:t>Octets:</a:t>
            </a:r>
          </a:p>
        </p:txBody>
      </p:sp>
      <p:sp>
        <p:nvSpPr>
          <p:cNvPr id="126" name="文本框 125"/>
          <p:cNvSpPr txBox="1"/>
          <p:nvPr/>
        </p:nvSpPr>
        <p:spPr>
          <a:xfrm>
            <a:off x="1392992" y="2627515"/>
            <a:ext cx="4666615" cy="275590"/>
          </a:xfrm>
          <a:prstGeom prst="rect">
            <a:avLst/>
          </a:prstGeom>
          <a:noFill/>
        </p:spPr>
        <p:txBody>
          <a:bodyPr wrap="square" rtlCol="0" anchor="t">
            <a:spAutoFit/>
          </a:bodyPr>
          <a:lstStyle/>
          <a:p>
            <a:r>
              <a:rPr lang="zh-CN" altLang="en-US" sz="1200" dirty="0"/>
              <a:t>1                      1                </a:t>
            </a:r>
            <a:r>
              <a:rPr lang="zh-CN" altLang="en-US" sz="1200" dirty="0" smtClean="0"/>
              <a:t>     </a:t>
            </a:r>
            <a:r>
              <a:rPr lang="en-US" altLang="zh-CN" sz="1200" dirty="0" smtClean="0"/>
              <a:t>1             </a:t>
            </a:r>
            <a:r>
              <a:rPr lang="zh-CN" altLang="en-US" sz="1200" dirty="0" smtClean="0"/>
              <a:t> </a:t>
            </a:r>
            <a:r>
              <a:rPr lang="zh-CN" altLang="en-US" sz="1000" dirty="0"/>
              <a:t>Variable</a:t>
            </a:r>
          </a:p>
        </p:txBody>
      </p:sp>
      <p:sp>
        <p:nvSpPr>
          <p:cNvPr id="127" name="文本框 126"/>
          <p:cNvSpPr txBox="1"/>
          <p:nvPr/>
        </p:nvSpPr>
        <p:spPr>
          <a:xfrm>
            <a:off x="3171106" y="6119569"/>
            <a:ext cx="568325" cy="245110"/>
          </a:xfrm>
          <a:prstGeom prst="rect">
            <a:avLst/>
          </a:prstGeom>
          <a:noFill/>
        </p:spPr>
        <p:txBody>
          <a:bodyPr wrap="square" rtlCol="0" anchor="t">
            <a:spAutoFit/>
          </a:bodyPr>
          <a:lstStyle/>
          <a:p>
            <a:r>
              <a:rPr lang="en-US" altLang="zh-CN" sz="1000" dirty="0" smtClean="0"/>
              <a:t>Bits:</a:t>
            </a:r>
            <a:endParaRPr lang="zh-CN" altLang="en-US" sz="1000" dirty="0"/>
          </a:p>
        </p:txBody>
      </p:sp>
      <p:sp>
        <p:nvSpPr>
          <p:cNvPr id="128" name="文本框 127"/>
          <p:cNvSpPr txBox="1"/>
          <p:nvPr/>
        </p:nvSpPr>
        <p:spPr>
          <a:xfrm>
            <a:off x="723181" y="3933219"/>
            <a:ext cx="645795" cy="245110"/>
          </a:xfrm>
          <a:prstGeom prst="rect">
            <a:avLst/>
          </a:prstGeom>
          <a:noFill/>
        </p:spPr>
        <p:txBody>
          <a:bodyPr wrap="square" rtlCol="0" anchor="t">
            <a:spAutoFit/>
          </a:bodyPr>
          <a:lstStyle/>
          <a:p>
            <a:r>
              <a:rPr lang="zh-CN" altLang="en-US" sz="1000" dirty="0"/>
              <a:t>Octets:</a:t>
            </a:r>
          </a:p>
        </p:txBody>
      </p:sp>
      <p:sp>
        <p:nvSpPr>
          <p:cNvPr id="129" name="文本框 128"/>
          <p:cNvSpPr txBox="1"/>
          <p:nvPr/>
        </p:nvSpPr>
        <p:spPr>
          <a:xfrm>
            <a:off x="3531493" y="1844824"/>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130" name="直接连接符 129"/>
          <p:cNvCxnSpPr/>
          <p:nvPr/>
        </p:nvCxnSpPr>
        <p:spPr>
          <a:xfrm flipH="1">
            <a:off x="1519560" y="2614815"/>
            <a:ext cx="2385173" cy="713201"/>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131" name="直接连接符 130"/>
          <p:cNvCxnSpPr/>
          <p:nvPr/>
        </p:nvCxnSpPr>
        <p:spPr>
          <a:xfrm flipH="1">
            <a:off x="3860433" y="5122718"/>
            <a:ext cx="154876" cy="398046"/>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2" name="矩形 131"/>
          <p:cNvSpPr/>
          <p:nvPr/>
        </p:nvSpPr>
        <p:spPr>
          <a:xfrm>
            <a:off x="3913237" y="206084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33" name="文本框 132"/>
          <p:cNvSpPr txBox="1"/>
          <p:nvPr/>
        </p:nvSpPr>
        <p:spPr>
          <a:xfrm>
            <a:off x="4035549" y="2103933"/>
            <a:ext cx="978535" cy="460375"/>
          </a:xfrm>
          <a:prstGeom prst="rect">
            <a:avLst/>
          </a:prstGeom>
          <a:noFill/>
        </p:spPr>
        <p:txBody>
          <a:bodyPr wrap="square" rtlCol="0" anchor="t">
            <a:spAutoFit/>
          </a:bodyPr>
          <a:lstStyle/>
          <a:p>
            <a:r>
              <a:rPr lang="en-US" altLang="zh-CN" sz="800" b="1" dirty="0">
                <a:sym typeface="+mn-ea"/>
              </a:rPr>
              <a:t>neighbor AP/target AP information</a:t>
            </a:r>
            <a:endParaRPr lang="en-US" altLang="zh-CN" sz="900" b="1" dirty="0"/>
          </a:p>
        </p:txBody>
      </p:sp>
      <p:sp>
        <p:nvSpPr>
          <p:cNvPr id="174" name="文本框 173"/>
          <p:cNvSpPr txBox="1"/>
          <p:nvPr/>
        </p:nvSpPr>
        <p:spPr>
          <a:xfrm>
            <a:off x="2811413" y="6104329"/>
            <a:ext cx="2902629" cy="276999"/>
          </a:xfrm>
          <a:prstGeom prst="rect">
            <a:avLst/>
          </a:prstGeom>
          <a:noFill/>
        </p:spPr>
        <p:txBody>
          <a:bodyPr wrap="square" rtlCol="0" anchor="t">
            <a:spAutoFit/>
          </a:bodyPr>
          <a:lstStyle/>
          <a:p>
            <a:r>
              <a:rPr lang="zh-CN" altLang="en-US" sz="1200" dirty="0" smtClean="0"/>
              <a:t>                                      </a:t>
            </a:r>
            <a:r>
              <a:rPr lang="zh-CN" altLang="en-US" sz="1200" dirty="0"/>
              <a:t>1                 </a:t>
            </a:r>
            <a:r>
              <a:rPr lang="zh-CN" altLang="en-US" sz="1200" dirty="0" smtClean="0"/>
              <a:t>   </a:t>
            </a:r>
            <a:r>
              <a:rPr lang="en-US" altLang="zh-CN" sz="1200" dirty="0"/>
              <a:t>7</a:t>
            </a:r>
            <a:endParaRPr lang="en-US" altLang="zh-CN" sz="1000" dirty="0"/>
          </a:p>
        </p:txBody>
      </p:sp>
      <p:sp>
        <p:nvSpPr>
          <p:cNvPr id="175" name="文本框 174"/>
          <p:cNvSpPr txBox="1"/>
          <p:nvPr/>
        </p:nvSpPr>
        <p:spPr>
          <a:xfrm>
            <a:off x="1680682" y="3861048"/>
            <a:ext cx="3795027" cy="276999"/>
          </a:xfrm>
          <a:prstGeom prst="rect">
            <a:avLst/>
          </a:prstGeom>
          <a:noFill/>
        </p:spPr>
        <p:txBody>
          <a:bodyPr wrap="square" rtlCol="0" anchor="t">
            <a:spAutoFit/>
          </a:bodyPr>
          <a:lstStyle/>
          <a:p>
            <a:r>
              <a:rPr lang="zh-CN" altLang="en-US" sz="1200" dirty="0"/>
              <a:t>1                  </a:t>
            </a:r>
            <a:r>
              <a:rPr lang="en-US" altLang="zh-CN" sz="1200" dirty="0" smtClean="0"/>
              <a:t>1	1	variable</a:t>
            </a:r>
            <a:endParaRPr lang="en-US" altLang="zh-CN" sz="1000" dirty="0"/>
          </a:p>
        </p:txBody>
      </p:sp>
      <p:sp>
        <p:nvSpPr>
          <p:cNvPr id="43" name="矩形 112"/>
          <p:cNvSpPr/>
          <p:nvPr/>
        </p:nvSpPr>
        <p:spPr>
          <a:xfrm>
            <a:off x="33578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 Count</a:t>
            </a:r>
            <a:endParaRPr lang="en-US" altLang="zh-CN" sz="800" dirty="0"/>
          </a:p>
        </p:txBody>
      </p:sp>
      <p:sp>
        <p:nvSpPr>
          <p:cNvPr id="47" name="矩形 112"/>
          <p:cNvSpPr/>
          <p:nvPr/>
        </p:nvSpPr>
        <p:spPr>
          <a:xfrm>
            <a:off x="4272285" y="3336538"/>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dirty="0" smtClean="0">
                <a:sym typeface="+mn-ea"/>
              </a:rPr>
              <a:t>neighbor </a:t>
            </a:r>
            <a:r>
              <a:rPr lang="en-US" altLang="zh-CN" sz="800" dirty="0" smtClean="0">
                <a:solidFill>
                  <a:schemeClr val="tx1"/>
                </a:solidFill>
                <a:latin typeface="Arial" panose="020B0604020202020204" pitchFamily="34" charset="0"/>
                <a:ea typeface="宋体" panose="02010600030101010101" pitchFamily="2" charset="-122"/>
                <a:sym typeface="+mn-ea"/>
              </a:rPr>
              <a:t>AP/target</a:t>
            </a:r>
            <a:r>
              <a:rPr lang="en-US" altLang="zh-CN" sz="800" dirty="0" smtClean="0">
                <a:sym typeface="+mn-ea"/>
              </a:rPr>
              <a:t> AP</a:t>
            </a:r>
            <a:endParaRPr lang="en-US" altLang="zh-CN" sz="800" dirty="0"/>
          </a:p>
        </p:txBody>
      </p:sp>
      <p:sp>
        <p:nvSpPr>
          <p:cNvPr id="48" name="文本框 128"/>
          <p:cNvSpPr txBox="1"/>
          <p:nvPr/>
        </p:nvSpPr>
        <p:spPr>
          <a:xfrm>
            <a:off x="3931260" y="3068960"/>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61" name="直接连接符 129"/>
          <p:cNvCxnSpPr/>
          <p:nvPr/>
        </p:nvCxnSpPr>
        <p:spPr>
          <a:xfrm flipH="1">
            <a:off x="3121149" y="3865678"/>
            <a:ext cx="1153645" cy="743463"/>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62" name="直接连接符 49"/>
          <p:cNvCxnSpPr/>
          <p:nvPr/>
        </p:nvCxnSpPr>
        <p:spPr>
          <a:xfrm>
            <a:off x="5179176" y="3844423"/>
            <a:ext cx="670483" cy="759594"/>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 name="Line Callout 1 12"/>
          <p:cNvSpPr/>
          <p:nvPr/>
        </p:nvSpPr>
        <p:spPr bwMode="auto">
          <a:xfrm>
            <a:off x="651173" y="4509120"/>
            <a:ext cx="2177504" cy="612648"/>
          </a:xfrm>
          <a:prstGeom prst="borderCallout1">
            <a:avLst>
              <a:gd name="adj1" fmla="val 445"/>
              <a:gd name="adj2" fmla="val 48271"/>
              <a:gd name="adj3" fmla="val -114197"/>
              <a:gd name="adj4" fmla="val 13264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Number of APs using the same Discovery channel. Acts as an indication how busy</a:t>
            </a:r>
            <a:r>
              <a:rPr kumimoji="0" lang="en-US" sz="1100" b="0" i="0" u="none" strike="noStrike" cap="none" normalizeH="0" dirty="0" smtClean="0">
                <a:ln>
                  <a:noFill/>
                </a:ln>
                <a:effectLst/>
                <a:latin typeface="Times New Roman" panose="02020603050405020304" pitchFamily="18" charset="0"/>
              </a:rPr>
              <a:t> a channel is.</a:t>
            </a:r>
            <a:endParaRPr kumimoji="0" lang="en-SG" sz="1100" b="0" i="0" u="none" strike="noStrike" cap="none" normalizeH="0" baseline="0" dirty="0" smtClean="0">
              <a:ln>
                <a:noFill/>
              </a:ln>
              <a:effectLst/>
              <a:latin typeface="Times New Roman" panose="02020603050405020304" pitchFamily="18" charset="0"/>
            </a:endParaRPr>
          </a:p>
        </p:txBody>
      </p:sp>
      <p:sp>
        <p:nvSpPr>
          <p:cNvPr id="63" name="Line Callout 1 62"/>
          <p:cNvSpPr/>
          <p:nvPr/>
        </p:nvSpPr>
        <p:spPr bwMode="auto">
          <a:xfrm>
            <a:off x="5173058" y="2162695"/>
            <a:ext cx="2177504" cy="612648"/>
          </a:xfrm>
          <a:prstGeom prst="borderCallout1">
            <a:avLst>
              <a:gd name="adj1" fmla="val 99009"/>
              <a:gd name="adj2" fmla="val 48667"/>
              <a:gd name="adj3" fmla="val 212472"/>
              <a:gd name="adj4" fmla="val -6411"/>
            </a:avLst>
          </a:prstGeom>
          <a:noFill/>
          <a:ln w="28575" cap="flat" cmpd="sng" algn="ctr">
            <a:solidFill>
              <a:schemeClr val="tx1"/>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1100" b="0" i="0" u="none" strike="noStrike" cap="none" normalizeH="0" baseline="0" dirty="0" smtClean="0">
                <a:ln>
                  <a:noFill/>
                </a:ln>
                <a:effectLst/>
                <a:latin typeface="Times New Roman" panose="02020603050405020304" pitchFamily="18" charset="0"/>
              </a:rPr>
              <a:t>One or more APs transmitting WUR</a:t>
            </a:r>
            <a:r>
              <a:rPr kumimoji="0" lang="en-US" sz="1100" b="0" i="0" u="none" strike="noStrike" cap="none" normalizeH="0" dirty="0" smtClean="0">
                <a:ln>
                  <a:noFill/>
                </a:ln>
                <a:effectLst/>
                <a:latin typeface="Times New Roman" panose="02020603050405020304" pitchFamily="18" charset="0"/>
              </a:rPr>
              <a:t> Discovery frames on</a:t>
            </a:r>
            <a:r>
              <a:rPr kumimoji="0" lang="en-US" sz="1100" b="0" i="0" u="none" strike="noStrike" cap="none" normalizeH="0" baseline="0" dirty="0" smtClean="0">
                <a:ln>
                  <a:noFill/>
                </a:ln>
                <a:effectLst/>
                <a:latin typeface="Times New Roman" panose="02020603050405020304" pitchFamily="18" charset="0"/>
              </a:rPr>
              <a:t> this WUR Discovery channel.</a:t>
            </a:r>
            <a:endParaRPr kumimoji="0" lang="en-SG" sz="1100" b="0" i="0" u="none" strike="noStrike" cap="none" normalizeH="0" baseline="0" dirty="0" smtClean="0">
              <a:ln>
                <a:noFill/>
              </a:ln>
              <a:effectLst/>
              <a:latin typeface="Times New Roman" panose="02020603050405020304" pitchFamily="18" charset="0"/>
            </a:endParaRPr>
          </a:p>
        </p:txBody>
      </p:sp>
      <p:sp>
        <p:nvSpPr>
          <p:cNvPr id="64" name="文本框 174"/>
          <p:cNvSpPr txBox="1"/>
          <p:nvPr/>
        </p:nvSpPr>
        <p:spPr>
          <a:xfrm>
            <a:off x="3404042" y="5146384"/>
            <a:ext cx="2719739" cy="276999"/>
          </a:xfrm>
          <a:prstGeom prst="rect">
            <a:avLst/>
          </a:prstGeom>
          <a:noFill/>
        </p:spPr>
        <p:txBody>
          <a:bodyPr wrap="square" rtlCol="0" anchor="t">
            <a:spAutoFit/>
          </a:bodyPr>
          <a:lstStyle/>
          <a:p>
            <a:r>
              <a:rPr lang="en-US" altLang="zh-CN" sz="1200" dirty="0" smtClean="0"/>
              <a:t>TBD</a:t>
            </a:r>
            <a:r>
              <a:rPr lang="zh-CN" altLang="en-US" sz="1200" dirty="0" smtClean="0"/>
              <a:t>                  </a:t>
            </a:r>
            <a:r>
              <a:rPr lang="en-US" altLang="zh-CN" sz="1200" dirty="0" smtClean="0"/>
              <a:t>1	0 or 6</a:t>
            </a:r>
            <a:endParaRPr lang="en-US" altLang="zh-CN" sz="1000" dirty="0"/>
          </a:p>
        </p:txBody>
      </p:sp>
      <p:sp>
        <p:nvSpPr>
          <p:cNvPr id="65" name="文本框 127"/>
          <p:cNvSpPr txBox="1"/>
          <p:nvPr/>
        </p:nvSpPr>
        <p:spPr>
          <a:xfrm>
            <a:off x="2523381" y="5209928"/>
            <a:ext cx="645795" cy="245110"/>
          </a:xfrm>
          <a:prstGeom prst="rect">
            <a:avLst/>
          </a:prstGeom>
          <a:noFill/>
        </p:spPr>
        <p:txBody>
          <a:bodyPr wrap="square" rtlCol="0" anchor="t">
            <a:spAutoFit/>
          </a:bodyPr>
          <a:lstStyle/>
          <a:p>
            <a:r>
              <a:rPr lang="zh-CN" altLang="en-US" sz="1000" dirty="0"/>
              <a:t>Octets:</a:t>
            </a:r>
          </a:p>
        </p:txBody>
      </p:sp>
      <p:sp>
        <p:nvSpPr>
          <p:cNvPr id="15" name="TextBox 14"/>
          <p:cNvSpPr txBox="1"/>
          <p:nvPr/>
        </p:nvSpPr>
        <p:spPr>
          <a:xfrm>
            <a:off x="6025378" y="3902910"/>
            <a:ext cx="2802348" cy="1785104"/>
          </a:xfrm>
          <a:prstGeom prst="rect">
            <a:avLst/>
          </a:prstGeom>
          <a:noFill/>
          <a:ln w="28575">
            <a:solidFill>
              <a:schemeClr val="tx1"/>
            </a:solidFill>
          </a:ln>
        </p:spPr>
        <p:txBody>
          <a:bodyPr wrap="square" rtlCol="0">
            <a:spAutoFit/>
          </a:bodyPr>
          <a:lstStyle/>
          <a:p>
            <a:r>
              <a:rPr lang="en-SG" sz="1100" dirty="0"/>
              <a:t>Listing </a:t>
            </a:r>
            <a:r>
              <a:rPr lang="en-SG" sz="1100" dirty="0" err="1"/>
              <a:t>neighbor</a:t>
            </a:r>
            <a:r>
              <a:rPr lang="en-SG" sz="1100" dirty="0"/>
              <a:t> APs according to channels </a:t>
            </a:r>
            <a:r>
              <a:rPr lang="en-SG" sz="1100" dirty="0" smtClean="0"/>
              <a:t>may have following </a:t>
            </a:r>
            <a:r>
              <a:rPr lang="en-SG" sz="1100" dirty="0"/>
              <a:t>benefits:</a:t>
            </a:r>
          </a:p>
          <a:p>
            <a:r>
              <a:rPr lang="en-SG" sz="1100" dirty="0"/>
              <a:t>1) Since number of Discovery channels would be </a:t>
            </a:r>
            <a:r>
              <a:rPr lang="en-SG" sz="1100" dirty="0" smtClean="0"/>
              <a:t>less </a:t>
            </a:r>
            <a:r>
              <a:rPr lang="en-SG" sz="1100" dirty="0"/>
              <a:t>than number of APs, channel information need not be repeated for each AP. saves #octets.</a:t>
            </a:r>
          </a:p>
          <a:p>
            <a:r>
              <a:rPr lang="en-SG" sz="1100" dirty="0"/>
              <a:t>2) Grouping APs by channel makes it easier for a receiving WUR STA to quickly gauge which channel is busier and hence more </a:t>
            </a:r>
            <a:r>
              <a:rPr lang="en-SG" sz="1100" dirty="0" smtClean="0"/>
              <a:t>attractive to scan.</a:t>
            </a:r>
            <a:endParaRPr lang="en-SG" sz="1100" dirty="0"/>
          </a:p>
        </p:txBody>
      </p:sp>
    </p:spTree>
    <p:extLst>
      <p:ext uri="{BB962C8B-B14F-4D97-AF65-F5344CB8AC3E}">
        <p14:creationId xmlns:p14="http://schemas.microsoft.com/office/powerpoint/2010/main" val="249340793"/>
      </p:ext>
    </p:extLst>
  </p:cSld>
  <p:clrMapOvr>
    <a:masterClrMapping/>
  </p:clrMapOvr>
  <p:transition>
    <p:wipe/>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14599</TotalTime>
  <Words>1327</Words>
  <Application>Microsoft Office PowerPoint</Application>
  <PresentationFormat>全屏显示(4:3)</PresentationFormat>
  <Paragraphs>183</Paragraphs>
  <Slides>14</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Arial Unicode MS</vt:lpstr>
      <vt:lpstr>MS PGothic</vt:lpstr>
      <vt:lpstr>宋体</vt:lpstr>
      <vt:lpstr>Arial</vt:lpstr>
      <vt:lpstr>Times New Roman</vt:lpstr>
      <vt:lpstr>Default Design</vt:lpstr>
      <vt:lpstr>Advertising WUR Discovery Frame Related Info for Fast Scanning </vt:lpstr>
      <vt:lpstr>Abstract</vt:lpstr>
      <vt:lpstr>Background</vt:lpstr>
      <vt:lpstr>Usage Model 9: Smart Scanning</vt:lpstr>
      <vt:lpstr>Usage Model  9: Some Questions</vt:lpstr>
      <vt:lpstr>Proposed Method</vt:lpstr>
      <vt:lpstr>Key Advertised Information</vt:lpstr>
      <vt:lpstr>Advertisement Signaling Example A: Repurposing RNR from current standard</vt:lpstr>
      <vt:lpstr>Advertisement Signaling Example B: using new Neighbor WUR Discovery Element</vt:lpstr>
      <vt:lpstr>Summary </vt:lpstr>
      <vt:lpstr> Straw Poll  1 </vt:lpstr>
      <vt:lpstr>Straw Poll 2</vt:lpstr>
      <vt:lpstr>Motion</vt:lpstr>
      <vt:lpstr>References</vt:lpstr>
    </vt:vector>
  </TitlesOfParts>
  <Company>xyz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Beacon transmission</dc:title>
  <dc:creator>吕开颖00029037</dc:creator>
  <cp:lastModifiedBy>吕开颖00029037</cp:lastModifiedBy>
  <cp:revision>3059</cp:revision>
  <dcterms:created xsi:type="dcterms:W3CDTF">2006-02-24T01:46:00Z</dcterms:created>
  <dcterms:modified xsi:type="dcterms:W3CDTF">2018-03-08T18:28:11Z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