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null)"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27" r:id="rId2"/>
    <p:sldId id="531" r:id="rId3"/>
    <p:sldId id="478" r:id="rId4"/>
    <p:sldId id="532" r:id="rId5"/>
    <p:sldId id="533" r:id="rId6"/>
    <p:sldId id="506" r:id="rId7"/>
    <p:sldId id="507" r:id="rId8"/>
    <p:sldId id="534" r:id="rId9"/>
    <p:sldId id="539" r:id="rId10"/>
    <p:sldId id="484" r:id="rId11"/>
    <p:sldId id="520" r:id="rId12"/>
    <p:sldId id="528" r:id="rId13"/>
    <p:sldId id="540" r:id="rId14"/>
    <p:sldId id="485" r:id="rId15"/>
  </p:sldIdLst>
  <p:sldSz cx="9144000" cy="6858000" type="screen4x3"/>
  <p:notesSz cx="9874250" cy="679767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910">
          <p15:clr>
            <a:srgbClr val="A4A3A4"/>
          </p15:clr>
        </p15:guide>
      </p15:sldGuideLst>
    </p:ext>
    <p:ext uri="{2D200454-40CA-4A62-9FC3-DE9A4176ACB9}">
      <p15:notesGuideLst xmlns:p15="http://schemas.microsoft.com/office/powerpoint/2012/main">
        <p15:guide id="1" orient="horz" pos="2141">
          <p15:clr>
            <a:srgbClr val="A4A3A4"/>
          </p15:clr>
        </p15:guide>
        <p15:guide id="2" pos="3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用户" initials="lky" lastIdx="5" clrIdx="0"/>
  <p:cmAuthor id="7" name="Guoqing Li" initials="MOU [4]" lastIdx="1" clrIdx="7">
    <p:extLst/>
  </p:cmAuthor>
  <p:cmAuthor id="1" name="吕开颖00029037" initials="吕开颖00029037" lastIdx="15" clrIdx="1">
    <p:extLst/>
  </p:cmAuthor>
  <p:cmAuthor id="8" name="Guoqing Li" initials="MOU [5]" lastIdx="1" clrIdx="8">
    <p:extLst/>
  </p:cmAuthor>
  <p:cmAuthor id="2" name="Rojan Chitrakar" initials="RC" lastIdx="16" clrIdx="2"/>
  <p:cmAuthor id="9" name="Guoqing Li" initials="MOU [6]" lastIdx="1" clrIdx="9">
    <p:extLst/>
  </p:cmAuthor>
  <p:cmAuthor id="3" name="Wang, Xiaofei (Clement)" initials="WX(" lastIdx="12" clrIdx="3">
    <p:extLst/>
  </p:cmAuthor>
  <p:cmAuthor id="4" name="Guoqing Li" initials="MOU" lastIdx="1" clrIdx="4">
    <p:extLst/>
  </p:cmAuthor>
  <p:cmAuthor id="5" name="Guoqing Li" initials="MOU [2]" lastIdx="1" clrIdx="5">
    <p:extLst/>
  </p:cmAuthor>
  <p:cmAuthor id="6" name="Guoqing Li" initials="MOU [3]"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FF"/>
    <a:srgbClr val="FF0000"/>
    <a:srgbClr val="CC0000"/>
    <a:srgbClr val="00CC66"/>
    <a:srgbClr val="003399"/>
    <a:srgbClr val="FF0066"/>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33" autoAdjust="0"/>
    <p:restoredTop sz="96803" autoAdjust="0"/>
  </p:normalViewPr>
  <p:slideViewPr>
    <p:cSldViewPr showGuides="1">
      <p:cViewPr varScale="1">
        <p:scale>
          <a:sx n="70" d="100"/>
          <a:sy n="70" d="100"/>
        </p:scale>
        <p:origin x="1086" y="66"/>
      </p:cViewPr>
      <p:guideLst>
        <p:guide orient="horz" pos="2160"/>
        <p:guide pos="29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75" d="100"/>
          <a:sy n="75" d="100"/>
        </p:scale>
        <p:origin x="-1061" y="10"/>
      </p:cViewPr>
      <p:guideLst>
        <p:guide orient="horz" pos="2141"/>
        <p:guide pos="3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4279900" cy="339725"/>
          </a:xfrm>
          <a:prstGeom prst="rect">
            <a:avLst/>
          </a:prstGeom>
          <a:noFill/>
          <a:ln w="9525">
            <a:noFill/>
            <a:miter lim="800000"/>
          </a:ln>
          <a:effectLst/>
        </p:spPr>
        <p:txBody>
          <a:bodyPr vert="horz" wrap="square" lIns="91138" tIns="45569" rIns="91138" bIns="45569" numCol="1" anchor="t" anchorCtr="0" compatLnSpc="1"/>
          <a:lstStyle>
            <a:lvl1pP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45059" name="Rectangle 3"/>
          <p:cNvSpPr>
            <a:spLocks noGrp="1" noChangeArrowheads="1"/>
          </p:cNvSpPr>
          <p:nvPr>
            <p:ph type="dt" sz="quarter" idx="1"/>
          </p:nvPr>
        </p:nvSpPr>
        <p:spPr bwMode="auto">
          <a:xfrm>
            <a:off x="5594350" y="0"/>
            <a:ext cx="4279900" cy="339725"/>
          </a:xfrm>
          <a:prstGeom prst="rect">
            <a:avLst/>
          </a:prstGeom>
          <a:noFill/>
          <a:ln w="9525">
            <a:noFill/>
            <a:miter lim="800000"/>
          </a:ln>
          <a:effectLst/>
        </p:spPr>
        <p:txBody>
          <a:bodyPr vert="horz" wrap="square" lIns="91138" tIns="45569" rIns="91138" bIns="45569" numCol="1" anchor="t" anchorCtr="0" compatLnSpc="1"/>
          <a:lstStyle>
            <a:lvl1pPr algn="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45060" name="Rectangle 4"/>
          <p:cNvSpPr>
            <a:spLocks noGrp="1" noChangeArrowheads="1"/>
          </p:cNvSpPr>
          <p:nvPr>
            <p:ph type="ftr" sz="quarter" idx="2"/>
          </p:nvPr>
        </p:nvSpPr>
        <p:spPr bwMode="auto">
          <a:xfrm>
            <a:off x="0" y="6457950"/>
            <a:ext cx="4279900" cy="339725"/>
          </a:xfrm>
          <a:prstGeom prst="rect">
            <a:avLst/>
          </a:prstGeom>
          <a:noFill/>
          <a:ln w="9525">
            <a:noFill/>
            <a:miter lim="800000"/>
          </a:ln>
          <a:effectLst/>
        </p:spPr>
        <p:txBody>
          <a:bodyPr vert="horz" wrap="square" lIns="91138" tIns="45569" rIns="91138" bIns="45569" numCol="1" anchor="b" anchorCtr="0" compatLnSpc="1"/>
          <a:lstStyle>
            <a:lvl1pP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45061" name="Rectangle 5"/>
          <p:cNvSpPr>
            <a:spLocks noGrp="1" noChangeArrowheads="1"/>
          </p:cNvSpPr>
          <p:nvPr>
            <p:ph type="sldNum" sz="quarter" idx="3"/>
          </p:nvPr>
        </p:nvSpPr>
        <p:spPr bwMode="auto">
          <a:xfrm>
            <a:off x="5594350" y="6457950"/>
            <a:ext cx="4279900" cy="339725"/>
          </a:xfrm>
          <a:prstGeom prst="rect">
            <a:avLst/>
          </a:prstGeom>
          <a:noFill/>
          <a:ln w="9525">
            <a:noFill/>
            <a:miter lim="800000"/>
          </a:ln>
          <a:effectLst/>
        </p:spPr>
        <p:txBody>
          <a:bodyPr vert="horz" wrap="square" lIns="91138" tIns="45569" rIns="91138" bIns="45569" numCol="1" anchor="b" anchorCtr="0" compatLnSpc="1"/>
          <a:lstStyle>
            <a:lvl1pPr algn="r" defTabSz="911225" eaLnBrk="1" hangingPunct="1">
              <a:defRPr kumimoji="1" sz="1200" smtClean="0">
                <a:latin typeface="Times New Roman" panose="02020603050405020304" pitchFamily="18" charset="0"/>
              </a:defRPr>
            </a:lvl1pPr>
          </a:lstStyle>
          <a:p>
            <a:pPr>
              <a:defRPr/>
            </a:pPr>
            <a:fld id="{1A11AEF5-5302-43AC-812B-FA467EA0339D}" type="slidenum">
              <a:rPr lang="en-US" altLang="zh-CN"/>
              <a:t>‹#›</a:t>
            </a:fld>
            <a:endParaRPr lang="en-US" altLang="zh-CN" dirty="0"/>
          </a:p>
        </p:txBody>
      </p:sp>
    </p:spTree>
    <p:extLst>
      <p:ext uri="{BB962C8B-B14F-4D97-AF65-F5344CB8AC3E}">
        <p14:creationId xmlns:p14="http://schemas.microsoft.com/office/powerpoint/2010/main" val="3828395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4279900" cy="339725"/>
          </a:xfrm>
          <a:prstGeom prst="rect">
            <a:avLst/>
          </a:prstGeom>
          <a:noFill/>
          <a:ln w="9525">
            <a:noFill/>
            <a:miter lim="800000"/>
          </a:ln>
          <a:effectLst/>
        </p:spPr>
        <p:txBody>
          <a:bodyPr vert="horz" wrap="square" lIns="91138" tIns="45569" rIns="91138" bIns="45569" numCol="1" anchor="t" anchorCtr="0" compatLnSpc="1"/>
          <a:lstStyle>
            <a:lvl1pP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82947" name="Rectangle 3"/>
          <p:cNvSpPr>
            <a:spLocks noGrp="1" noChangeArrowheads="1"/>
          </p:cNvSpPr>
          <p:nvPr>
            <p:ph type="dt" idx="1"/>
          </p:nvPr>
        </p:nvSpPr>
        <p:spPr bwMode="auto">
          <a:xfrm>
            <a:off x="5592763" y="0"/>
            <a:ext cx="4279900" cy="339725"/>
          </a:xfrm>
          <a:prstGeom prst="rect">
            <a:avLst/>
          </a:prstGeom>
          <a:noFill/>
          <a:ln w="9525">
            <a:noFill/>
            <a:miter lim="800000"/>
          </a:ln>
          <a:effectLst/>
        </p:spPr>
        <p:txBody>
          <a:bodyPr vert="horz" wrap="square" lIns="91138" tIns="45569" rIns="91138" bIns="45569" numCol="1" anchor="t" anchorCtr="0" compatLnSpc="1"/>
          <a:lstStyle>
            <a:lvl1pPr algn="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25604" name="Rectangle 4"/>
          <p:cNvSpPr>
            <a:spLocks noGrp="1" noRot="1" noChangeAspect="1" noChangeArrowheads="1" noTextEdit="1"/>
          </p:cNvSpPr>
          <p:nvPr>
            <p:ph type="sldImg" idx="2"/>
          </p:nvPr>
        </p:nvSpPr>
        <p:spPr bwMode="auto">
          <a:xfrm>
            <a:off x="3236913" y="509588"/>
            <a:ext cx="3397250" cy="25495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987425" y="3228975"/>
            <a:ext cx="7899400" cy="3059113"/>
          </a:xfrm>
          <a:prstGeom prst="rect">
            <a:avLst/>
          </a:prstGeom>
          <a:noFill/>
          <a:ln w="9525">
            <a:noFill/>
            <a:miter lim="800000"/>
          </a:ln>
          <a:effectLst/>
        </p:spPr>
        <p:txBody>
          <a:bodyPr vert="horz" wrap="square" lIns="91138" tIns="45569" rIns="91138" bIns="45569"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82950" name="Rectangle 6"/>
          <p:cNvSpPr>
            <a:spLocks noGrp="1" noChangeArrowheads="1"/>
          </p:cNvSpPr>
          <p:nvPr>
            <p:ph type="ftr" sz="quarter" idx="4"/>
          </p:nvPr>
        </p:nvSpPr>
        <p:spPr bwMode="auto">
          <a:xfrm>
            <a:off x="0" y="6456363"/>
            <a:ext cx="4279900" cy="339725"/>
          </a:xfrm>
          <a:prstGeom prst="rect">
            <a:avLst/>
          </a:prstGeom>
          <a:noFill/>
          <a:ln w="9525">
            <a:noFill/>
            <a:miter lim="800000"/>
          </a:ln>
          <a:effectLst/>
        </p:spPr>
        <p:txBody>
          <a:bodyPr vert="horz" wrap="square" lIns="91138" tIns="45569" rIns="91138" bIns="45569" numCol="1" anchor="b" anchorCtr="0" compatLnSpc="1"/>
          <a:lstStyle>
            <a:lvl1pP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82951" name="Rectangle 7"/>
          <p:cNvSpPr>
            <a:spLocks noGrp="1" noChangeArrowheads="1"/>
          </p:cNvSpPr>
          <p:nvPr>
            <p:ph type="sldNum" sz="quarter" idx="5"/>
          </p:nvPr>
        </p:nvSpPr>
        <p:spPr bwMode="auto">
          <a:xfrm>
            <a:off x="5592763" y="6456363"/>
            <a:ext cx="4279900" cy="339725"/>
          </a:xfrm>
          <a:prstGeom prst="rect">
            <a:avLst/>
          </a:prstGeom>
          <a:noFill/>
          <a:ln w="9525">
            <a:noFill/>
            <a:miter lim="800000"/>
          </a:ln>
          <a:effectLst/>
        </p:spPr>
        <p:txBody>
          <a:bodyPr vert="horz" wrap="square" lIns="91138" tIns="45569" rIns="91138" bIns="45569" numCol="1" anchor="b" anchorCtr="0" compatLnSpc="1"/>
          <a:lstStyle>
            <a:lvl1pPr algn="r" defTabSz="911225" eaLnBrk="1" hangingPunct="1">
              <a:defRPr kumimoji="1" sz="1200" smtClean="0">
                <a:latin typeface="Times New Roman" panose="02020603050405020304" pitchFamily="18" charset="0"/>
              </a:defRPr>
            </a:lvl1pPr>
          </a:lstStyle>
          <a:p>
            <a:pPr>
              <a:defRPr/>
            </a:pPr>
            <a:fld id="{DFF9581A-ADD3-4F92-8296-94E0A60DA5B2}" type="slidenum">
              <a:rPr lang="en-US" altLang="zh-CN"/>
              <a:t>‹#›</a:t>
            </a:fld>
            <a:endParaRPr lang="en-US" altLang="zh-CN" dirty="0"/>
          </a:p>
        </p:txBody>
      </p:sp>
    </p:spTree>
    <p:extLst>
      <p:ext uri="{BB962C8B-B14F-4D97-AF65-F5344CB8AC3E}">
        <p14:creationId xmlns:p14="http://schemas.microsoft.com/office/powerpoint/2010/main" val="12740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ln>
            <a:miter lim="800000"/>
          </a:ln>
        </p:spPr>
        <p:txBody>
          <a:bodyPr/>
          <a:lstStyle/>
          <a:p>
            <a:pPr>
              <a:defRPr/>
            </a:pPr>
            <a:r>
              <a:rPr lang="en-US" dirty="0"/>
              <a:t>doc.: IEEE 802.11-yy/XXXXr0</a:t>
            </a:r>
          </a:p>
        </p:txBody>
      </p:sp>
      <p:sp>
        <p:nvSpPr>
          <p:cNvPr id="17411" name="Rectangle 3"/>
          <p:cNvSpPr>
            <a:spLocks noGrp="1" noChangeArrowheads="1"/>
          </p:cNvSpPr>
          <p:nvPr>
            <p:ph type="dt" sz="quarter" idx="1"/>
          </p:nvPr>
        </p:nvSpPr>
        <p:spPr>
          <a:ln>
            <a:miter lim="800000"/>
          </a:ln>
        </p:spPr>
        <p:txBody>
          <a:bodyPr/>
          <a:lstStyle/>
          <a:p>
            <a:pPr>
              <a:defRPr/>
            </a:pPr>
            <a:r>
              <a:rPr lang="en-US" dirty="0"/>
              <a:t>Month Year</a:t>
            </a:r>
          </a:p>
        </p:txBody>
      </p:sp>
      <p:sp>
        <p:nvSpPr>
          <p:cNvPr id="9222" name="Rectangle 2"/>
          <p:cNvSpPr>
            <a:spLocks noGrp="1" noRot="1" noChangeAspect="1" noChangeArrowheads="1" noTextEdit="1"/>
          </p:cNvSpPr>
          <p:nvPr>
            <p:ph type="sldImg"/>
          </p:nvPr>
        </p:nvSpPr>
        <p:spPr>
          <a:xfrm>
            <a:off x="3243263" y="514350"/>
            <a:ext cx="3387725" cy="2540000"/>
          </a:xfrm>
        </p:spPr>
      </p:sp>
    </p:spTree>
    <p:extLst>
      <p:ext uri="{BB962C8B-B14F-4D97-AF65-F5344CB8AC3E}">
        <p14:creationId xmlns:p14="http://schemas.microsoft.com/office/powerpoint/2010/main" val="248522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2840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FF9581A-ADD3-4F92-8296-94E0A60DA5B2}" type="slidenum">
              <a:rPr lang="en-US" altLang="zh-CN" smtClean="0"/>
              <a:t>3</a:t>
            </a:fld>
            <a:endParaRPr lang="en-US" altLang="zh-CN" dirty="0"/>
          </a:p>
        </p:txBody>
      </p:sp>
    </p:spTree>
    <p:extLst>
      <p:ext uri="{BB962C8B-B14F-4D97-AF65-F5344CB8AC3E}">
        <p14:creationId xmlns:p14="http://schemas.microsoft.com/office/powerpoint/2010/main" val="141501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0088"/>
            <a:ext cx="4624387" cy="3468687"/>
          </a:xfrm>
        </p:spPr>
      </p:sp>
      <p:sp>
        <p:nvSpPr>
          <p:cNvPr id="3" name="Notes Placeholder 2"/>
          <p:cNvSpPr>
            <a:spLocks noGrp="1"/>
          </p:cNvSpPr>
          <p:nvPr>
            <p:ph type="body" idx="1"/>
          </p:nvPr>
        </p:nvSpPr>
        <p:spPr/>
        <p:txBody>
          <a:bodyPr lIns="91424" tIns="45712" rIns="91424" bIns="45712"/>
          <a:lstStyle/>
          <a:p>
            <a:endParaRPr lang="en-US" dirty="0"/>
          </a:p>
        </p:txBody>
      </p:sp>
      <p:sp>
        <p:nvSpPr>
          <p:cNvPr id="4" name="Header Placeholder 3"/>
          <p:cNvSpPr>
            <a:spLocks noGrp="1"/>
          </p:cNvSpPr>
          <p:nvPr>
            <p:ph type="hdr" idx="10"/>
          </p:nvPr>
        </p:nvSpPr>
        <p:spPr>
          <a:xfrm>
            <a:off x="5640388" y="96839"/>
            <a:ext cx="639762" cy="211137"/>
          </a:xfrm>
          <a:prstGeom prst="rect">
            <a:avLst/>
          </a:prstGeom>
        </p:spPr>
        <p:txBody>
          <a:bodyPr lIns="91424" tIns="45712" rIns="91424" bIns="45712"/>
          <a:lstStyle/>
          <a:p>
            <a:r>
              <a:rPr lang="en-US"/>
              <a:t>doc.: IEEE 802.11-yy/xxxxr0</a:t>
            </a:r>
          </a:p>
        </p:txBody>
      </p:sp>
      <p:sp>
        <p:nvSpPr>
          <p:cNvPr id="5" name="Date Placeholder 4"/>
          <p:cNvSpPr>
            <a:spLocks noGrp="1"/>
          </p:cNvSpPr>
          <p:nvPr>
            <p:ph type="dt" idx="11"/>
          </p:nvPr>
        </p:nvSpPr>
        <p:spPr>
          <a:xfrm>
            <a:off x="654050" y="96839"/>
            <a:ext cx="825500" cy="211137"/>
          </a:xfrm>
          <a:prstGeom prst="rect">
            <a:avLst/>
          </a:prstGeom>
        </p:spPr>
        <p:txBody>
          <a:bodyPr lIns="91424" tIns="45712" rIns="91424" bIns="45712"/>
          <a:lstStyle/>
          <a:p>
            <a:r>
              <a:rPr lang="en-US"/>
              <a:t>Month Year</a:t>
            </a:r>
          </a:p>
        </p:txBody>
      </p:sp>
      <p:sp>
        <p:nvSpPr>
          <p:cNvPr id="6" name="Footer Placeholder 5"/>
          <p:cNvSpPr>
            <a:spLocks noGrp="1"/>
          </p:cNvSpPr>
          <p:nvPr>
            <p:ph type="ftr" idx="12"/>
          </p:nvPr>
        </p:nvSpPr>
        <p:spPr>
          <a:xfrm>
            <a:off x="5357814" y="8985251"/>
            <a:ext cx="922337" cy="180975"/>
          </a:xfrm>
          <a:prstGeom prst="rect">
            <a:avLst/>
          </a:prstGeom>
        </p:spPr>
        <p:txBody>
          <a:bodyPr lIns="91424" tIns="45712" rIns="91424" bIns="45712"/>
          <a:lstStyle/>
          <a:p>
            <a:r>
              <a:rPr lang="en-US"/>
              <a:t>John Doe, Some Company</a:t>
            </a:r>
          </a:p>
        </p:txBody>
      </p:sp>
      <p:sp>
        <p:nvSpPr>
          <p:cNvPr id="7" name="Slide Number Placeholder 6"/>
          <p:cNvSpPr>
            <a:spLocks noGrp="1"/>
          </p:cNvSpPr>
          <p:nvPr>
            <p:ph type="sldNum" idx="13"/>
          </p:nvPr>
        </p:nvSpPr>
        <p:spPr>
          <a:xfrm>
            <a:off x="3222626" y="8985250"/>
            <a:ext cx="511175" cy="363538"/>
          </a:xfrm>
          <a:prstGeom prst="rect">
            <a:avLst/>
          </a:prstGeom>
        </p:spPr>
        <p:txBody>
          <a:bodyPr lIns="91424" tIns="45712" rIns="91424" bIns="45712"/>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8350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FF9581A-ADD3-4F92-8296-94E0A60DA5B2}" type="slidenum">
              <a:rPr lang="en-US" altLang="zh-CN" smtClean="0"/>
              <a:t>6</a:t>
            </a:fld>
            <a:endParaRPr lang="en-US" altLang="zh-CN" dirty="0"/>
          </a:p>
        </p:txBody>
      </p:sp>
    </p:spTree>
    <p:extLst>
      <p:ext uri="{BB962C8B-B14F-4D97-AF65-F5344CB8AC3E}">
        <p14:creationId xmlns:p14="http://schemas.microsoft.com/office/powerpoint/2010/main" val="3462863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FF9581A-ADD3-4F92-8296-94E0A60DA5B2}" type="slidenum">
              <a:rPr lang="en-US" altLang="zh-CN" smtClean="0"/>
              <a:t>10</a:t>
            </a:fld>
            <a:endParaRPr lang="en-US" altLang="zh-CN" dirty="0"/>
          </a:p>
        </p:txBody>
      </p:sp>
    </p:spTree>
    <p:extLst>
      <p:ext uri="{BB962C8B-B14F-4D97-AF65-F5344CB8AC3E}">
        <p14:creationId xmlns:p14="http://schemas.microsoft.com/office/powerpoint/2010/main" val="105881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FF9581A-ADD3-4F92-8296-94E0A60DA5B2}" type="slidenum">
              <a:rPr lang="en-US" altLang="zh-CN" smtClean="0"/>
              <a:t>14</a:t>
            </a:fld>
            <a:endParaRPr lang="en-US" altLang="zh-CN" dirty="0"/>
          </a:p>
        </p:txBody>
      </p:sp>
    </p:spTree>
    <p:extLst>
      <p:ext uri="{BB962C8B-B14F-4D97-AF65-F5344CB8AC3E}">
        <p14:creationId xmlns:p14="http://schemas.microsoft.com/office/powerpoint/2010/main" val="396613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8" name="Rectangle 6"/>
          <p:cNvSpPr>
            <a:spLocks noGrp="1" noChangeArrowheads="1"/>
          </p:cNvSpPr>
          <p:nvPr>
            <p:ph type="sldNum" sz="quarter" idx="11"/>
          </p:nvPr>
        </p:nvSpPr>
        <p:spPr/>
        <p:txBody>
          <a:bodyPr/>
          <a:lstStyle>
            <a:lvl1pPr>
              <a:defRPr/>
            </a:lvl1pPr>
          </a:lstStyle>
          <a:p>
            <a:pPr>
              <a:defRPr/>
            </a:pPr>
            <a:r>
              <a:rPr lang="en-GB" altLang="zh-CN" dirty="0"/>
              <a:t>Slide </a:t>
            </a:r>
            <a:fld id="{3C79C44E-CBF0-426C-AB90-0FC5B434406F}" type="slidenum">
              <a:rPr lang="en-GB" altLang="zh-CN" dirty="0"/>
              <a:t>‹#›</a:t>
            </a:fld>
            <a:endParaRPr lang="en-GB" altLang="zh-CN" dirty="0"/>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p:txBody>
          <a:bodyPr/>
          <a:lstStyle>
            <a:lvl1pPr>
              <a:defRPr/>
            </a:lvl1pPr>
          </a:lstStyle>
          <a:p>
            <a:r>
              <a:rPr lang="en-US" dirty="0"/>
              <a:t>Slide </a:t>
            </a:r>
            <a:fld id="{6570D9FA-82F7-425B-B8CA-145DC9A8CCB1}" type="slidenum">
              <a:rPr lang="en-US" dirty="0"/>
              <a:t>‹#›</a:t>
            </a:fld>
            <a:endParaRPr lang="en-US" dirty="0"/>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lstStyle/>
          <a:p>
            <a:pPr lvl="0"/>
            <a:r>
              <a:rPr lang="zh-CN" altLang="en-US" dirty="0"/>
              <a:t>单击此处编辑母版标题样式</a:t>
            </a:r>
            <a:endParaRPr lang="en-US" altLang="zh-CN" dirty="0"/>
          </a:p>
        </p:txBody>
      </p:sp>
      <p:sp>
        <p:nvSpPr>
          <p:cNvPr id="1027" name="Rectangle 3"/>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030" name="Rectangle 6"/>
          <p:cNvSpPr>
            <a:spLocks noGrp="1" noChangeArrowheads="1"/>
          </p:cNvSpPr>
          <p:nvPr>
            <p:ph type="sldNum" sz="quarter" idx="4"/>
          </p:nvPr>
        </p:nvSpPr>
        <p:spPr bwMode="auto">
          <a:xfrm>
            <a:off x="4356100" y="6524625"/>
            <a:ext cx="530225" cy="182563"/>
          </a:xfrm>
          <a:prstGeom prst="rect">
            <a:avLst/>
          </a:prstGeom>
          <a:noFill/>
          <a:ln>
            <a:noFill/>
          </a:ln>
          <a:effectLst/>
        </p:spPr>
        <p:txBody>
          <a:bodyPr vert="horz" wrap="none" lIns="0" tIns="0" rIns="0" bIns="0" numCol="1" anchor="t" anchorCtr="0" compatLnSpc="1">
            <a:spAutoFit/>
          </a:bodyPr>
          <a:lstStyle>
            <a:lvl1pPr algn="ctr">
              <a:defRPr sz="1200" smtClean="0">
                <a:latin typeface="Times New Roman" panose="02020603050405020304" pitchFamily="18" charset="0"/>
              </a:defRPr>
            </a:lvl1pPr>
          </a:lstStyle>
          <a:p>
            <a:pPr>
              <a:defRPr/>
            </a:pPr>
            <a:r>
              <a:rPr lang="en-GB" altLang="zh-CN" dirty="0"/>
              <a:t>Slide </a:t>
            </a:r>
            <a:fld id="{B072CE22-775B-4138-A23F-292E5F1A82BD}" type="slidenum">
              <a:rPr lang="en-GB" altLang="zh-CN" dirty="0"/>
              <a:t>‹#›</a:t>
            </a:fld>
            <a:endParaRPr lang="en-GB" altLang="zh-CN" dirty="0"/>
          </a:p>
        </p:txBody>
      </p:sp>
      <p:sp>
        <p:nvSpPr>
          <p:cNvPr id="1031" name="Rectangle 7"/>
          <p:cNvSpPr>
            <a:spLocks noChangeArrowheads="1"/>
          </p:cNvSpPr>
          <p:nvPr/>
        </p:nvSpPr>
        <p:spPr bwMode="auto">
          <a:xfrm>
            <a:off x="5149790" y="238939"/>
            <a:ext cx="3283015" cy="276999"/>
          </a:xfrm>
          <a:prstGeom prst="rect">
            <a:avLst/>
          </a:prstGeom>
          <a:noFill/>
          <a:ln>
            <a:noFill/>
          </a:ln>
        </p:spPr>
        <p:txBody>
          <a:bodyPr wrap="none" lIns="0" tIns="0" rIns="0" bIns="0" anchor="b">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457200">
              <a:defRPr>
                <a:solidFill>
                  <a:schemeClr val="tx1"/>
                </a:solidFill>
                <a:latin typeface="Arial" panose="020B0604020202020204" pitchFamily="34" charset="0"/>
                <a:ea typeface="宋体" panose="02010600030101010101" pitchFamily="2" charset="-122"/>
              </a:defRPr>
            </a:lvl5pPr>
            <a:lvl6pPr marL="9144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1371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1828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286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4" algn="r">
              <a:defRPr/>
            </a:pPr>
            <a:r>
              <a:rPr lang="en-US" altLang="zh-CN" b="1" dirty="0">
                <a:latin typeface="Times New Roman" panose="02020603050405020304" pitchFamily="18" charset="0"/>
              </a:rPr>
              <a:t>doc.: IEEE </a:t>
            </a:r>
            <a:r>
              <a:rPr lang="en-US" altLang="zh-CN" b="1" dirty="0" smtClean="0">
                <a:latin typeface="Times New Roman" panose="02020603050405020304" pitchFamily="18" charset="0"/>
              </a:rPr>
              <a:t>802.11-18/0244r3</a:t>
            </a:r>
            <a:endParaRPr lang="en-US" altLang="zh-CN" b="1" dirty="0">
              <a:latin typeface="Times New Roman" panose="02020603050405020304" pitchFamily="18" charset="0"/>
            </a:endParaRPr>
          </a:p>
        </p:txBody>
      </p:sp>
      <p:sp>
        <p:nvSpPr>
          <p:cNvPr id="2" name="Line 8"/>
          <p:cNvSpPr>
            <a:spLocks noChangeShapeType="1"/>
          </p:cNvSpPr>
          <p:nvPr/>
        </p:nvSpPr>
        <p:spPr bwMode="auto">
          <a:xfrm>
            <a:off x="684213" y="549275"/>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3" name="Rectangle 9"/>
          <p:cNvSpPr>
            <a:spLocks noChangeArrowheads="1"/>
          </p:cNvSpPr>
          <p:nvPr/>
        </p:nvSpPr>
        <p:spPr bwMode="auto">
          <a:xfrm>
            <a:off x="685800" y="6475413"/>
            <a:ext cx="717550" cy="184150"/>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200" dirty="0">
                <a:latin typeface="Times New Roman" panose="02020603050405020304" pitchFamily="18" charset="0"/>
              </a:rPr>
              <a:t>Submission</a:t>
            </a:r>
          </a:p>
        </p:txBody>
      </p:sp>
      <p:sp>
        <p:nvSpPr>
          <p:cNvPr id="3" name="Line 10"/>
          <p:cNvSpPr>
            <a:spLocks noChangeShapeType="1"/>
          </p:cNvSpPr>
          <p:nvPr/>
        </p:nvSpPr>
        <p:spPr bwMode="auto">
          <a:xfrm>
            <a:off x="695325" y="6475413"/>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4" name="矩形 10"/>
          <p:cNvSpPr>
            <a:spLocks noChangeArrowheads="1"/>
          </p:cNvSpPr>
          <p:nvPr userDrawn="1"/>
        </p:nvSpPr>
        <p:spPr bwMode="auto">
          <a:xfrm>
            <a:off x="603250" y="174625"/>
            <a:ext cx="1176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smtClean="0">
                <a:latin typeface="Times New Roman" panose="02020603050405020304" pitchFamily="18" charset="0"/>
                <a:ea typeface="Arial Unicode MS" pitchFamily="34" charset="-122"/>
                <a:cs typeface="Arial Unicode MS" pitchFamily="34" charset="-122"/>
              </a:rPr>
              <a:t>Mar. </a:t>
            </a:r>
            <a:r>
              <a:rPr lang="en-US" altLang="zh-CN" b="1" dirty="0">
                <a:latin typeface="Times New Roman" panose="02020603050405020304" pitchFamily="18" charset="0"/>
                <a:ea typeface="Arial Unicode MS" pitchFamily="34" charset="-122"/>
                <a:cs typeface="Arial Unicode MS" pitchFamily="34" charset="-122"/>
              </a:rPr>
              <a:t>2018</a:t>
            </a:r>
            <a:endParaRPr lang="en-GB" altLang="zh-CN" b="1" dirty="0"/>
          </a:p>
        </p:txBody>
      </p:sp>
      <p:sp>
        <p:nvSpPr>
          <p:cNvPr id="11" name="Rectangle 7"/>
          <p:cNvSpPr>
            <a:spLocks noChangeArrowheads="1"/>
          </p:cNvSpPr>
          <p:nvPr userDrawn="1"/>
        </p:nvSpPr>
        <p:spPr bwMode="auto">
          <a:xfrm>
            <a:off x="6285707" y="6525344"/>
            <a:ext cx="2292295" cy="184666"/>
          </a:xfrm>
          <a:prstGeom prst="rect">
            <a:avLst/>
          </a:prstGeom>
          <a:noFill/>
          <a:ln>
            <a:noFill/>
          </a:ln>
        </p:spPr>
        <p:txBody>
          <a:bodyPr wrap="none" lIns="0" tIns="0" rIns="0" bIns="0" anchor="b">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457200">
              <a:defRPr>
                <a:solidFill>
                  <a:schemeClr val="tx1"/>
                </a:solidFill>
                <a:latin typeface="Arial" panose="020B0604020202020204" pitchFamily="34" charset="0"/>
                <a:ea typeface="宋体" panose="02010600030101010101" pitchFamily="2" charset="-122"/>
              </a:defRPr>
            </a:lvl5pPr>
            <a:lvl6pPr marL="9144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1371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1828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286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4" algn="r">
              <a:defRPr/>
            </a:pPr>
            <a:r>
              <a:rPr lang="en-US" altLang="zh-CN" sz="1200" b="0" dirty="0">
                <a:latin typeface="Times New Roman" panose="02020603050405020304" pitchFamily="18" charset="0"/>
              </a:rPr>
              <a:t>Li Nan, et. al. (ZTE, Huawei)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wipe/>
  </p:transition>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anose="02020603050405020304" pitchFamily="18" charset="0"/>
        </a:defRPr>
      </a:lvl2pPr>
      <a:lvl3pPr algn="ctr" rtl="0" eaLnBrk="0" fontAlgn="base" hangingPunct="0">
        <a:spcBef>
          <a:spcPct val="0"/>
        </a:spcBef>
        <a:spcAft>
          <a:spcPct val="0"/>
        </a:spcAft>
        <a:defRPr sz="3200" b="1">
          <a:solidFill>
            <a:schemeClr val="tx2"/>
          </a:solidFill>
          <a:latin typeface="Times New Roman" panose="02020603050405020304" pitchFamily="18" charset="0"/>
        </a:defRPr>
      </a:lvl3pPr>
      <a:lvl4pPr algn="ctr" rtl="0" eaLnBrk="0" fontAlgn="base" hangingPunct="0">
        <a:spcBef>
          <a:spcPct val="0"/>
        </a:spcBef>
        <a:spcAft>
          <a:spcPct val="0"/>
        </a:spcAft>
        <a:defRPr sz="3200" b="1">
          <a:solidFill>
            <a:schemeClr val="tx2"/>
          </a:solidFill>
          <a:latin typeface="Times New Roman" panose="02020603050405020304" pitchFamily="18" charset="0"/>
        </a:defRPr>
      </a:lvl4pPr>
      <a:lvl5pPr algn="ctr" rtl="0" eaLnBrk="0" fontAlgn="base" hangingPunct="0">
        <a:spcBef>
          <a:spcPct val="0"/>
        </a:spcBef>
        <a:spcAft>
          <a:spcPct val="0"/>
        </a:spcAft>
        <a:defRPr sz="3200" b="1">
          <a:solidFill>
            <a:schemeClr val="tx2"/>
          </a:solidFill>
          <a:latin typeface="Times New Roman" panose="02020603050405020304" pitchFamily="18" charset="0"/>
        </a:defRPr>
      </a:lvl5pPr>
      <a:lvl6pPr marL="457200" algn="ctr" rtl="0" eaLnBrk="1" fontAlgn="base" hangingPunct="1">
        <a:spcBef>
          <a:spcPct val="0"/>
        </a:spcBef>
        <a:spcAft>
          <a:spcPct val="0"/>
        </a:spcAft>
        <a:defRPr sz="3200" b="1">
          <a:solidFill>
            <a:schemeClr val="tx2"/>
          </a:solidFill>
          <a:latin typeface="Times New Roman" panose="02020603050405020304" pitchFamily="18" charset="0"/>
        </a:defRPr>
      </a:lvl6pPr>
      <a:lvl7pPr marL="914400" algn="ctr" rtl="0" eaLnBrk="1" fontAlgn="base" hangingPunct="1">
        <a:spcBef>
          <a:spcPct val="0"/>
        </a:spcBef>
        <a:spcAft>
          <a:spcPct val="0"/>
        </a:spcAft>
        <a:defRPr sz="3200" b="1">
          <a:solidFill>
            <a:schemeClr val="tx2"/>
          </a:solidFill>
          <a:latin typeface="Times New Roman" panose="02020603050405020304" pitchFamily="18" charset="0"/>
        </a:defRPr>
      </a:lvl7pPr>
      <a:lvl8pPr marL="1371600" algn="ctr" rtl="0" eaLnBrk="1" fontAlgn="base" hangingPunct="1">
        <a:spcBef>
          <a:spcPct val="0"/>
        </a:spcBef>
        <a:spcAft>
          <a:spcPct val="0"/>
        </a:spcAft>
        <a:defRPr sz="3200" b="1">
          <a:solidFill>
            <a:schemeClr val="tx2"/>
          </a:solidFill>
          <a:latin typeface="Times New Roman" panose="02020603050405020304" pitchFamily="18" charset="0"/>
        </a:defRPr>
      </a:lvl8pPr>
      <a:lvl9pPr marL="1828800" algn="ctr" rtl="0" eaLnBrk="1" fontAlgn="base" hangingPunct="1">
        <a:spcBef>
          <a:spcPct val="0"/>
        </a:spcBef>
        <a:spcAft>
          <a:spcPct val="0"/>
        </a:spcAft>
        <a:defRPr sz="3200" b="1">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85800" y="714356"/>
            <a:ext cx="7772400" cy="857256"/>
          </a:xfrm>
        </p:spPr>
        <p:txBody>
          <a:bodyPr/>
          <a:lstStyle/>
          <a:p>
            <a:r>
              <a:rPr lang="en-US" altLang="zh-CN" dirty="0">
                <a:solidFill>
                  <a:srgbClr val="000000"/>
                </a:solidFill>
              </a:rPr>
              <a:t>Advertising WUR Discovery </a:t>
            </a:r>
            <a:r>
              <a:rPr lang="en-US" altLang="zh-CN" dirty="0" smtClean="0">
                <a:solidFill>
                  <a:srgbClr val="000000"/>
                </a:solidFill>
              </a:rPr>
              <a:t>Frame Related Info for </a:t>
            </a:r>
            <a:r>
              <a:rPr lang="en-US" altLang="zh-CN" dirty="0">
                <a:solidFill>
                  <a:srgbClr val="000000"/>
                </a:solidFill>
              </a:rPr>
              <a:t>Fast Scanning </a:t>
            </a:r>
            <a:endParaRPr lang="en-US" altLang="zh-CN" sz="2800" dirty="0"/>
          </a:p>
        </p:txBody>
      </p:sp>
      <p:sp>
        <p:nvSpPr>
          <p:cNvPr id="10" name="灯片编号占位符 9"/>
          <p:cNvSpPr>
            <a:spLocks noGrp="1"/>
          </p:cNvSpPr>
          <p:nvPr>
            <p:ph type="sldNum" sz="quarter" idx="11"/>
          </p:nvPr>
        </p:nvSpPr>
        <p:spPr/>
        <p:txBody>
          <a:bodyPr/>
          <a:lstStyle/>
          <a:p>
            <a:r>
              <a:rPr lang="en-US" dirty="0"/>
              <a:t>Slide </a:t>
            </a:r>
            <a:fld id="{6570D9FA-82F7-425B-B8CA-145DC9A8CCB1}" type="slidenum">
              <a:rPr lang="en-US" dirty="0" smtClean="0"/>
              <a:t>1</a:t>
            </a:fld>
            <a:endParaRPr lang="en-US" dirty="0"/>
          </a:p>
        </p:txBody>
      </p:sp>
      <p:sp>
        <p:nvSpPr>
          <p:cNvPr id="11" name="Rectangle 6"/>
          <p:cNvSpPr txBox="1">
            <a:spLocks noChangeArrowheads="1"/>
          </p:cNvSpPr>
          <p:nvPr/>
        </p:nvSpPr>
        <p:spPr bwMode="auto">
          <a:xfrm>
            <a:off x="685800" y="1833554"/>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normAutofit/>
          </a:bodyPr>
          <a:lstStyle/>
          <a:p>
            <a:pPr marL="342900" marR="0" lvl="0" indent="-342900" algn="ctr" defTabSz="914400" rtl="0" eaLnBrk="0" fontAlgn="base" latinLnBrk="0" hangingPunct="0">
              <a:lnSpc>
                <a:spcPct val="90000"/>
              </a:lnSpc>
              <a:spcBef>
                <a:spcPct val="20000"/>
              </a:spcBef>
              <a:spcAft>
                <a:spcPct val="0"/>
              </a:spcAft>
              <a:buClrTx/>
              <a:buSzTx/>
              <a:buFontTx/>
              <a:buNone/>
              <a:defRPr/>
            </a:pPr>
            <a:r>
              <a:rPr kumimoji="0" lang="en-US" sz="2000" b="1" i="0" u="none" strike="noStrike" kern="0" cap="none" spc="0" normalizeH="0" baseline="0" noProof="0" dirty="0">
                <a:ln>
                  <a:noFill/>
                </a:ln>
                <a:solidFill>
                  <a:schemeClr val="tx1"/>
                </a:solidFill>
                <a:effectLst/>
                <a:uLnTx/>
                <a:uFillTx/>
                <a:latin typeface="+mn-lt"/>
                <a:ea typeface="+mn-ea"/>
                <a:cs typeface="+mn-cs"/>
              </a:rPr>
              <a:t>Date:</a:t>
            </a:r>
            <a:r>
              <a:rPr kumimoji="0" lang="en-US" sz="2000" b="0" i="0" u="none" strike="noStrike" kern="0" cap="none" spc="0" normalizeH="0" baseline="0" noProof="0" dirty="0">
                <a:ln>
                  <a:noFill/>
                </a:ln>
                <a:solidFill>
                  <a:schemeClr val="tx1"/>
                </a:solidFill>
                <a:effectLst/>
                <a:uLnTx/>
                <a:uFillTx/>
                <a:latin typeface="+mn-lt"/>
                <a:ea typeface="+mn-ea"/>
                <a:cs typeface="+mn-cs"/>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rPr>
              <a:t>2018-03-09</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4" name="Rectangle 12"/>
          <p:cNvSpPr>
            <a:spLocks noChangeArrowheads="1"/>
          </p:cNvSpPr>
          <p:nvPr/>
        </p:nvSpPr>
        <p:spPr bwMode="auto">
          <a:xfrm>
            <a:off x="695308" y="2286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b="1" dirty="0">
                <a:latin typeface="+mn-lt"/>
              </a:rPr>
              <a:t>Authors:</a:t>
            </a:r>
          </a:p>
        </p:txBody>
      </p:sp>
      <p:graphicFrame>
        <p:nvGraphicFramePr>
          <p:cNvPr id="15" name="Table 7"/>
          <p:cNvGraphicFramePr>
            <a:graphicFrameLocks noGrp="1"/>
          </p:cNvGraphicFramePr>
          <p:nvPr>
            <p:extLst>
              <p:ext uri="{D42A27DB-BD31-4B8C-83A1-F6EECF244321}">
                <p14:modId xmlns:p14="http://schemas.microsoft.com/office/powerpoint/2010/main" val="1148078329"/>
              </p:ext>
            </p:extLst>
          </p:nvPr>
        </p:nvGraphicFramePr>
        <p:xfrm>
          <a:off x="971600" y="2852936"/>
          <a:ext cx="7128792" cy="2165712"/>
        </p:xfrm>
        <a:graphic>
          <a:graphicData uri="http://schemas.openxmlformats.org/drawingml/2006/table">
            <a:tbl>
              <a:tblPr firstRow="1" bandRow="1">
                <a:tableStyleId>{5C22544A-7EE6-4342-B048-85BDC9FD1C3A}</a:tableStyleId>
              </a:tblPr>
              <a:tblGrid>
                <a:gridCol w="1584960">
                  <a:extLst>
                    <a:ext uri="{9D8B030D-6E8A-4147-A177-3AD203B41FA5}">
                      <a16:colId xmlns:a16="http://schemas.microsoft.com/office/drawing/2014/main" xmlns="" val="20000"/>
                    </a:ext>
                  </a:extLst>
                </a:gridCol>
                <a:gridCol w="1653168">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2018456">
                  <a:extLst>
                    <a:ext uri="{9D8B030D-6E8A-4147-A177-3AD203B41FA5}">
                      <a16:colId xmlns:a16="http://schemas.microsoft.com/office/drawing/2014/main" xmlns="" val="20003"/>
                    </a:ext>
                  </a:extLst>
                </a:gridCol>
              </a:tblGrid>
              <a:tr h="370840">
                <a:tc>
                  <a:txBody>
                    <a:bodyPr/>
                    <a:lstStyle/>
                    <a:p>
                      <a:pPr algn="ctr"/>
                      <a:r>
                        <a:rPr lang="en-US" sz="14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pPr algn="ctr"/>
                      <a:r>
                        <a:rPr lang="en-US" sz="1400" dirty="0">
                          <a:solidFill>
                            <a:schemeClr val="tx1"/>
                          </a:solidFill>
                        </a:rPr>
                        <a:t>Li Nan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400" dirty="0">
                          <a:solidFill>
                            <a:schemeClr val="tx1"/>
                          </a:solidFill>
                        </a:rPr>
                        <a:t>ZTE</a:t>
                      </a:r>
                    </a:p>
                    <a:p>
                      <a:pPr algn="ctr"/>
                      <a:r>
                        <a:rPr lang="en-US" altLang="zh-CN" sz="1400" kern="1200" dirty="0">
                          <a:solidFill>
                            <a:schemeClr val="tx1"/>
                          </a:solidFill>
                          <a:latin typeface="+mn-lt"/>
                          <a:ea typeface="+mn-ea"/>
                          <a:cs typeface="+mn-cs"/>
                        </a:rPr>
                        <a:t>Corporation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rtl="0"/>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No.9 Wu Xing Section</a:t>
                      </a:r>
                    </a:p>
                    <a:p>
                      <a:pPr rtl="0"/>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Xi </a:t>
                      </a:r>
                      <a:r>
                        <a:rPr kumimoji="0" lang="en-US" altLang="zh-CN" sz="1400" b="0"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Feng</a:t>
                      </a:r>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Road</a:t>
                      </a:r>
                    </a:p>
                    <a:p>
                      <a:pPr rtl="0"/>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Xi’an, Shaanxi Province </a:t>
                      </a:r>
                      <a:r>
                        <a:rPr kumimoji="0" lang="en-US" altLang="zh-CN" sz="1400" b="0"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P.R.China</a:t>
                      </a:r>
                      <a:endPar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li.nan25@zte.com.cn</a:t>
                      </a:r>
                      <a:endParaRPr kumimoji="0" lang="zh-CN"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626472">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aseline="0" dirty="0" err="1">
                          <a:solidFill>
                            <a:schemeClr val="tx1"/>
                          </a:solidFill>
                        </a:rPr>
                        <a:t>Lv</a:t>
                      </a:r>
                      <a:r>
                        <a:rPr lang="en-US" altLang="zh-CN" sz="1400" baseline="0" dirty="0">
                          <a:solidFill>
                            <a:schemeClr val="tx1"/>
                          </a:solidFill>
                        </a:rPr>
                        <a:t> </a:t>
                      </a:r>
                      <a:r>
                        <a:rPr lang="en-US" sz="1400" dirty="0" err="1">
                          <a:solidFill>
                            <a:schemeClr val="tx1"/>
                          </a:solidFill>
                        </a:rPr>
                        <a:t>Kaiying</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lv.kaiying@zte.com.cn</a:t>
                      </a:r>
                      <a:endParaRPr kumimoji="0" lang="zh-CN"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dirty="0">
                          <a:solidFill>
                            <a:schemeClr val="tx1"/>
                          </a:solidFill>
                        </a:rPr>
                        <a:t>Roger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400" dirty="0">
                          <a:solidFill>
                            <a:schemeClr val="tx1"/>
                          </a:solidFill>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Denver, CO, 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roger@ethair.net</a:t>
                      </a:r>
                      <a:endParaRPr kumimoji="0" lang="zh-CN"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l">
                        <a:defRPr sz="1800"/>
                      </a:pPr>
                      <a:r>
                        <a:rPr sz="1400" dirty="0">
                          <a:latin typeface="+mj-lt"/>
                        </a:rPr>
                        <a:t>Lyu Yunping (Lily)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defRPr sz="1800"/>
                      </a:pPr>
                      <a:endParaRPr sz="1400" dirty="0">
                        <a:latin typeface="+mj-l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  Nanjing, PRC</a:t>
                      </a:r>
                    </a:p>
                    <a:p>
                      <a:pPr algn="l"/>
                      <a:endParaRPr sz="1400" dirty="0">
                        <a:latin typeface="+mj-l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sz="1800"/>
                      </a:pPr>
                      <a:r>
                        <a:rPr sz="1400" dirty="0">
                          <a:latin typeface="+mj-lt"/>
                        </a:rPr>
                        <a:t>lvyunping@huawei.com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530164636"/>
              </p:ext>
            </p:extLst>
          </p:nvPr>
        </p:nvGraphicFramePr>
        <p:xfrm>
          <a:off x="971600" y="5013176"/>
          <a:ext cx="7128791" cy="432047"/>
        </p:xfrm>
        <a:graphic>
          <a:graphicData uri="http://schemas.openxmlformats.org/drawingml/2006/table">
            <a:tbl>
              <a:tblPr firstRow="1" bandRow="1">
                <a:tableStyleId>{5C22544A-7EE6-4342-B048-85BDC9FD1C3A}</a:tableStyleId>
              </a:tblPr>
              <a:tblGrid>
                <a:gridCol w="1600051">
                  <a:extLst>
                    <a:ext uri="{9D8B030D-6E8A-4147-A177-3AD203B41FA5}">
                      <a16:colId xmlns:a16="http://schemas.microsoft.com/office/drawing/2014/main" xmlns="" val="20000"/>
                    </a:ext>
                  </a:extLst>
                </a:gridCol>
                <a:gridCol w="1640309">
                  <a:extLst>
                    <a:ext uri="{9D8B030D-6E8A-4147-A177-3AD203B41FA5}">
                      <a16:colId xmlns:a16="http://schemas.microsoft.com/office/drawing/2014/main" xmlns="" val="20001"/>
                    </a:ext>
                  </a:extLst>
                </a:gridCol>
                <a:gridCol w="3888431">
                  <a:extLst>
                    <a:ext uri="{9D8B030D-6E8A-4147-A177-3AD203B41FA5}">
                      <a16:colId xmlns:a16="http://schemas.microsoft.com/office/drawing/2014/main" xmlns="" val="20002"/>
                    </a:ext>
                  </a:extLst>
                </a:gridCol>
              </a:tblGrid>
              <a:tr h="432047">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b="0" dirty="0" err="1">
                          <a:solidFill>
                            <a:schemeClr val="tx1"/>
                          </a:solidFill>
                        </a:rPr>
                        <a:t>Taewon</a:t>
                      </a:r>
                      <a:r>
                        <a:rPr lang="en-US" sz="1400" b="0" baseline="0" dirty="0">
                          <a:solidFill>
                            <a:schemeClr val="tx1"/>
                          </a:solidFill>
                        </a:rPr>
                        <a:t> Song</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LG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  </a:t>
                      </a:r>
                      <a:endParaRPr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4230161806"/>
              </p:ext>
            </p:extLst>
          </p:nvPr>
        </p:nvGraphicFramePr>
        <p:xfrm>
          <a:off x="971600" y="5445225"/>
          <a:ext cx="7128791" cy="432047"/>
        </p:xfrm>
        <a:graphic>
          <a:graphicData uri="http://schemas.openxmlformats.org/drawingml/2006/table">
            <a:tbl>
              <a:tblPr firstRow="1" bandRow="1">
                <a:tableStyleId>{5C22544A-7EE6-4342-B048-85BDC9FD1C3A}</a:tableStyleId>
              </a:tblPr>
              <a:tblGrid>
                <a:gridCol w="1600051">
                  <a:extLst>
                    <a:ext uri="{9D8B030D-6E8A-4147-A177-3AD203B41FA5}">
                      <a16:colId xmlns:a16="http://schemas.microsoft.com/office/drawing/2014/main" xmlns="" val="20000"/>
                    </a:ext>
                  </a:extLst>
                </a:gridCol>
                <a:gridCol w="1640309">
                  <a:extLst>
                    <a:ext uri="{9D8B030D-6E8A-4147-A177-3AD203B41FA5}">
                      <a16:colId xmlns:a16="http://schemas.microsoft.com/office/drawing/2014/main" xmlns="" val="20001"/>
                    </a:ext>
                  </a:extLst>
                </a:gridCol>
                <a:gridCol w="3888431">
                  <a:extLst>
                    <a:ext uri="{9D8B030D-6E8A-4147-A177-3AD203B41FA5}">
                      <a16:colId xmlns:a16="http://schemas.microsoft.com/office/drawing/2014/main" xmlns="" val="20002"/>
                    </a:ext>
                  </a:extLst>
                </a:gridCol>
              </a:tblGrid>
              <a:tr h="432047">
                <a:tc>
                  <a:txBody>
                    <a:bodyPr/>
                    <a:lstStyle/>
                    <a:p>
                      <a:pPr marL="0" marR="0" algn="ctr" defTabSz="914400" rtl="0" eaLnBrk="1" latinLnBrk="0" hangingPunct="1">
                        <a:spcBef>
                          <a:spcPts val="0"/>
                        </a:spcBef>
                        <a:spcAft>
                          <a:spcPts val="0"/>
                        </a:spcAft>
                      </a:pPr>
                      <a:r>
                        <a:rPr lang="en-US" altLang="zh-CN" sz="1400" b="0" kern="1200" dirty="0" err="1">
                          <a:solidFill>
                            <a:schemeClr val="tx1"/>
                          </a:solidFill>
                          <a:latin typeface="+mn-lt"/>
                          <a:ea typeface="+mn-ea"/>
                          <a:cs typeface="+mn-cs"/>
                        </a:rPr>
                        <a:t>Rojan</a:t>
                      </a:r>
                      <a:r>
                        <a:rPr lang="en-US" altLang="zh-CN" sz="1400" b="0" kern="1200" dirty="0">
                          <a:solidFill>
                            <a:schemeClr val="tx1"/>
                          </a:solidFill>
                          <a:latin typeface="+mn-lt"/>
                          <a:ea typeface="+mn-ea"/>
                          <a:cs typeface="+mn-cs"/>
                        </a:rPr>
                        <a:t> </a:t>
                      </a:r>
                      <a:r>
                        <a:rPr lang="en-US" altLang="zh-CN" sz="1400" b="0" kern="1200" dirty="0" err="1" smtClean="0">
                          <a:solidFill>
                            <a:schemeClr val="tx1"/>
                          </a:solidFill>
                          <a:latin typeface="+mn-lt"/>
                          <a:ea typeface="+mn-ea"/>
                          <a:cs typeface="+mn-cs"/>
                        </a:rPr>
                        <a:t>Chitrakar</a:t>
                      </a:r>
                      <a:endParaRPr lang="en-US" altLang="zh-CN"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b="0" kern="1200" dirty="0">
                          <a:solidFill>
                            <a:schemeClr val="tx1"/>
                          </a:solidFill>
                          <a:latin typeface="+mn-lt"/>
                          <a:ea typeface="+mn-ea"/>
                          <a:cs typeface="+mn-cs"/>
                        </a:rPr>
                        <a:t>Panasonic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  </a:t>
                      </a:r>
                      <a:endParaRPr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4022612838"/>
              </p:ext>
            </p:extLst>
          </p:nvPr>
        </p:nvGraphicFramePr>
        <p:xfrm>
          <a:off x="971600" y="5877273"/>
          <a:ext cx="7128791" cy="432047"/>
        </p:xfrm>
        <a:graphic>
          <a:graphicData uri="http://schemas.openxmlformats.org/drawingml/2006/table">
            <a:tbl>
              <a:tblPr firstRow="1" bandRow="1">
                <a:tableStyleId>{5C22544A-7EE6-4342-B048-85BDC9FD1C3A}</a:tableStyleId>
              </a:tblPr>
              <a:tblGrid>
                <a:gridCol w="1600051">
                  <a:extLst>
                    <a:ext uri="{9D8B030D-6E8A-4147-A177-3AD203B41FA5}">
                      <a16:colId xmlns:a16="http://schemas.microsoft.com/office/drawing/2014/main" xmlns="" val="20000"/>
                    </a:ext>
                  </a:extLst>
                </a:gridCol>
                <a:gridCol w="1640309">
                  <a:extLst>
                    <a:ext uri="{9D8B030D-6E8A-4147-A177-3AD203B41FA5}">
                      <a16:colId xmlns:a16="http://schemas.microsoft.com/office/drawing/2014/main" xmlns="" val="20001"/>
                    </a:ext>
                  </a:extLst>
                </a:gridCol>
                <a:gridCol w="3888431">
                  <a:extLst>
                    <a:ext uri="{9D8B030D-6E8A-4147-A177-3AD203B41FA5}">
                      <a16:colId xmlns:a16="http://schemas.microsoft.com/office/drawing/2014/main" xmlns="" val="20002"/>
                    </a:ext>
                  </a:extLst>
                </a:gridCol>
              </a:tblGrid>
              <a:tr h="432047">
                <a:tc>
                  <a:txBody>
                    <a:bodyPr/>
                    <a:lstStyle/>
                    <a:p>
                      <a:pPr marL="0" marR="0" algn="ctr" defTabSz="914400" rtl="0" eaLnBrk="1" latinLnBrk="0" hangingPunct="1">
                        <a:spcBef>
                          <a:spcPts val="0"/>
                        </a:spcBef>
                        <a:spcAft>
                          <a:spcPts val="0"/>
                        </a:spcAft>
                      </a:pPr>
                      <a:r>
                        <a:rPr lang="en-US" altLang="zh-CN" sz="1400" b="0" kern="1200" dirty="0" err="1" smtClean="0">
                          <a:solidFill>
                            <a:schemeClr val="tx1"/>
                          </a:solidFill>
                          <a:latin typeface="+mn-lt"/>
                          <a:ea typeface="+mn-ea"/>
                          <a:cs typeface="+mn-cs"/>
                        </a:rPr>
                        <a:t>Guoqing</a:t>
                      </a:r>
                      <a:r>
                        <a:rPr lang="en-US" altLang="zh-CN" sz="1400" b="0" kern="1200" dirty="0" smtClean="0">
                          <a:solidFill>
                            <a:schemeClr val="tx1"/>
                          </a:solidFill>
                          <a:latin typeface="+mn-lt"/>
                          <a:ea typeface="+mn-ea"/>
                          <a:cs typeface="+mn-cs"/>
                        </a:rPr>
                        <a:t> Li</a:t>
                      </a:r>
                      <a:endParaRPr lang="en-US" altLang="zh-CN"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b="0" kern="1200" dirty="0" smtClean="0">
                          <a:solidFill>
                            <a:schemeClr val="tx1"/>
                          </a:solidFill>
                          <a:latin typeface="+mn-lt"/>
                          <a:ea typeface="+mn-ea"/>
                          <a:cs typeface="+mn-cs"/>
                        </a:rPr>
                        <a:t>Apple</a:t>
                      </a: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  </a:t>
                      </a:r>
                      <a:endParaRPr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 </a:t>
            </a:r>
            <a:endParaRPr lang="zh-CN" altLang="en-US"/>
          </a:p>
        </p:txBody>
      </p:sp>
      <p:sp>
        <p:nvSpPr>
          <p:cNvPr id="3" name="内容占位符 2"/>
          <p:cNvSpPr>
            <a:spLocks noGrp="1"/>
          </p:cNvSpPr>
          <p:nvPr>
            <p:ph idx="1"/>
          </p:nvPr>
        </p:nvSpPr>
        <p:spPr/>
        <p:txBody>
          <a:bodyPr>
            <a:normAutofit fontScale="97500" lnSpcReduction="10000"/>
          </a:bodyPr>
          <a:lstStyle/>
          <a:p>
            <a:r>
              <a:rPr lang="en-US" altLang="zh-CN" dirty="0"/>
              <a:t>Advertisement </a:t>
            </a:r>
            <a:r>
              <a:rPr lang="en-US" altLang="zh-CN" dirty="0" smtClean="0"/>
              <a:t>method of </a:t>
            </a:r>
            <a:r>
              <a:rPr lang="en-US" altLang="zh-CN" dirty="0"/>
              <a:t>WUR Discovery Frame</a:t>
            </a:r>
          </a:p>
          <a:p>
            <a:pPr lvl="1"/>
            <a:r>
              <a:rPr lang="en-US" altLang="zh-CN" dirty="0"/>
              <a:t>In 802.11 message, such as RNR, in beacon frame or probe response </a:t>
            </a:r>
            <a:r>
              <a:rPr lang="en-US" altLang="zh-CN" dirty="0" smtClean="0"/>
              <a:t>frame, or in WUR operation related frame on PCR.</a:t>
            </a:r>
            <a:endParaRPr lang="en-US" altLang="zh-CN" dirty="0"/>
          </a:p>
          <a:p>
            <a:endParaRPr lang="en-US" altLang="zh-CN" dirty="0"/>
          </a:p>
          <a:p>
            <a:r>
              <a:rPr lang="en-US" altLang="zh-CN" dirty="0" smtClean="0"/>
              <a:t>Advertised Parameters should include:</a:t>
            </a:r>
            <a:endParaRPr lang="en-US" altLang="zh-CN" dirty="0"/>
          </a:p>
          <a:p>
            <a:pPr lvl="1" algn="l"/>
            <a:r>
              <a:rPr lang="en-US" altLang="zh-CN" dirty="0">
                <a:cs typeface="+mn-ea"/>
              </a:rPr>
              <a:t>WUR Discovery Channel</a:t>
            </a:r>
          </a:p>
          <a:p>
            <a:pPr lvl="1" algn="l"/>
            <a:r>
              <a:rPr lang="en-US" altLang="zh-CN" dirty="0">
                <a:cs typeface="+mn-ea"/>
              </a:rPr>
              <a:t>Compressed </a:t>
            </a:r>
            <a:r>
              <a:rPr lang="en-US" altLang="zh-CN" dirty="0" smtClean="0">
                <a:cs typeface="+mn-ea"/>
              </a:rPr>
              <a:t>SSID</a:t>
            </a:r>
          </a:p>
          <a:p>
            <a:pPr lvl="1" algn="l"/>
            <a:r>
              <a:rPr lang="en-US" altLang="zh-CN" dirty="0" smtClean="0">
                <a:cs typeface="+mn-ea"/>
              </a:rPr>
              <a:t>BSSID (optional)</a:t>
            </a:r>
          </a:p>
          <a:p>
            <a:pPr lvl="1" algn="l"/>
            <a:endParaRPr lang="en-US" altLang="zh-CN" dirty="0" smtClean="0">
              <a:cs typeface="+mn-ea"/>
            </a:endParaRPr>
          </a:p>
          <a:p>
            <a:r>
              <a:rPr lang="en-US" altLang="zh-CN" dirty="0" smtClean="0">
                <a:cs typeface="+mn-ea"/>
              </a:rPr>
              <a:t>The WUR discovery channel should be selected from a fixed subset of all possible WUR channels</a:t>
            </a:r>
            <a:endParaRPr lang="en-US" altLang="zh-CN" dirty="0">
              <a:cs typeface="+mn-ea"/>
            </a:endParaRPr>
          </a:p>
          <a:p>
            <a:pPr lvl="1" algn="l"/>
            <a:endParaRPr lang="en-US" altLang="zh-CN" dirty="0"/>
          </a:p>
          <a:p>
            <a:endParaRPr lang="en-US" altLang="zh-CN" dirty="0"/>
          </a:p>
          <a:p>
            <a:pPr lvl="1">
              <a:buNone/>
            </a:pPr>
            <a:endParaRPr lang="en-US" altLang="zh-CN" dirty="0"/>
          </a:p>
          <a:p>
            <a:pPr lvl="1"/>
            <a:endParaRPr lang="en-US" altLang="zh-CN" dirty="0"/>
          </a:p>
          <a:p>
            <a:pPr>
              <a:buNone/>
            </a:pPr>
            <a:endParaRPr lang="en-US" altLang="zh-CN" dirty="0"/>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smtClean="0"/>
              <a:t>10</a:t>
            </a:fld>
            <a:endParaRPr lang="en-US" dirty="0"/>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
            </a:r>
            <a:br>
              <a:rPr lang="en-US" altLang="zh-CN" dirty="0">
                <a:sym typeface="+mn-ea"/>
              </a:rPr>
            </a:br>
            <a:r>
              <a:rPr lang="en-US" altLang="zh-CN" dirty="0">
                <a:solidFill>
                  <a:schemeClr val="tx1"/>
                </a:solidFill>
                <a:sym typeface="+mn-ea"/>
              </a:rPr>
              <a:t>Straw Poll  1</a:t>
            </a:r>
            <a:r>
              <a:rPr lang="en-US" altLang="zh-CN" dirty="0">
                <a:solidFill>
                  <a:schemeClr val="tx1"/>
                </a:solidFill>
              </a:rPr>
              <a:t/>
            </a:r>
            <a:br>
              <a:rPr lang="en-US" altLang="zh-CN" dirty="0">
                <a:solidFill>
                  <a:schemeClr val="tx1"/>
                </a:solidFill>
              </a:rPr>
            </a:br>
            <a:endParaRPr lang="en-US" altLang="zh-CN" dirty="0">
              <a:solidFill>
                <a:schemeClr val="tx1"/>
              </a:solidFill>
            </a:endParaRPr>
          </a:p>
        </p:txBody>
      </p:sp>
      <p:sp>
        <p:nvSpPr>
          <p:cNvPr id="3" name="内容占位符 2"/>
          <p:cNvSpPr>
            <a:spLocks noGrp="1"/>
          </p:cNvSpPr>
          <p:nvPr>
            <p:ph idx="1"/>
          </p:nvPr>
        </p:nvSpPr>
        <p:spPr/>
        <p:txBody>
          <a:bodyPr>
            <a:normAutofit fontScale="97500"/>
          </a:bodyPr>
          <a:lstStyle/>
          <a:p>
            <a:pPr>
              <a:buFont typeface="Arial" panose="020B0604020202020204" pitchFamily="34" charset="0"/>
              <a:buChar char="•"/>
            </a:pPr>
            <a:r>
              <a:rPr lang="en-US" sz="2400" dirty="0">
                <a:sym typeface="+mn-ea"/>
              </a:rPr>
              <a:t>Do you support advertisement of </a:t>
            </a:r>
            <a:r>
              <a:rPr lang="en-US" sz="2400" dirty="0" smtClean="0">
                <a:sym typeface="+mn-ea"/>
              </a:rPr>
              <a:t>WUR </a:t>
            </a:r>
            <a:r>
              <a:rPr lang="en-US" sz="2400" dirty="0">
                <a:sym typeface="+mn-ea"/>
              </a:rPr>
              <a:t>Discovery Frame </a:t>
            </a:r>
            <a:r>
              <a:rPr lang="en-US" sz="2400" dirty="0" smtClean="0">
                <a:sym typeface="+mn-ea"/>
              </a:rPr>
              <a:t>transmission parameters </a:t>
            </a:r>
            <a:r>
              <a:rPr lang="en-US" altLang="zh-CN" sz="2400" dirty="0" smtClean="0">
                <a:sym typeface="+mn-ea"/>
              </a:rPr>
              <a:t>of </a:t>
            </a:r>
            <a:r>
              <a:rPr lang="en-US" altLang="zh-CN" dirty="0">
                <a:sym typeface="+mn-ea"/>
              </a:rPr>
              <a:t> </a:t>
            </a:r>
            <a:r>
              <a:rPr lang="en-US" altLang="zh-CN" dirty="0" smtClean="0">
                <a:sym typeface="+mn-ea"/>
              </a:rPr>
              <a:t>an AP</a:t>
            </a:r>
            <a:r>
              <a:rPr lang="en-US" altLang="zh-CN" sz="2400" dirty="0" smtClean="0">
                <a:sym typeface="+mn-ea"/>
              </a:rPr>
              <a:t> </a:t>
            </a:r>
            <a:r>
              <a:rPr lang="en-US" sz="2400" dirty="0" smtClean="0">
                <a:sym typeface="+mn-ea"/>
              </a:rPr>
              <a:t>using a management frame using PCR ?</a:t>
            </a:r>
            <a:endParaRPr lang="en-US" sz="2400" dirty="0">
              <a:sym typeface="+mn-ea"/>
            </a:endParaRPr>
          </a:p>
          <a:p>
            <a:pPr lvl="1">
              <a:buFont typeface="Arial" panose="020B0604020202020204" pitchFamily="34" charset="0"/>
              <a:buChar char="•"/>
            </a:pPr>
            <a:r>
              <a:rPr lang="en-US" sz="1600" dirty="0">
                <a:sym typeface="+mn-ea"/>
              </a:rPr>
              <a:t>Y</a:t>
            </a:r>
            <a:endParaRPr lang="en-US" sz="1600" dirty="0"/>
          </a:p>
          <a:p>
            <a:pPr lvl="1">
              <a:buFont typeface="Arial" panose="020B0604020202020204" pitchFamily="34" charset="0"/>
              <a:buChar char="•"/>
            </a:pPr>
            <a:r>
              <a:rPr lang="en-US" sz="1600" dirty="0">
                <a:sym typeface="+mn-ea"/>
              </a:rPr>
              <a:t>N</a:t>
            </a:r>
            <a:endParaRPr lang="en-US" sz="1600" dirty="0"/>
          </a:p>
          <a:p>
            <a:pPr lvl="1">
              <a:buFont typeface="Arial" panose="020B0604020202020204" pitchFamily="34" charset="0"/>
              <a:buChar char="•"/>
            </a:pPr>
            <a:r>
              <a:rPr lang="en-US" sz="1600" dirty="0">
                <a:sym typeface="+mn-ea"/>
              </a:rPr>
              <a:t>A</a:t>
            </a:r>
            <a:endParaRPr lang="en-US" sz="1800" dirty="0">
              <a:sym typeface="+mn-ea"/>
            </a:endParaRPr>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a:t>11</a:t>
            </a:fld>
            <a:endParaRPr lang="en-US" dirty="0"/>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tx1"/>
                </a:solidFill>
              </a:rPr>
              <a:t>Straw Poll 2</a:t>
            </a:r>
          </a:p>
        </p:txBody>
      </p:sp>
      <p:sp>
        <p:nvSpPr>
          <p:cNvPr id="3" name="内容占位符 2"/>
          <p:cNvSpPr>
            <a:spLocks noGrp="1"/>
          </p:cNvSpPr>
          <p:nvPr>
            <p:ph idx="1"/>
          </p:nvPr>
        </p:nvSpPr>
        <p:spPr/>
        <p:txBody>
          <a:bodyPr>
            <a:normAutofit/>
          </a:bodyPr>
          <a:lstStyle/>
          <a:p>
            <a:r>
              <a:rPr lang="en-US" altLang="zh-CN" dirty="0"/>
              <a:t>Add to SFD:</a:t>
            </a:r>
            <a:endParaRPr lang="en-US" altLang="zh-CN" b="0" dirty="0"/>
          </a:p>
          <a:p>
            <a:r>
              <a:rPr lang="en-US" altLang="zh-CN" sz="2000" b="0" i="1" dirty="0"/>
              <a:t>R.4.8.B: </a:t>
            </a:r>
            <a:r>
              <a:rPr lang="en-US" altLang="zh-CN" sz="2000" b="0" i="1" dirty="0" smtClean="0"/>
              <a:t>Following information about APs</a:t>
            </a:r>
            <a:r>
              <a:rPr lang="en-US" altLang="zh-CN" sz="2000" b="0" i="1" dirty="0"/>
              <a:t>’ </a:t>
            </a:r>
            <a:r>
              <a:rPr lang="en-US" altLang="zh-CN" sz="2000" b="0" i="1" dirty="0" smtClean="0"/>
              <a:t>WUR Discovery frames </a:t>
            </a:r>
            <a:r>
              <a:rPr lang="en-US" altLang="zh-CN" sz="2000" b="0" i="1" dirty="0" smtClean="0"/>
              <a:t>may </a:t>
            </a:r>
            <a:r>
              <a:rPr lang="en-US" altLang="zh-CN" sz="2000" b="0" i="1" dirty="0" smtClean="0"/>
              <a:t>be </a:t>
            </a:r>
            <a:r>
              <a:rPr lang="en-US" altLang="zh-CN" sz="2000" b="0" i="1" dirty="0" smtClean="0"/>
              <a:t>provided </a:t>
            </a:r>
            <a:r>
              <a:rPr lang="en-US" altLang="zh-CN" sz="2000" b="0" i="1" dirty="0"/>
              <a:t>by the PCR </a:t>
            </a:r>
            <a:r>
              <a:rPr lang="en-US" altLang="zh-CN" sz="2000" b="0" i="1" dirty="0" smtClean="0"/>
              <a:t>:</a:t>
            </a:r>
          </a:p>
          <a:p>
            <a:pPr lvl="1"/>
            <a:r>
              <a:rPr lang="en-US" altLang="zh-CN" sz="1600" b="0" i="1" dirty="0" smtClean="0"/>
              <a:t>WUR </a:t>
            </a:r>
            <a:r>
              <a:rPr lang="en-US" altLang="zh-CN" sz="1600" b="0" i="1" dirty="0"/>
              <a:t>Discovery </a:t>
            </a:r>
            <a:r>
              <a:rPr lang="en-US" altLang="zh-CN" sz="1600" b="0" i="1" dirty="0" smtClean="0"/>
              <a:t>Channel: </a:t>
            </a:r>
          </a:p>
          <a:p>
            <a:pPr lvl="2"/>
            <a:r>
              <a:rPr lang="en-US" altLang="zh-CN" sz="1400" i="1" dirty="0" smtClean="0"/>
              <a:t>Should </a:t>
            </a:r>
            <a:r>
              <a:rPr lang="en-US" altLang="zh-CN" sz="1400" i="1" dirty="0"/>
              <a:t>be selected from a fixed subset of all possible WUR channels</a:t>
            </a:r>
          </a:p>
          <a:p>
            <a:pPr lvl="1"/>
            <a:endParaRPr lang="en-US" altLang="zh-CN" sz="1400" i="1" dirty="0"/>
          </a:p>
          <a:p>
            <a:pPr lvl="1"/>
            <a:r>
              <a:rPr lang="en-US" altLang="zh-CN" sz="1600" b="0" i="1" dirty="0" smtClean="0"/>
              <a:t>Other information: TBD</a:t>
            </a:r>
            <a:r>
              <a:rPr lang="en-US" altLang="zh-CN" sz="1600" b="0" i="1" dirty="0" smtClean="0">
                <a:solidFill>
                  <a:srgbClr val="0000FF"/>
                </a:solidFill>
              </a:rPr>
              <a:t>,</a:t>
            </a:r>
          </a:p>
          <a:p>
            <a:pPr marL="400050" lvl="1" indent="0">
              <a:buNone/>
            </a:pPr>
            <a:endParaRPr lang="en-US" altLang="zh-CN" sz="1600" b="0" i="1" dirty="0" smtClean="0">
              <a:solidFill>
                <a:srgbClr val="0000FF"/>
              </a:solidFill>
            </a:endParaRPr>
          </a:p>
          <a:p>
            <a:pPr lvl="2">
              <a:buFont typeface="Arial" panose="020B0604020202020204" pitchFamily="34" charset="0"/>
              <a:buChar char="•"/>
            </a:pPr>
            <a:r>
              <a:rPr lang="en-US" altLang="zh-CN" sz="2400" dirty="0">
                <a:sym typeface="+mn-ea"/>
              </a:rPr>
              <a:t>Y</a:t>
            </a:r>
            <a:endParaRPr lang="en-US" altLang="zh-CN" sz="2400" dirty="0"/>
          </a:p>
          <a:p>
            <a:pPr lvl="2">
              <a:buFont typeface="Arial" panose="020B0604020202020204" pitchFamily="34" charset="0"/>
              <a:buChar char="•"/>
            </a:pPr>
            <a:r>
              <a:rPr lang="en-US" altLang="zh-CN" sz="2400" dirty="0">
                <a:sym typeface="+mn-ea"/>
              </a:rPr>
              <a:t>N</a:t>
            </a:r>
            <a:endParaRPr lang="en-US" altLang="zh-CN" sz="2400" dirty="0"/>
          </a:p>
          <a:p>
            <a:pPr lvl="2">
              <a:buFont typeface="Arial" panose="020B0604020202020204" pitchFamily="34" charset="0"/>
              <a:buChar char="•"/>
            </a:pPr>
            <a:r>
              <a:rPr lang="en-US" altLang="zh-CN" sz="2400" dirty="0">
                <a:sym typeface="+mn-ea"/>
              </a:rPr>
              <a:t>A</a:t>
            </a:r>
            <a:endParaRPr lang="en-US" altLang="zh-CN" sz="2400" dirty="0"/>
          </a:p>
          <a:p>
            <a:pPr marL="457200" lvl="1" indent="0">
              <a:buNone/>
            </a:pPr>
            <a:endParaRPr lang="en-US" altLang="zh-CN" sz="1665" i="1" dirty="0"/>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a:t>12</a:t>
            </a:fld>
            <a:endParaRPr lang="en-US" dirty="0"/>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tx1"/>
                </a:solidFill>
              </a:rPr>
              <a:t>M</a:t>
            </a:r>
            <a:r>
              <a:rPr lang="en-US" altLang="zh-CN" dirty="0" smtClean="0">
                <a:solidFill>
                  <a:schemeClr val="tx1"/>
                </a:solidFill>
              </a:rPr>
              <a:t>otion</a:t>
            </a:r>
            <a:endParaRPr lang="en-US" altLang="zh-CN" dirty="0">
              <a:solidFill>
                <a:schemeClr val="tx1"/>
              </a:solidFill>
            </a:endParaRPr>
          </a:p>
        </p:txBody>
      </p:sp>
      <p:sp>
        <p:nvSpPr>
          <p:cNvPr id="3" name="内容占位符 2"/>
          <p:cNvSpPr>
            <a:spLocks noGrp="1"/>
          </p:cNvSpPr>
          <p:nvPr>
            <p:ph idx="1"/>
          </p:nvPr>
        </p:nvSpPr>
        <p:spPr>
          <a:xfrm>
            <a:off x="684213" y="1752600"/>
            <a:ext cx="7772400" cy="4351338"/>
          </a:xfrm>
        </p:spPr>
        <p:txBody>
          <a:bodyPr>
            <a:normAutofit/>
          </a:bodyPr>
          <a:lstStyle/>
          <a:p>
            <a:r>
              <a:rPr lang="en-US" altLang="ko-KR" dirty="0"/>
              <a:t>Move to </a:t>
            </a:r>
            <a:r>
              <a:rPr lang="en-US" altLang="ko-KR" dirty="0" smtClean="0"/>
              <a:t>add the </a:t>
            </a:r>
            <a:r>
              <a:rPr lang="en-US" altLang="ko-KR" dirty="0"/>
              <a:t>following </a:t>
            </a:r>
            <a:r>
              <a:rPr lang="en-US" altLang="ko-KR" dirty="0" smtClean="0"/>
              <a:t>text </a:t>
            </a:r>
            <a:r>
              <a:rPr lang="en-US" altLang="ko-KR" dirty="0"/>
              <a:t>to the </a:t>
            </a:r>
            <a:r>
              <a:rPr lang="en-US" altLang="ko-KR" dirty="0" err="1"/>
              <a:t>TGba</a:t>
            </a:r>
            <a:r>
              <a:rPr lang="en-US" altLang="ko-KR" dirty="0"/>
              <a:t> SFD</a:t>
            </a:r>
          </a:p>
          <a:p>
            <a:endParaRPr lang="en-US" altLang="zh-CN" dirty="0" smtClean="0"/>
          </a:p>
          <a:p>
            <a:r>
              <a:rPr lang="en-US" altLang="zh-CN" sz="2000" b="0" i="1" dirty="0" smtClean="0"/>
              <a:t>R.4.8.B</a:t>
            </a:r>
            <a:r>
              <a:rPr lang="en-US" altLang="zh-CN" sz="2000" b="0" i="1" dirty="0"/>
              <a:t>: </a:t>
            </a:r>
            <a:r>
              <a:rPr lang="en-US" altLang="zh-CN" sz="2000" b="0" i="1" dirty="0" smtClean="0"/>
              <a:t>Following information about APs</a:t>
            </a:r>
            <a:r>
              <a:rPr lang="en-US" altLang="zh-CN" sz="2000" b="0" i="1" dirty="0"/>
              <a:t>’ </a:t>
            </a:r>
            <a:r>
              <a:rPr lang="en-US" altLang="zh-CN" sz="2000" b="0" i="1" dirty="0" smtClean="0"/>
              <a:t>WUR Discovery frames </a:t>
            </a:r>
            <a:r>
              <a:rPr lang="en-US" altLang="zh-CN" sz="2000" b="0" i="1" dirty="0" smtClean="0"/>
              <a:t>may </a:t>
            </a:r>
            <a:r>
              <a:rPr lang="en-US" altLang="zh-CN" sz="2000" b="0" i="1" dirty="0" smtClean="0"/>
              <a:t>be </a:t>
            </a:r>
            <a:r>
              <a:rPr lang="en-US" altLang="zh-CN" sz="2000" b="0" i="1" dirty="0" smtClean="0"/>
              <a:t>provided </a:t>
            </a:r>
            <a:r>
              <a:rPr lang="en-US" altLang="zh-CN" sz="2000" b="0" i="1" dirty="0"/>
              <a:t>by the PCR </a:t>
            </a:r>
            <a:r>
              <a:rPr lang="en-US" altLang="zh-CN" sz="2000" b="0" i="1" dirty="0" smtClean="0"/>
              <a:t>:</a:t>
            </a:r>
          </a:p>
          <a:p>
            <a:pPr lvl="1"/>
            <a:r>
              <a:rPr lang="en-US" altLang="zh-CN" sz="1600" b="0" i="1" dirty="0" smtClean="0"/>
              <a:t>WUR </a:t>
            </a:r>
            <a:r>
              <a:rPr lang="en-US" altLang="zh-CN" sz="1600" b="0" i="1" dirty="0"/>
              <a:t>Discovery </a:t>
            </a:r>
            <a:r>
              <a:rPr lang="en-US" altLang="zh-CN" sz="1600" b="0" i="1" dirty="0" smtClean="0"/>
              <a:t>Channel: </a:t>
            </a:r>
          </a:p>
          <a:p>
            <a:pPr lvl="2"/>
            <a:r>
              <a:rPr lang="en-US" altLang="zh-CN" sz="1400" i="1" dirty="0" smtClean="0"/>
              <a:t>Should </a:t>
            </a:r>
            <a:r>
              <a:rPr lang="en-US" altLang="zh-CN" sz="1400" i="1" dirty="0"/>
              <a:t>be selected from a fixed subset of all possible WUR channels</a:t>
            </a:r>
          </a:p>
          <a:p>
            <a:pPr lvl="1"/>
            <a:endParaRPr lang="en-US" altLang="zh-CN" sz="1400" i="1" dirty="0"/>
          </a:p>
          <a:p>
            <a:pPr lvl="1"/>
            <a:r>
              <a:rPr lang="en-US" altLang="zh-CN" sz="1600" b="0" i="1" dirty="0" smtClean="0"/>
              <a:t>Other information: TBD</a:t>
            </a:r>
            <a:r>
              <a:rPr lang="en-US" altLang="zh-CN" sz="1600" b="0" i="1" dirty="0" smtClean="0">
                <a:solidFill>
                  <a:srgbClr val="0000FF"/>
                </a:solidFill>
              </a:rPr>
              <a:t>,</a:t>
            </a:r>
          </a:p>
          <a:p>
            <a:pPr marL="400050" lvl="1" indent="0">
              <a:buNone/>
            </a:pPr>
            <a:endParaRPr lang="en-US" altLang="zh-CN" sz="1600" b="0" i="1" dirty="0" smtClean="0">
              <a:solidFill>
                <a:srgbClr val="0000FF"/>
              </a:solidFill>
            </a:endParaRPr>
          </a:p>
          <a:p>
            <a:r>
              <a:rPr lang="en-US" altLang="ko-KR" dirty="0"/>
              <a:t>Move:</a:t>
            </a:r>
          </a:p>
          <a:p>
            <a:r>
              <a:rPr lang="en-US" altLang="ko-KR" dirty="0"/>
              <a:t>Second:</a:t>
            </a:r>
            <a:endParaRPr lang="ko-KR" altLang="en-US" dirty="0"/>
          </a:p>
          <a:p>
            <a:pPr marL="457200" lvl="1" indent="0">
              <a:buNone/>
            </a:pPr>
            <a:endParaRPr lang="en-US" altLang="zh-CN" sz="1665" i="1" dirty="0"/>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a:t>13</a:t>
            </a:fld>
            <a:endParaRPr lang="en-US" dirty="0"/>
          </a:p>
        </p:txBody>
      </p:sp>
    </p:spTree>
    <p:extLst>
      <p:ext uri="{BB962C8B-B14F-4D97-AF65-F5344CB8AC3E}">
        <p14:creationId xmlns:p14="http://schemas.microsoft.com/office/powerpoint/2010/main" val="3442572051"/>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References</a:t>
            </a:r>
            <a:endParaRPr lang="zh-CN" altLang="en-US"/>
          </a:p>
        </p:txBody>
      </p:sp>
      <p:sp>
        <p:nvSpPr>
          <p:cNvPr id="3" name="内容占位符 2"/>
          <p:cNvSpPr>
            <a:spLocks noGrp="1"/>
          </p:cNvSpPr>
          <p:nvPr>
            <p:ph idx="1"/>
          </p:nvPr>
        </p:nvSpPr>
        <p:spPr/>
        <p:txBody>
          <a:bodyPr/>
          <a:lstStyle/>
          <a:p>
            <a:pPr marL="0" indent="0">
              <a:buNone/>
            </a:pPr>
            <a:r>
              <a:rPr lang="en-US" altLang="zh-CN" sz="2000" b="0" dirty="0"/>
              <a:t>[1] IEEE 802.11-17/0029r10 (“WUR Usage Model Document”)</a:t>
            </a:r>
          </a:p>
          <a:p>
            <a:pPr marL="0" indent="0">
              <a:buNone/>
            </a:pPr>
            <a:r>
              <a:rPr lang="en-US" altLang="zh-CN" sz="2000" b="0" dirty="0"/>
              <a:t>[2] IEEE 802.11-17-0575r08 (“Specification Framework for </a:t>
            </a:r>
            <a:r>
              <a:rPr lang="en-US" altLang="zh-CN" sz="2000" b="0" dirty="0" err="1"/>
              <a:t>TGba</a:t>
            </a:r>
            <a:r>
              <a:rPr lang="en-US" altLang="zh-CN" sz="2000" b="0" dirty="0"/>
              <a:t>”)</a:t>
            </a:r>
          </a:p>
          <a:p>
            <a:pPr marL="0" indent="0">
              <a:buNone/>
            </a:pPr>
            <a:r>
              <a:rPr lang="en-US" sz="2000" b="0" dirty="0"/>
              <a:t>[3] IEEE 802.11-17/1619 (“Consideration on WUR frame for Fast Scanning ”)</a:t>
            </a:r>
          </a:p>
          <a:p>
            <a:pPr marL="0" indent="0">
              <a:buNone/>
            </a:pPr>
            <a:r>
              <a:rPr lang="en-US" sz="2000" b="0" dirty="0"/>
              <a:t>[4] IEEE 802.11-17/1644 (“Further Consideration on Smart Scanning Usage Model”)</a:t>
            </a:r>
          </a:p>
          <a:p>
            <a:pPr marL="0" indent="0">
              <a:buNone/>
            </a:pPr>
            <a:r>
              <a:rPr lang="en-US" sz="2000" b="0" dirty="0"/>
              <a:t>[5] IEEE 802.11-18/</a:t>
            </a:r>
            <a:r>
              <a:rPr lang="is-IS" sz="2000" b="0" dirty="0"/>
              <a:t>0160</a:t>
            </a:r>
            <a:r>
              <a:rPr lang="en-US" sz="2000" b="0" dirty="0"/>
              <a:t> (“WUR Discovery Frame Content”)</a:t>
            </a:r>
          </a:p>
          <a:p>
            <a:pPr marL="0" indent="0">
              <a:buNone/>
            </a:pPr>
            <a:endParaRPr lang="en-US" sz="2000" b="0" dirty="0"/>
          </a:p>
          <a:p>
            <a:pPr marL="0" indent="0">
              <a:buNone/>
            </a:pPr>
            <a:endParaRPr lang="en-US" sz="2000" b="0" dirty="0"/>
          </a:p>
          <a:p>
            <a:pPr marL="0" indent="0">
              <a:buNone/>
            </a:pPr>
            <a:endParaRPr lang="en-US" altLang="zh-CN" sz="2000" b="0" dirty="0"/>
          </a:p>
          <a:p>
            <a:pPr marL="0" indent="0">
              <a:buNone/>
            </a:pPr>
            <a:endParaRPr lang="en-US" altLang="zh-CN" sz="2000" b="0" dirty="0"/>
          </a:p>
          <a:p>
            <a:endParaRPr lang="en-US" altLang="zh-CN" sz="2000" b="0" dirty="0"/>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smtClean="0"/>
              <a:t>14</a:t>
            </a:fld>
            <a:endParaRPr lang="en-US" dirty="0"/>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t>Abstract</a:t>
            </a:r>
          </a:p>
        </p:txBody>
      </p:sp>
      <p:sp>
        <p:nvSpPr>
          <p:cNvPr id="4098" name="Rectangle 2"/>
          <p:cNvSpPr>
            <a:spLocks noGrp="1" noChangeArrowheads="1"/>
          </p:cNvSpPr>
          <p:nvPr>
            <p:ph idx="1"/>
          </p:nvPr>
        </p:nvSpPr>
        <p:spPr/>
        <p:txBody>
          <a:bodyPr>
            <a:normAutofit/>
          </a:bodyPr>
          <a:lstStyle/>
          <a:p>
            <a:r>
              <a:rPr lang="en-US" dirty="0"/>
              <a:t>This contribution, intended for presentation to IEEE 802.11 </a:t>
            </a:r>
            <a:r>
              <a:rPr lang="en-US" dirty="0" err="1"/>
              <a:t>TGba</a:t>
            </a:r>
            <a:r>
              <a:rPr lang="en-US" dirty="0"/>
              <a:t>, proposes additional details to apply Usage Model 9 (“Smart Scanning”) of the WUR Usage Model Document (IEEE 802.11-17/0029r10), consistent with the Specification Framework for </a:t>
            </a:r>
            <a:r>
              <a:rPr lang="en-US" dirty="0" err="1"/>
              <a:t>TGba</a:t>
            </a:r>
            <a:r>
              <a:rPr lang="en-US" dirty="0"/>
              <a:t> (IEEE </a:t>
            </a:r>
            <a:r>
              <a:rPr lang="en-US" dirty="0" smtClean="0"/>
              <a:t>802.11-17/0575r09). </a:t>
            </a:r>
            <a:endParaRPr lang="en-US" dirty="0"/>
          </a:p>
          <a:p>
            <a:r>
              <a:rPr lang="en-US" dirty="0"/>
              <a:t>The key point </a:t>
            </a:r>
            <a:r>
              <a:rPr lang="en-US" dirty="0" smtClean="0"/>
              <a:t>is </a:t>
            </a:r>
            <a:r>
              <a:rPr lang="en-US" altLang="zh-CN" dirty="0" smtClean="0"/>
              <a:t>the</a:t>
            </a:r>
            <a:r>
              <a:rPr lang="en-US" dirty="0" smtClean="0"/>
              <a:t> advertisement </a:t>
            </a:r>
            <a:r>
              <a:rPr lang="en-US" dirty="0"/>
              <a:t>of the WUR </a:t>
            </a:r>
            <a:r>
              <a:rPr lang="en-US" dirty="0" smtClean="0"/>
              <a:t>Discovery frame characteristics</a:t>
            </a:r>
            <a:r>
              <a:rPr lang="en-US" dirty="0"/>
              <a:t>, including channel and information about discovered </a:t>
            </a:r>
            <a:r>
              <a:rPr lang="en-US" dirty="0" smtClean="0"/>
              <a:t>AP. </a:t>
            </a:r>
            <a:endParaRPr lang="en-US" dirty="0">
              <a:solidFill>
                <a:srgbClr val="FF0000"/>
              </a:solidFill>
            </a:endParaRPr>
          </a:p>
        </p:txBody>
      </p:sp>
    </p:spTree>
    <p:extLst>
      <p:ext uri="{BB962C8B-B14F-4D97-AF65-F5344CB8AC3E}">
        <p14:creationId xmlns:p14="http://schemas.microsoft.com/office/powerpoint/2010/main" val="10126338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Background</a:t>
            </a:r>
            <a:endParaRPr lang="zh-CN" altLang="en-US" dirty="0"/>
          </a:p>
        </p:txBody>
      </p:sp>
      <p:sp>
        <p:nvSpPr>
          <p:cNvPr id="3" name="内容占位符 2"/>
          <p:cNvSpPr>
            <a:spLocks noGrp="1"/>
          </p:cNvSpPr>
          <p:nvPr>
            <p:ph idx="1"/>
          </p:nvPr>
        </p:nvSpPr>
        <p:spPr/>
        <p:txBody>
          <a:bodyPr>
            <a:normAutofit fontScale="97500"/>
          </a:bodyPr>
          <a:lstStyle/>
          <a:p>
            <a:pPr marL="342900" lvl="1" indent="-342900">
              <a:buChar char="•"/>
            </a:pPr>
            <a:r>
              <a:rPr lang="en-US" altLang="zh-CN" sz="2100" b="1" dirty="0">
                <a:ea typeface="+mn-ea"/>
                <a:cs typeface="+mn-cs"/>
                <a:sym typeface="+mn-ea"/>
              </a:rPr>
              <a:t>Usage Model 9: Smart Scanning:</a:t>
            </a:r>
          </a:p>
          <a:p>
            <a:pPr marL="685800" lvl="2" indent="-342900"/>
            <a:r>
              <a:rPr lang="en-US" altLang="zh-CN" sz="1900" dirty="0">
                <a:ea typeface="+mn-ea"/>
                <a:cs typeface="+mn-cs"/>
                <a:sym typeface="+mn-ea"/>
              </a:rPr>
              <a:t>M</a:t>
            </a:r>
            <a:r>
              <a:rPr lang="en-US" altLang="zh-CN" sz="1900" dirty="0" smtClean="0">
                <a:ea typeface="+mn-ea"/>
                <a:cs typeface="+mn-cs"/>
                <a:sym typeface="+mn-ea"/>
              </a:rPr>
              <a:t>obile devices </a:t>
            </a:r>
            <a:r>
              <a:rPr lang="en-US" altLang="zh-CN" sz="1900" dirty="0">
                <a:ea typeface="+mn-ea"/>
                <a:cs typeface="+mn-cs"/>
                <a:sym typeface="+mn-ea"/>
              </a:rPr>
              <a:t>passively </a:t>
            </a:r>
            <a:r>
              <a:rPr lang="en-US" altLang="zh-CN" sz="1900" dirty="0" smtClean="0">
                <a:ea typeface="+mn-ea"/>
                <a:cs typeface="+mn-cs"/>
                <a:sym typeface="+mn-ea"/>
              </a:rPr>
              <a:t>scan </a:t>
            </a:r>
            <a:r>
              <a:rPr lang="en-US" altLang="zh-CN" sz="1900" dirty="0">
                <a:ea typeface="+mn-ea"/>
                <a:cs typeface="+mn-cs"/>
                <a:sym typeface="+mn-ea"/>
              </a:rPr>
              <a:t>through multiple channels using WUR, collecting basic information about nearby APs. The collected info can be used to facilitate roaming decisions and provide location information.</a:t>
            </a:r>
          </a:p>
          <a:p>
            <a:pPr marL="342900" lvl="1" indent="-342900">
              <a:buChar char="•"/>
            </a:pPr>
            <a:r>
              <a:rPr lang="en-US" altLang="zh-CN" sz="2100" b="1" dirty="0">
                <a:ea typeface="+mn-ea"/>
                <a:cs typeface="+mn-cs"/>
                <a:sym typeface="+mn-ea"/>
              </a:rPr>
              <a:t>“Since WUR is an ultra-low power receiver, offloading some of the passive background scans to WUR can significantly save even more power.”</a:t>
            </a:r>
            <a:endParaRPr lang="zh-CN" altLang="zh-CN" i="1" dirty="0">
              <a:solidFill>
                <a:srgbClr val="FF0000"/>
              </a:solidFill>
            </a:endParaRPr>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smtClean="0"/>
              <a:t>3</a:t>
            </a:fld>
            <a:endParaRPr lang="en-US" dirty="0"/>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77861"/>
            <a:ext cx="7770813" cy="797853"/>
          </a:xfrm>
        </p:spPr>
        <p:txBody>
          <a:bodyPr/>
          <a:lstStyle/>
          <a:p>
            <a:r>
              <a:rPr lang="en-US" dirty="0"/>
              <a:t>Usage Model 9: Smart Scanning</a:t>
            </a:r>
          </a:p>
        </p:txBody>
      </p:sp>
      <p:sp>
        <p:nvSpPr>
          <p:cNvPr id="9" name="Rectangle 3"/>
          <p:cNvSpPr txBox="1">
            <a:spLocks noChangeArrowheads="1"/>
          </p:cNvSpPr>
          <p:nvPr/>
        </p:nvSpPr>
        <p:spPr bwMode="auto">
          <a:xfrm>
            <a:off x="442608" y="1586753"/>
            <a:ext cx="3900792" cy="342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a:t>Use case 1: Ultra-low power location scan </a:t>
            </a:r>
          </a:p>
          <a:p>
            <a:pPr indent="-285750"/>
            <a:r>
              <a:rPr lang="en-US" dirty="0"/>
              <a:t>Mobile devices sometimes scan through multiple channels for nearby APs, and use the measured Wi-Fi signal strength for improved location services. In addition, </a:t>
            </a:r>
            <a:r>
              <a:rPr lang="en-US" u="sng" dirty="0">
                <a:solidFill>
                  <a:schemeClr val="accent6"/>
                </a:solidFill>
                <a:uFill>
                  <a:solidFill>
                    <a:schemeClr val="accent6"/>
                  </a:solidFill>
                </a:uFill>
              </a:rPr>
              <a:t>scanning on main radio has the risk of conflicting with regular data exchange</a:t>
            </a:r>
            <a:r>
              <a:rPr lang="en-US" dirty="0"/>
              <a:t>.</a:t>
            </a:r>
          </a:p>
          <a:p>
            <a:pPr indent="-285750"/>
            <a:endParaRPr lang="en-US" sz="500" dirty="0"/>
          </a:p>
          <a:p>
            <a:pPr indent="-285750"/>
            <a:r>
              <a:rPr lang="en-US" dirty="0"/>
              <a:t>In WUR-facilitated location scan, the </a:t>
            </a:r>
            <a:r>
              <a:rPr lang="en-US" u="sng" dirty="0">
                <a:solidFill>
                  <a:schemeClr val="accent6"/>
                </a:solidFill>
                <a:uFill>
                  <a:solidFill>
                    <a:schemeClr val="accent6"/>
                  </a:solidFill>
                </a:uFill>
              </a:rPr>
              <a:t>mobile device scans through the channels using the WUR receiver, and uses the signal strength measured from WUR packets received from adjacent APs to provide additional information to the location services on the mobile device</a:t>
            </a:r>
            <a:r>
              <a:rPr lang="en-US" dirty="0"/>
              <a:t>. In other words, some of the location scan on main radio can be offloaded to WUR radio. </a:t>
            </a:r>
          </a:p>
          <a:p>
            <a:pPr indent="-285750"/>
            <a:endParaRPr lang="en-US" sz="500" dirty="0"/>
          </a:p>
          <a:p>
            <a:pPr indent="-285750"/>
            <a:r>
              <a:rPr lang="en-US" dirty="0"/>
              <a:t>Because WUR consumes much less power than main radio, WUR facilitated location scan provides an ultra-low power location scan mechanism.</a:t>
            </a:r>
            <a:endParaRPr lang="en-US" altLang="en-US" dirty="0"/>
          </a:p>
          <a:p>
            <a:pPr>
              <a:spcBef>
                <a:spcPct val="20000"/>
              </a:spcBef>
            </a:pPr>
            <a:endParaRPr lang="en-US" altLang="en-US" dirty="0"/>
          </a:p>
          <a:p>
            <a:pPr>
              <a:spcBef>
                <a:spcPct val="20000"/>
              </a:spcBef>
            </a:pPr>
            <a:endParaRPr lang="en-US" dirty="0"/>
          </a:p>
        </p:txBody>
      </p:sp>
      <p:sp>
        <p:nvSpPr>
          <p:cNvPr id="18" name="Rectangle 3"/>
          <p:cNvSpPr txBox="1">
            <a:spLocks noChangeArrowheads="1"/>
          </p:cNvSpPr>
          <p:nvPr/>
        </p:nvSpPr>
        <p:spPr bwMode="auto">
          <a:xfrm>
            <a:off x="4343400" y="1535214"/>
            <a:ext cx="4627579" cy="387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a:t>Use case 2: Ultra low power roam scan</a:t>
            </a:r>
          </a:p>
          <a:p>
            <a:pPr indent="-285750"/>
            <a:r>
              <a:rPr lang="en-US" dirty="0"/>
              <a:t>Mobile devices sometime scan for roaming purposes. These roam scan sometimes is triggered when link quality degrades. These </a:t>
            </a:r>
            <a:r>
              <a:rPr lang="en-US" u="sng" dirty="0">
                <a:solidFill>
                  <a:srgbClr val="2D2DB9"/>
                </a:solidFill>
                <a:uFill>
                  <a:solidFill>
                    <a:schemeClr val="accent6"/>
                  </a:solidFill>
                </a:uFill>
              </a:rPr>
              <a:t>roam scan takes time because the scan is typically done on multiple channels, and on each channel the device either conducts active scan during which it sends a probe request and typically stays awake until it receives a probe response, or passive scan during which it dwells on each channel for at least a Beacon interval </a:t>
            </a:r>
            <a:r>
              <a:rPr lang="en-US" dirty="0"/>
              <a:t>to receive a Beacon. As a consequence, scanning through multiple channels introduces roaming latency and consumes power. </a:t>
            </a:r>
            <a:r>
              <a:rPr lang="en-US" u="sng" dirty="0">
                <a:solidFill>
                  <a:srgbClr val="2D2DB9"/>
                </a:solidFill>
                <a:uFill>
                  <a:solidFill>
                    <a:schemeClr val="accent6"/>
                  </a:solidFill>
                </a:uFill>
              </a:rPr>
              <a:t>Sometimes, it runs into conflict with regular data exchange</a:t>
            </a:r>
            <a:r>
              <a:rPr lang="en-US" dirty="0"/>
              <a:t>.</a:t>
            </a:r>
          </a:p>
          <a:p>
            <a:pPr indent="-285750"/>
            <a:endParaRPr lang="en-US" sz="500" dirty="0"/>
          </a:p>
          <a:p>
            <a:pPr indent="-285750"/>
            <a:r>
              <a:rPr lang="en-US" u="sng" dirty="0">
                <a:solidFill>
                  <a:srgbClr val="2D2DB9"/>
                </a:solidFill>
                <a:uFill>
                  <a:solidFill>
                    <a:schemeClr val="accent6"/>
                  </a:solidFill>
                </a:uFill>
              </a:rPr>
              <a:t>In WUR-facilitated roam scan, the mobile device passively scans through multiple channels using WUR, and collects basic information about nearby </a:t>
            </a:r>
            <a:r>
              <a:rPr lang="en-US" u="sng" dirty="0">
                <a:uFill>
                  <a:solidFill>
                    <a:schemeClr val="accent6"/>
                  </a:solidFill>
                </a:uFill>
              </a:rPr>
              <a:t>APs</a:t>
            </a:r>
            <a:r>
              <a:rPr lang="en-US" dirty="0"/>
              <a:t>. The collected info  can be used to facilitate the devices’ roaming decisions.</a:t>
            </a:r>
          </a:p>
          <a:p>
            <a:pPr indent="-285750"/>
            <a:endParaRPr lang="en-US" sz="500" dirty="0"/>
          </a:p>
          <a:p>
            <a:pPr indent="-285750"/>
            <a:r>
              <a:rPr lang="en-US" dirty="0"/>
              <a:t>Because WUR consumes much less power than main radio, WUR-facilitated roam scan provides an ultra-low power roam scan. In addition, due to the low power operation, WUR scan can be performed quite frequently in the background, and thus roaming information can be readily available whenever needed, i.e., it reduces roaming latency.</a:t>
            </a:r>
          </a:p>
        </p:txBody>
      </p:sp>
      <p:pic>
        <p:nvPicPr>
          <p:cNvPr id="38" name="Picture 37"/>
          <p:cNvPicPr>
            <a:picLocks noChangeAspect="1"/>
          </p:cNvPicPr>
          <p:nvPr/>
        </p:nvPicPr>
        <p:blipFill>
          <a:blip r:embed="rId3" cstate="print"/>
          <a:stretch>
            <a:fillRect/>
          </a:stretch>
        </p:blipFill>
        <p:spPr>
          <a:xfrm>
            <a:off x="914400" y="4797152"/>
            <a:ext cx="2286000" cy="1590231"/>
          </a:xfrm>
          <a:prstGeom prst="rect">
            <a:avLst/>
          </a:prstGeom>
        </p:spPr>
      </p:pic>
      <p:grpSp>
        <p:nvGrpSpPr>
          <p:cNvPr id="3" name="Group 2"/>
          <p:cNvGrpSpPr/>
          <p:nvPr/>
        </p:nvGrpSpPr>
        <p:grpSpPr>
          <a:xfrm>
            <a:off x="5331390" y="5334000"/>
            <a:ext cx="2819400" cy="1085119"/>
            <a:chOff x="1599282" y="4724400"/>
            <a:chExt cx="5563518" cy="1851028"/>
          </a:xfrm>
        </p:grpSpPr>
        <p:sp>
          <p:nvSpPr>
            <p:cNvPr id="40" name="Oval 39"/>
            <p:cNvSpPr/>
            <p:nvPr/>
          </p:nvSpPr>
          <p:spPr bwMode="auto">
            <a:xfrm>
              <a:off x="4038600" y="4724400"/>
              <a:ext cx="3124200" cy="1851027"/>
            </a:xfrm>
            <a:prstGeom prst="ellipse">
              <a:avLst/>
            </a:prstGeom>
            <a:gradFill flip="none" rotWithShape="1">
              <a:gsLst>
                <a:gs pos="0">
                  <a:schemeClr val="accent1">
                    <a:tint val="66000"/>
                    <a:satMod val="160000"/>
                    <a:alpha val="51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41" name="Oval 40"/>
            <p:cNvSpPr/>
            <p:nvPr/>
          </p:nvSpPr>
          <p:spPr bwMode="auto">
            <a:xfrm>
              <a:off x="1599282" y="4724401"/>
              <a:ext cx="3124200" cy="1851027"/>
            </a:xfrm>
            <a:prstGeom prst="ellipse">
              <a:avLst/>
            </a:prstGeom>
            <a:solidFill>
              <a:schemeClr val="accent1">
                <a:alpha val="58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pic>
          <p:nvPicPr>
            <p:cNvPr id="42" name="Picture 35"/>
            <p:cNvPicPr>
              <a:picLocks noChangeAspect="1"/>
            </p:cNvPicPr>
            <p:nvPr/>
          </p:nvPicPr>
          <p:blipFill>
            <a:blip r:embed="rId4" cstate="print"/>
            <a:stretch>
              <a:fillRect/>
            </a:stretch>
          </p:blipFill>
          <p:spPr>
            <a:xfrm>
              <a:off x="2666082" y="5094215"/>
              <a:ext cx="718474" cy="787369"/>
            </a:xfrm>
            <a:prstGeom prst="rect">
              <a:avLst/>
            </a:prstGeom>
          </p:spPr>
        </p:pic>
        <p:pic>
          <p:nvPicPr>
            <p:cNvPr id="43" name="Picture 35"/>
            <p:cNvPicPr>
              <a:picLocks noChangeAspect="1"/>
            </p:cNvPicPr>
            <p:nvPr/>
          </p:nvPicPr>
          <p:blipFill>
            <a:blip r:embed="rId4" cstate="print"/>
            <a:stretch>
              <a:fillRect/>
            </a:stretch>
          </p:blipFill>
          <p:spPr>
            <a:xfrm>
              <a:off x="6018882" y="5094214"/>
              <a:ext cx="718474" cy="787369"/>
            </a:xfrm>
            <a:prstGeom prst="rect">
              <a:avLst/>
            </a:prstGeom>
          </p:spPr>
        </p:pic>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3145" y="5649913"/>
              <a:ext cx="349134" cy="565145"/>
            </a:xfrm>
            <a:prstGeom prst="rect">
              <a:avLst/>
            </a:prstGeom>
            <a:effectLst/>
          </p:spPr>
        </p:pic>
        <p:sp>
          <p:nvSpPr>
            <p:cNvPr id="45" name="Right Arrow 44"/>
            <p:cNvSpPr/>
            <p:nvPr/>
          </p:nvSpPr>
          <p:spPr bwMode="auto">
            <a:xfrm>
              <a:off x="3906888" y="5826332"/>
              <a:ext cx="1088935" cy="212305"/>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163308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Abstract"/>
          <p:cNvSpPr txBox="1">
            <a:spLocks noGrp="1"/>
          </p:cNvSpPr>
          <p:nvPr>
            <p:ph type="title"/>
          </p:nvPr>
        </p:nvSpPr>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a:t>Usage Model  9: Some Questions</a:t>
            </a:r>
          </a:p>
        </p:txBody>
      </p:sp>
      <p:sp>
        <p:nvSpPr>
          <p:cNvPr id="4"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p:cNvSpPr>
          <p:nvPr/>
        </p:nvSpPr>
        <p:spPr bwMode="auto">
          <a:xfrm>
            <a:off x="685800" y="1737684"/>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norm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18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457200" indent="-457200">
              <a:buFont typeface="+mj-lt"/>
              <a:buAutoNum type="arabicPeriod"/>
            </a:pPr>
            <a:r>
              <a:rPr lang="en-US" kern="0" dirty="0" smtClean="0"/>
              <a:t>What is the WUR discovery frame format… “that allows unassociated STAs to interpret the AP’s identity”?</a:t>
            </a:r>
          </a:p>
          <a:p>
            <a:pPr lvl="1" indent="-342900"/>
            <a:r>
              <a:rPr lang="en-US" kern="0" dirty="0" smtClean="0"/>
              <a:t>see 802.11-18/0160r7 for details</a:t>
            </a:r>
          </a:p>
          <a:p>
            <a:pPr lvl="1" indent="-342900"/>
            <a:r>
              <a:rPr lang="en-US" kern="0" dirty="0" smtClean="0"/>
              <a:t>note: Spec Framework (802.11-17/0575r9) says</a:t>
            </a:r>
          </a:p>
          <a:p>
            <a:pPr marL="1085850" lvl="3" indent="0">
              <a:buFontTx/>
              <a:buNone/>
            </a:pPr>
            <a:r>
              <a:rPr lang="en-US" kern="0" dirty="0" smtClean="0"/>
              <a:t>4.8 WUR Discovery</a:t>
            </a:r>
          </a:p>
          <a:p>
            <a:pPr marL="1085850" lvl="3" indent="0">
              <a:buFontTx/>
              <a:buNone/>
            </a:pPr>
            <a:r>
              <a:rPr lang="en-US" kern="0" dirty="0" smtClean="0"/>
              <a:t>Define a type of WUR frame as WUR Discovery frame to assist the STAs to discover the BSS.</a:t>
            </a:r>
          </a:p>
          <a:p>
            <a:pPr marL="457200" indent="-457200">
              <a:buFont typeface="+mj-lt"/>
              <a:buAutoNum type="arabicPeriod"/>
            </a:pPr>
            <a:r>
              <a:rPr lang="en-US" kern="0" dirty="0" smtClean="0"/>
              <a:t>How does the mobile know where to find “desired” WUR Discovery Frame in low latency?</a:t>
            </a:r>
            <a:endParaRPr lang="en-US" kern="0" dirty="0"/>
          </a:p>
        </p:txBody>
      </p:sp>
    </p:spTree>
    <p:extLst>
      <p:ext uri="{BB962C8B-B14F-4D97-AF65-F5344CB8AC3E}">
        <p14:creationId xmlns:p14="http://schemas.microsoft.com/office/powerpoint/2010/main" val="2875707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582934"/>
            <a:ext cx="7630616" cy="428652"/>
          </a:xfrm>
        </p:spPr>
        <p:txBody>
          <a:bodyPr/>
          <a:lstStyle/>
          <a:p>
            <a:r>
              <a:rPr lang="en-US" dirty="0"/>
              <a:t>Proposed Method</a:t>
            </a:r>
          </a:p>
        </p:txBody>
      </p:sp>
      <p:sp>
        <p:nvSpPr>
          <p:cNvPr id="3" name="内容占位符 2"/>
          <p:cNvSpPr>
            <a:spLocks noGrp="1"/>
          </p:cNvSpPr>
          <p:nvPr>
            <p:ph idx="1"/>
          </p:nvPr>
        </p:nvSpPr>
        <p:spPr>
          <a:xfrm>
            <a:off x="539552" y="1196752"/>
            <a:ext cx="8357716" cy="4998691"/>
          </a:xfrm>
        </p:spPr>
        <p:txBody>
          <a:bodyPr>
            <a:noAutofit/>
          </a:bodyPr>
          <a:lstStyle/>
          <a:p>
            <a:r>
              <a:rPr lang="en-US" altLang="zh-CN" sz="1800" b="0" dirty="0">
                <a:solidFill>
                  <a:schemeClr val="tx1"/>
                </a:solidFill>
              </a:rPr>
              <a:t>WUR </a:t>
            </a:r>
            <a:r>
              <a:rPr lang="en-US" altLang="zh-CN" sz="1800" b="0" dirty="0" smtClean="0">
                <a:solidFill>
                  <a:schemeClr val="tx1"/>
                </a:solidFill>
              </a:rPr>
              <a:t>STA </a:t>
            </a:r>
            <a:r>
              <a:rPr lang="en-US" altLang="zh-CN" sz="1800" b="0" dirty="0" smtClean="0"/>
              <a:t>uses </a:t>
            </a:r>
            <a:r>
              <a:rPr lang="en-US" altLang="zh-CN" sz="1800" b="0" dirty="0"/>
              <a:t>its wake up radio to scan for and read WUR Discovery Frames.</a:t>
            </a:r>
          </a:p>
          <a:p>
            <a:r>
              <a:rPr lang="en-US" altLang="zh-CN" sz="1800" b="0" dirty="0"/>
              <a:t>WUR Discovery Frame provides information about </a:t>
            </a:r>
            <a:r>
              <a:rPr lang="en-US" altLang="zh-CN" sz="1800" b="0" dirty="0" smtClean="0"/>
              <a:t>its own BSSs </a:t>
            </a:r>
            <a:r>
              <a:rPr lang="en-US" altLang="zh-CN" sz="1800" b="0" dirty="0"/>
              <a:t>for the purpose of </a:t>
            </a:r>
            <a:r>
              <a:rPr lang="en-US" altLang="zh-CN" sz="1800" b="0" dirty="0" smtClean="0"/>
              <a:t>roaming or location services.</a:t>
            </a:r>
            <a:endParaRPr lang="en-US" altLang="zh-CN" sz="1800" b="0" dirty="0"/>
          </a:p>
          <a:p>
            <a:r>
              <a:rPr lang="en-US" altLang="zh-CN" sz="1800" b="0" dirty="0" smtClean="0"/>
              <a:t>To facilitate fast and efficient scanning, </a:t>
            </a:r>
            <a:r>
              <a:rPr lang="en-US" altLang="zh-CN" sz="1800" b="0" dirty="0"/>
              <a:t>WUR </a:t>
            </a:r>
            <a:r>
              <a:rPr lang="en-US" altLang="zh-CN" sz="1800" b="0" dirty="0" smtClean="0"/>
              <a:t>STA can leverage the information previously received on PCR </a:t>
            </a:r>
            <a:r>
              <a:rPr lang="en-US" altLang="zh-CN" sz="1800" b="0" dirty="0"/>
              <a:t>to learn </a:t>
            </a:r>
            <a:r>
              <a:rPr lang="en-US" altLang="zh-CN" sz="1800" b="0" dirty="0" smtClean="0"/>
              <a:t>which </a:t>
            </a:r>
            <a:r>
              <a:rPr lang="en-US" altLang="zh-CN" sz="1800" b="0" dirty="0"/>
              <a:t>WUR </a:t>
            </a:r>
            <a:r>
              <a:rPr lang="en-US" altLang="zh-CN" sz="1800" b="0" dirty="0" smtClean="0"/>
              <a:t>channels </a:t>
            </a:r>
            <a:r>
              <a:rPr lang="en-US" altLang="zh-CN" sz="1800" b="0" dirty="0"/>
              <a:t>to </a:t>
            </a:r>
            <a:r>
              <a:rPr lang="en-US" altLang="zh-CN" sz="1800" b="0" dirty="0" smtClean="0"/>
              <a:t>scan for </a:t>
            </a:r>
            <a:r>
              <a:rPr lang="en-US" altLang="zh-CN" sz="1800" b="0" dirty="0"/>
              <a:t>WUR Discovery frame.</a:t>
            </a:r>
          </a:p>
          <a:p>
            <a:r>
              <a:rPr lang="en-US" altLang="zh-CN" sz="1800" b="0" dirty="0"/>
              <a:t>WUR Discovery </a:t>
            </a:r>
            <a:r>
              <a:rPr lang="en-US" altLang="zh-CN" sz="1800" b="0" dirty="0" smtClean="0"/>
              <a:t>information of APs advertised on PCR should include:</a:t>
            </a:r>
            <a:endParaRPr lang="en-US" altLang="zh-CN" sz="1800" dirty="0"/>
          </a:p>
          <a:p>
            <a:pPr lvl="1"/>
            <a:r>
              <a:rPr lang="en-US" altLang="zh-CN" sz="1800" dirty="0"/>
              <a:t>WUR Discovery Channel and </a:t>
            </a:r>
            <a:r>
              <a:rPr lang="en-US" altLang="zh-CN" sz="1800" dirty="0" smtClean="0"/>
              <a:t>compressed SSID.</a:t>
            </a:r>
            <a:endParaRPr lang="en-US" altLang="zh-CN" sz="1800" dirty="0"/>
          </a:p>
          <a:p>
            <a:pPr lvl="1"/>
            <a:r>
              <a:rPr lang="en-US" altLang="zh-CN" sz="1800" dirty="0" smtClean="0"/>
              <a:t>BSSID.</a:t>
            </a:r>
          </a:p>
          <a:p>
            <a:pPr marL="457200" lvl="1" indent="0">
              <a:buNone/>
            </a:pPr>
            <a:r>
              <a:rPr lang="en-US" altLang="zh-CN" sz="1800" dirty="0" smtClean="0"/>
              <a:t>Note: the computation of compressed SSID is TBD.</a:t>
            </a:r>
          </a:p>
          <a:p>
            <a:r>
              <a:rPr lang="en-US" altLang="zh-CN" sz="1800" b="0" dirty="0" smtClean="0"/>
              <a:t>The WUR Discovery channel should be selected from a fixed subset of WUR channels to reduce the discovery latency </a:t>
            </a:r>
          </a:p>
          <a:p>
            <a:pPr lvl="1"/>
            <a:r>
              <a:rPr lang="en-US" altLang="zh-CN" sz="1400" dirty="0" smtClean="0"/>
              <a:t>The recommended WUR discovery channels allow a STA to focus scanning on these WUR channels, and thus can limit the maximum discovery latency</a:t>
            </a:r>
          </a:p>
          <a:p>
            <a:pPr marL="400050"/>
            <a:r>
              <a:rPr lang="en-US" altLang="zh-CN" sz="1800" b="0" dirty="0" smtClean="0"/>
              <a:t>STA can monitor WUR frame during ON windows and perform WUR scanning during OFF windows, for example.</a:t>
            </a:r>
          </a:p>
          <a:p>
            <a:pPr marL="400050"/>
            <a:endParaRPr lang="en-US" altLang="zh-CN" sz="1800" b="0" dirty="0"/>
          </a:p>
        </p:txBody>
      </p:sp>
      <p:sp>
        <p:nvSpPr>
          <p:cNvPr id="4" name="灯片编号占位符 3"/>
          <p:cNvSpPr>
            <a:spLocks noGrp="1"/>
          </p:cNvSpPr>
          <p:nvPr>
            <p:ph type="sldNum" sz="quarter" idx="11"/>
          </p:nvPr>
        </p:nvSpPr>
        <p:spPr/>
        <p:txBody>
          <a:bodyPr/>
          <a:lstStyle/>
          <a:p>
            <a:r>
              <a:rPr lang="en-US"/>
              <a:t>Slide </a:t>
            </a:r>
            <a:fld id="{6570D9FA-82F7-425B-B8CA-145DC9A8CCB1}" type="slidenum">
              <a:rPr lang="en-US" smtClean="0"/>
              <a:t>6</a:t>
            </a:fld>
            <a:endParaRPr lang="en-US" dirty="0"/>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solidFill>
                  <a:schemeClr val="tx1"/>
                </a:solidFill>
              </a:rPr>
              <a:t>Key </a:t>
            </a:r>
            <a:r>
              <a:rPr lang="en-US" dirty="0" smtClean="0">
                <a:solidFill>
                  <a:schemeClr val="tx1"/>
                </a:solidFill>
              </a:rPr>
              <a:t>Advertised Inform</a:t>
            </a:r>
            <a:r>
              <a:rPr lang="en-US" dirty="0" smtClean="0"/>
              <a:t>ation</a:t>
            </a:r>
            <a:endParaRPr lang="en-US" dirty="0"/>
          </a:p>
        </p:txBody>
      </p:sp>
      <p:sp>
        <p:nvSpPr>
          <p:cNvPr id="3" name="内容占位符 2"/>
          <p:cNvSpPr>
            <a:spLocks noGrp="1"/>
          </p:cNvSpPr>
          <p:nvPr>
            <p:ph idx="1"/>
          </p:nvPr>
        </p:nvSpPr>
        <p:spPr/>
        <p:txBody>
          <a:bodyPr>
            <a:normAutofit fontScale="97500"/>
          </a:bodyPr>
          <a:lstStyle/>
          <a:p>
            <a:pPr marL="0" indent="0">
              <a:buNone/>
            </a:pPr>
            <a:r>
              <a:rPr lang="en-US" altLang="zh-CN" sz="1800" dirty="0"/>
              <a:t>WUR Discovery Channel</a:t>
            </a:r>
            <a:endParaRPr lang="en-US" altLang="zh-CN" sz="1600" dirty="0">
              <a:cs typeface="+mn-ea"/>
              <a:sym typeface="+mn-ea"/>
            </a:endParaRPr>
          </a:p>
          <a:p>
            <a:r>
              <a:rPr lang="en-US" altLang="zh-CN" sz="2000" b="0" dirty="0"/>
              <a:t>WUR scanning </a:t>
            </a:r>
            <a:r>
              <a:rPr lang="en-US" altLang="zh-CN" sz="2000" b="0" dirty="0" smtClean="0"/>
              <a:t>can</a:t>
            </a:r>
            <a:r>
              <a:rPr lang="en-US" altLang="zh-CN" sz="2000" b="0" dirty="0"/>
              <a:t> </a:t>
            </a:r>
            <a:r>
              <a:rPr lang="en-US" altLang="zh-CN" sz="2000" b="0" dirty="0" smtClean="0"/>
              <a:t>be </a:t>
            </a:r>
            <a:r>
              <a:rPr lang="en-US" altLang="zh-CN" sz="2000" b="0" dirty="0"/>
              <a:t>limited to </a:t>
            </a:r>
            <a:r>
              <a:rPr lang="en-US" altLang="zh-CN" sz="2000" b="0" dirty="0" smtClean="0"/>
              <a:t>the advertised WUR </a:t>
            </a:r>
            <a:r>
              <a:rPr lang="en-US" altLang="zh-CN" sz="2000" b="0" dirty="0"/>
              <a:t>Discovery channels.</a:t>
            </a:r>
          </a:p>
          <a:p>
            <a:pPr marL="0" lvl="0" indent="0">
              <a:buNone/>
            </a:pPr>
            <a:endParaRPr lang="en-US" altLang="zh-CN" sz="1800" b="0" dirty="0"/>
          </a:p>
          <a:p>
            <a:pPr marL="0" lvl="0" indent="0">
              <a:buNone/>
            </a:pPr>
            <a:r>
              <a:rPr lang="en-US" altLang="zh-CN" sz="1800" dirty="0"/>
              <a:t>Compressed SSID</a:t>
            </a:r>
          </a:p>
          <a:p>
            <a:r>
              <a:rPr lang="en-US" altLang="zh-CN" sz="1800" b="0" dirty="0"/>
              <a:t>Compressed </a:t>
            </a:r>
            <a:r>
              <a:rPr lang="en-US" altLang="zh-CN" sz="1800" b="0" dirty="0" smtClean="0"/>
              <a:t>SSID can </a:t>
            </a:r>
            <a:r>
              <a:rPr lang="en-US" altLang="zh-CN" sz="1800" b="0" dirty="0"/>
              <a:t>assist </a:t>
            </a:r>
            <a:r>
              <a:rPr lang="en-US" altLang="zh-CN" sz="1800" b="0" dirty="0" smtClean="0"/>
              <a:t>STA to </a:t>
            </a:r>
            <a:r>
              <a:rPr lang="en-US" altLang="zh-CN" sz="1800" b="0" dirty="0"/>
              <a:t>choose which WUR Discovery Channel to scan.</a:t>
            </a:r>
          </a:p>
          <a:p>
            <a:r>
              <a:rPr lang="en-US" altLang="zh-CN" sz="1800" b="0" dirty="0"/>
              <a:t>STA can choose to scan only WUR Discovery Channels that point to SSIDs of interest.</a:t>
            </a:r>
          </a:p>
          <a:p>
            <a:r>
              <a:rPr lang="en-US" altLang="zh-CN" sz="1800" b="0" dirty="0"/>
              <a:t>STA may prefer to choose a candidate AP within the same ESS for fast BSS transition.</a:t>
            </a:r>
          </a:p>
        </p:txBody>
      </p:sp>
      <p:sp>
        <p:nvSpPr>
          <p:cNvPr id="4" name="灯片编号占位符 3"/>
          <p:cNvSpPr>
            <a:spLocks noGrp="1"/>
          </p:cNvSpPr>
          <p:nvPr>
            <p:ph type="sldNum" sz="quarter" idx="11"/>
          </p:nvPr>
        </p:nvSpPr>
        <p:spPr/>
        <p:txBody>
          <a:bodyPr/>
          <a:lstStyle/>
          <a:p>
            <a:r>
              <a:rPr lang="en-US"/>
              <a:t>Slide </a:t>
            </a:r>
            <a:fld id="{6570D9FA-82F7-425B-B8CA-145DC9A8CCB1}" type="slidenum">
              <a:rPr lang="en-US" smtClean="0"/>
              <a:t>7</a:t>
            </a:fld>
            <a:endParaRPr lang="en-US" dirty="0"/>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ESS (per 802.11-2016) vs. MACSESS"/>
          <p:cNvSpPr txBox="1">
            <a:spLocks noGrp="1"/>
          </p:cNvSpPr>
          <p:nvPr>
            <p:ph type="title"/>
          </p:nvPr>
        </p:nvSpPr>
        <p:spPr>
          <a:xfrm>
            <a:off x="395536" y="404664"/>
            <a:ext cx="8839200" cy="1080120"/>
          </a:xfrm>
          <a:prstGeom prst="rect">
            <a:avLst/>
          </a:prstGeom>
        </p:spPr>
        <p:txBody>
          <a:bodyPr/>
          <a:lstStyle/>
          <a:p>
            <a:r>
              <a:rPr lang="en-US" dirty="0" smtClean="0">
                <a:solidFill>
                  <a:schemeClr val="tx1"/>
                </a:solidFill>
              </a:rPr>
              <a:t>Advertisement Signaling </a:t>
            </a:r>
            <a:r>
              <a:rPr lang="en-US" dirty="0" smtClean="0"/>
              <a:t>Example </a:t>
            </a:r>
            <a:r>
              <a:rPr lang="en-US" dirty="0"/>
              <a:t>A:</a:t>
            </a:r>
            <a:br>
              <a:rPr lang="en-US" dirty="0"/>
            </a:br>
            <a:r>
              <a:rPr lang="en-US" dirty="0" smtClean="0"/>
              <a:t>Repurposing RNR from </a:t>
            </a:r>
            <a:r>
              <a:rPr lang="en-US" dirty="0"/>
              <a:t>current </a:t>
            </a:r>
            <a:r>
              <a:rPr lang="en-US" dirty="0" smtClean="0"/>
              <a:t>standard</a:t>
            </a:r>
            <a:endParaRPr dirty="0"/>
          </a:p>
        </p:txBody>
      </p:sp>
      <p:sp>
        <p:nvSpPr>
          <p:cNvPr id="117" name="Slide Number"/>
          <p:cNvSpPr txBox="1">
            <a:spLocks noGrp="1"/>
          </p:cNvSpPr>
          <p:nvPr>
            <p:ph type="sldNum" sz="quarter" idx="4294967295"/>
          </p:nvPr>
        </p:nvSpPr>
        <p:spPr>
          <a:xfrm>
            <a:off x="4545804" y="6475412"/>
            <a:ext cx="127001" cy="18402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8</a:t>
            </a:fld>
            <a:endParaRPr/>
          </a:p>
        </p:txBody>
      </p:sp>
      <p:pic>
        <p:nvPicPr>
          <p:cNvPr id="5" name="Picture 5">
            <a:extLst>
              <a:ext uri="{FF2B5EF4-FFF2-40B4-BE49-F238E27FC236}">
                <a16:creationId xmlns:a16="http://schemas.microsoft.com/office/drawing/2014/main" xmlns="" id="{9B8BA556-6660-3E4B-BB65-789692FEF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103" y="1431833"/>
            <a:ext cx="7520603" cy="5043579"/>
          </a:xfrm>
          <a:prstGeom prst="rect">
            <a:avLst/>
          </a:prstGeom>
        </p:spPr>
      </p:pic>
    </p:spTree>
    <p:extLst>
      <p:ext uri="{BB962C8B-B14F-4D97-AF65-F5344CB8AC3E}">
        <p14:creationId xmlns:p14="http://schemas.microsoft.com/office/powerpoint/2010/main" val="14312806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529085" y="3328016"/>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2" name="标题 1"/>
          <p:cNvSpPr>
            <a:spLocks noGrp="1"/>
          </p:cNvSpPr>
          <p:nvPr>
            <p:ph type="title"/>
          </p:nvPr>
        </p:nvSpPr>
        <p:spPr>
          <a:xfrm>
            <a:off x="297180" y="685800"/>
            <a:ext cx="8549640" cy="1066800"/>
          </a:xfrm>
        </p:spPr>
        <p:txBody>
          <a:bodyPr/>
          <a:lstStyle/>
          <a:p>
            <a:r>
              <a:rPr lang="en-US" dirty="0">
                <a:solidFill>
                  <a:schemeClr val="tx1"/>
                </a:solidFill>
              </a:rPr>
              <a:t>Advertisement Signaling </a:t>
            </a:r>
            <a:r>
              <a:rPr lang="en-US" altLang="zh-CN" dirty="0" smtClean="0">
                <a:solidFill>
                  <a:schemeClr val="tx1"/>
                </a:solidFill>
              </a:rPr>
              <a:t>Example </a:t>
            </a:r>
            <a:r>
              <a:rPr lang="en-US" altLang="zh-CN" dirty="0">
                <a:solidFill>
                  <a:schemeClr val="tx1"/>
                </a:solidFill>
              </a:rPr>
              <a:t>B:</a:t>
            </a:r>
            <a:br>
              <a:rPr lang="en-US" altLang="zh-CN" dirty="0">
                <a:solidFill>
                  <a:schemeClr val="tx1"/>
                </a:solidFill>
              </a:rPr>
            </a:br>
            <a:r>
              <a:rPr lang="en-US" altLang="zh-CN" dirty="0">
                <a:solidFill>
                  <a:schemeClr val="tx1"/>
                </a:solidFill>
              </a:rPr>
              <a:t>using new Neighbor WUR </a:t>
            </a:r>
            <a:r>
              <a:rPr lang="en-US" altLang="zh-CN" dirty="0" smtClean="0">
                <a:solidFill>
                  <a:schemeClr val="tx1"/>
                </a:solidFill>
              </a:rPr>
              <a:t>Discovery Element</a:t>
            </a:r>
            <a:endParaRPr lang="en-US" altLang="zh-CN" dirty="0">
              <a:solidFill>
                <a:schemeClr val="tx1"/>
              </a:solidFill>
            </a:endParaRPr>
          </a:p>
        </p:txBody>
      </p:sp>
      <p:cxnSp>
        <p:nvCxnSpPr>
          <p:cNvPr id="50" name="直接连接符 49"/>
          <p:cNvCxnSpPr/>
          <p:nvPr/>
        </p:nvCxnSpPr>
        <p:spPr>
          <a:xfrm>
            <a:off x="4819133" y="2607537"/>
            <a:ext cx="367552" cy="738408"/>
          </a:xfrm>
          <a:prstGeom prst="line">
            <a:avLst/>
          </a:prstGeom>
          <a:solidFill>
            <a:schemeClr val="accent1"/>
          </a:solidFill>
          <a:ln w="12700" cap="flat" cmpd="sng" algn="ctr">
            <a:solidFill>
              <a:schemeClr val="tx1"/>
            </a:solidFill>
            <a:prstDash val="solid"/>
            <a:round/>
            <a:headEnd type="none" w="sm" len="sm"/>
            <a:tailEnd type="none" w="sm" len="sm"/>
          </a:ln>
        </p:spPr>
      </p:cxnSp>
      <p:cxnSp>
        <p:nvCxnSpPr>
          <p:cNvPr id="51" name="直接连接符 50"/>
          <p:cNvCxnSpPr/>
          <p:nvPr/>
        </p:nvCxnSpPr>
        <p:spPr>
          <a:xfrm>
            <a:off x="4918913" y="5111288"/>
            <a:ext cx="770320" cy="409476"/>
          </a:xfrm>
          <a:prstGeom prst="line">
            <a:avLst/>
          </a:prstGeom>
          <a:solidFill>
            <a:schemeClr val="accent1"/>
          </a:solidFill>
          <a:ln w="12700" cap="flat" cmpd="sng" algn="ctr">
            <a:solidFill>
              <a:schemeClr val="tx1"/>
            </a:solidFill>
            <a:prstDash val="solid"/>
            <a:round/>
            <a:headEnd type="none" w="sm" len="sm"/>
            <a:tailEnd type="none" w="sm" len="sm"/>
          </a:ln>
        </p:spPr>
      </p:cxnSp>
      <p:sp>
        <p:nvSpPr>
          <p:cNvPr id="52" name="灯片编号占位符 3"/>
          <p:cNvSpPr>
            <a:spLocks noGrp="1"/>
          </p:cNvSpPr>
          <p:nvPr>
            <p:ph type="sldNum" sz="quarter" idx="11"/>
          </p:nvPr>
        </p:nvSpPr>
        <p:spPr>
          <a:xfrm>
            <a:off x="4406766" y="6557969"/>
            <a:ext cx="530225" cy="182563"/>
          </a:xfrm>
        </p:spPr>
        <p:txBody>
          <a:bodyPr/>
          <a:lstStyle/>
          <a:p>
            <a:r>
              <a:rPr lang="en-US" dirty="0"/>
              <a:t>Slide </a:t>
            </a:r>
            <a:fld id="{6570D9FA-82F7-425B-B8CA-145DC9A8CCB1}" type="slidenum">
              <a:rPr lang="en-US" dirty="0"/>
              <a:t>9</a:t>
            </a:fld>
            <a:endParaRPr lang="en-US" dirty="0"/>
          </a:p>
        </p:txBody>
      </p:sp>
      <p:sp>
        <p:nvSpPr>
          <p:cNvPr id="53" name="矩形 52"/>
          <p:cNvSpPr/>
          <p:nvPr/>
        </p:nvSpPr>
        <p:spPr>
          <a:xfrm>
            <a:off x="3121149" y="4609003"/>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54" name="矩形 53"/>
          <p:cNvSpPr/>
          <p:nvPr/>
        </p:nvSpPr>
        <p:spPr>
          <a:xfrm>
            <a:off x="2443485" y="3328016"/>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57" name="矩形 56"/>
          <p:cNvSpPr/>
          <p:nvPr/>
        </p:nvSpPr>
        <p:spPr>
          <a:xfrm>
            <a:off x="4935259" y="4609141"/>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59" name="文本框 58"/>
          <p:cNvSpPr txBox="1"/>
          <p:nvPr/>
        </p:nvSpPr>
        <p:spPr>
          <a:xfrm>
            <a:off x="5043661" y="4751531"/>
            <a:ext cx="715025" cy="337185"/>
          </a:xfrm>
          <a:prstGeom prst="rect">
            <a:avLst/>
          </a:prstGeom>
          <a:noFill/>
        </p:spPr>
        <p:txBody>
          <a:bodyPr wrap="square" rtlCol="0" anchor="t">
            <a:spAutoFit/>
          </a:bodyPr>
          <a:lstStyle/>
          <a:p>
            <a:pPr lvl="0" algn="l"/>
            <a:r>
              <a:rPr lang="en-US" altLang="zh-CN" sz="800" dirty="0">
                <a:sym typeface="+mn-ea"/>
              </a:rPr>
              <a:t>BSSID </a:t>
            </a:r>
          </a:p>
          <a:p>
            <a:pPr lvl="0" algn="l"/>
            <a:endParaRPr lang="en-US" altLang="zh-CN" sz="800" dirty="0">
              <a:sym typeface="+mn-ea"/>
            </a:endParaRPr>
          </a:p>
        </p:txBody>
      </p:sp>
      <p:sp>
        <p:nvSpPr>
          <p:cNvPr id="60" name="文本框 59"/>
          <p:cNvSpPr txBox="1"/>
          <p:nvPr/>
        </p:nvSpPr>
        <p:spPr>
          <a:xfrm>
            <a:off x="3178060" y="4708937"/>
            <a:ext cx="1036320" cy="460375"/>
          </a:xfrm>
          <a:prstGeom prst="rect">
            <a:avLst/>
          </a:prstGeom>
          <a:noFill/>
        </p:spPr>
        <p:txBody>
          <a:bodyPr wrap="square" rtlCol="0" anchor="t">
            <a:spAutoFit/>
          </a:bodyPr>
          <a:lstStyle/>
          <a:p>
            <a:pPr lvl="0" algn="l"/>
            <a:r>
              <a:rPr lang="en-US" altLang="zh-CN" sz="800" dirty="0">
                <a:sym typeface="+mn-ea"/>
              </a:rPr>
              <a:t>Compressed </a:t>
            </a:r>
          </a:p>
          <a:p>
            <a:pPr lvl="0" algn="l"/>
            <a:r>
              <a:rPr lang="en-US" altLang="zh-CN" sz="800" dirty="0">
                <a:sym typeface="+mn-ea"/>
              </a:rPr>
              <a:t>SSID </a:t>
            </a:r>
          </a:p>
          <a:p>
            <a:pPr lvl="0" algn="l"/>
            <a:endParaRPr lang="en-US" altLang="zh-CN" sz="800" dirty="0">
              <a:sym typeface="+mn-ea"/>
            </a:endParaRPr>
          </a:p>
        </p:txBody>
      </p:sp>
      <p:sp>
        <p:nvSpPr>
          <p:cNvPr id="69" name="文本框 68"/>
          <p:cNvSpPr txBox="1"/>
          <p:nvPr/>
        </p:nvSpPr>
        <p:spPr>
          <a:xfrm>
            <a:off x="1519560" y="3345945"/>
            <a:ext cx="880745" cy="460375"/>
          </a:xfrm>
          <a:prstGeom prst="rect">
            <a:avLst/>
          </a:prstGeom>
          <a:noFill/>
        </p:spPr>
        <p:txBody>
          <a:bodyPr wrap="square" rtlCol="0" anchor="t">
            <a:spAutoFit/>
          </a:bodyPr>
          <a:lstStyle/>
          <a:p>
            <a:pPr lvl="0" algn="l"/>
            <a:r>
              <a:rPr lang="en-US" altLang="zh-CN" sz="800" dirty="0">
                <a:sym typeface="+mn-ea"/>
              </a:rPr>
              <a:t>WUR </a:t>
            </a:r>
            <a:r>
              <a:rPr lang="en-US" altLang="zh-CN" sz="800" dirty="0" smtClean="0">
                <a:sym typeface="+mn-ea"/>
              </a:rPr>
              <a:t>Operating </a:t>
            </a:r>
            <a:r>
              <a:rPr lang="en-US" altLang="zh-CN" sz="800" dirty="0">
                <a:sym typeface="+mn-ea"/>
              </a:rPr>
              <a:t>Class </a:t>
            </a:r>
          </a:p>
        </p:txBody>
      </p:sp>
      <p:sp>
        <p:nvSpPr>
          <p:cNvPr id="75" name="文本框 74"/>
          <p:cNvSpPr txBox="1"/>
          <p:nvPr/>
        </p:nvSpPr>
        <p:spPr>
          <a:xfrm>
            <a:off x="2578740" y="3319345"/>
            <a:ext cx="880745" cy="583565"/>
          </a:xfrm>
          <a:prstGeom prst="rect">
            <a:avLst/>
          </a:prstGeom>
          <a:noFill/>
        </p:spPr>
        <p:txBody>
          <a:bodyPr wrap="square" rtlCol="0" anchor="t">
            <a:spAutoFit/>
          </a:bodyPr>
          <a:lstStyle/>
          <a:p>
            <a:pPr lvl="0" algn="l"/>
            <a:r>
              <a:rPr lang="en-US" altLang="zh-CN" sz="800" dirty="0">
                <a:sym typeface="+mn-ea"/>
              </a:rPr>
              <a:t>WUR </a:t>
            </a:r>
            <a:r>
              <a:rPr lang="en-US" altLang="zh-CN" sz="800" dirty="0" smtClean="0">
                <a:sym typeface="+mn-ea"/>
              </a:rPr>
              <a:t>Discovery </a:t>
            </a:r>
            <a:r>
              <a:rPr lang="en-US" altLang="zh-CN" sz="800" dirty="0">
                <a:sym typeface="+mn-ea"/>
              </a:rPr>
              <a:t>Channel Number</a:t>
            </a:r>
          </a:p>
        </p:txBody>
      </p:sp>
      <p:sp>
        <p:nvSpPr>
          <p:cNvPr id="107" name="矩形 106"/>
          <p:cNvSpPr/>
          <p:nvPr/>
        </p:nvSpPr>
        <p:spPr>
          <a:xfrm>
            <a:off x="4004513" y="4604017"/>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08" name="矩形 107"/>
          <p:cNvSpPr/>
          <p:nvPr/>
        </p:nvSpPr>
        <p:spPr>
          <a:xfrm>
            <a:off x="2099747" y="2076335"/>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09" name="矩形 108"/>
          <p:cNvSpPr/>
          <p:nvPr/>
        </p:nvSpPr>
        <p:spPr>
          <a:xfrm>
            <a:off x="1185347" y="2076335"/>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10" name="文本框 109"/>
          <p:cNvSpPr txBox="1"/>
          <p:nvPr/>
        </p:nvSpPr>
        <p:spPr>
          <a:xfrm>
            <a:off x="1212652" y="2162695"/>
            <a:ext cx="978535" cy="213995"/>
          </a:xfrm>
          <a:prstGeom prst="rect">
            <a:avLst/>
          </a:prstGeom>
          <a:noFill/>
        </p:spPr>
        <p:txBody>
          <a:bodyPr wrap="square" rtlCol="0" anchor="t">
            <a:spAutoFit/>
          </a:bodyPr>
          <a:lstStyle/>
          <a:p>
            <a:r>
              <a:rPr lang="en-US" altLang="zh-CN" sz="800" b="1"/>
              <a:t>Element ID</a:t>
            </a:r>
            <a:endParaRPr lang="en-US" altLang="zh-CN" sz="900" b="1"/>
          </a:p>
        </p:txBody>
      </p:sp>
      <p:sp>
        <p:nvSpPr>
          <p:cNvPr id="111" name="文本框 110"/>
          <p:cNvSpPr txBox="1"/>
          <p:nvPr/>
        </p:nvSpPr>
        <p:spPr>
          <a:xfrm>
            <a:off x="2189282" y="2162695"/>
            <a:ext cx="978535" cy="213995"/>
          </a:xfrm>
          <a:prstGeom prst="rect">
            <a:avLst/>
          </a:prstGeom>
          <a:noFill/>
        </p:spPr>
        <p:txBody>
          <a:bodyPr wrap="square" rtlCol="0" anchor="t">
            <a:spAutoFit/>
          </a:bodyPr>
          <a:lstStyle/>
          <a:p>
            <a:r>
              <a:rPr lang="en-US" altLang="zh-CN" sz="800" b="1"/>
              <a:t>Length</a:t>
            </a:r>
            <a:endParaRPr lang="en-US" altLang="zh-CN" sz="900" b="1"/>
          </a:p>
        </p:txBody>
      </p:sp>
      <p:sp>
        <p:nvSpPr>
          <p:cNvPr id="112" name="文本框 111"/>
          <p:cNvSpPr txBox="1"/>
          <p:nvPr/>
        </p:nvSpPr>
        <p:spPr>
          <a:xfrm>
            <a:off x="4139952" y="4682122"/>
            <a:ext cx="978535" cy="368300"/>
          </a:xfrm>
          <a:prstGeom prst="rect">
            <a:avLst/>
          </a:prstGeom>
          <a:noFill/>
        </p:spPr>
        <p:txBody>
          <a:bodyPr wrap="square" rtlCol="0" anchor="t">
            <a:spAutoFit/>
          </a:bodyPr>
          <a:lstStyle/>
          <a:p>
            <a:r>
              <a:rPr lang="en-US" altLang="zh-CN" sz="900" b="1"/>
              <a:t>Bitmap Control</a:t>
            </a:r>
          </a:p>
        </p:txBody>
      </p:sp>
      <p:sp>
        <p:nvSpPr>
          <p:cNvPr id="113" name="矩形 112"/>
          <p:cNvSpPr/>
          <p:nvPr/>
        </p:nvSpPr>
        <p:spPr>
          <a:xfrm>
            <a:off x="3014147" y="2076335"/>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r>
              <a:rPr lang="en-US" altLang="zh-CN" sz="800" b="1" dirty="0" smtClean="0">
                <a:sym typeface="+mn-ea"/>
              </a:rPr>
              <a:t>Element ID Extension</a:t>
            </a:r>
            <a:endParaRPr lang="en-US" altLang="zh-CN" sz="800" b="1" dirty="0"/>
          </a:p>
        </p:txBody>
      </p:sp>
      <p:sp>
        <p:nvSpPr>
          <p:cNvPr id="116" name="矩形 115"/>
          <p:cNvSpPr/>
          <p:nvPr/>
        </p:nvSpPr>
        <p:spPr>
          <a:xfrm>
            <a:off x="3860433" y="5520764"/>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17" name="矩形 116"/>
          <p:cNvSpPr/>
          <p:nvPr/>
        </p:nvSpPr>
        <p:spPr>
          <a:xfrm>
            <a:off x="4774833" y="5520764"/>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21" name="文本框 120"/>
          <p:cNvSpPr txBox="1"/>
          <p:nvPr/>
        </p:nvSpPr>
        <p:spPr>
          <a:xfrm>
            <a:off x="3924568" y="5592519"/>
            <a:ext cx="880745" cy="460375"/>
          </a:xfrm>
          <a:prstGeom prst="rect">
            <a:avLst/>
          </a:prstGeom>
          <a:noFill/>
        </p:spPr>
        <p:txBody>
          <a:bodyPr wrap="square" rtlCol="0" anchor="t">
            <a:spAutoFit/>
          </a:bodyPr>
          <a:lstStyle/>
          <a:p>
            <a:pPr lvl="0" algn="l"/>
            <a:r>
              <a:rPr lang="en-US" altLang="zh-CN" sz="800" dirty="0">
                <a:sym typeface="+mn-ea"/>
              </a:rPr>
              <a:t>BSSID</a:t>
            </a:r>
          </a:p>
          <a:p>
            <a:pPr lvl="0" algn="l"/>
            <a:r>
              <a:rPr lang="en-US" altLang="zh-CN" sz="800" dirty="0">
                <a:sym typeface="+mn-ea"/>
              </a:rPr>
              <a:t>Present </a:t>
            </a:r>
          </a:p>
          <a:p>
            <a:pPr lvl="0" algn="l"/>
            <a:endParaRPr lang="en-US" altLang="zh-CN" sz="800" dirty="0">
              <a:sym typeface="+mn-ea"/>
            </a:endParaRPr>
          </a:p>
        </p:txBody>
      </p:sp>
      <p:sp>
        <p:nvSpPr>
          <p:cNvPr id="124" name="文本框 123"/>
          <p:cNvSpPr txBox="1"/>
          <p:nvPr/>
        </p:nvSpPr>
        <p:spPr>
          <a:xfrm>
            <a:off x="4946918" y="5658757"/>
            <a:ext cx="880745" cy="213995"/>
          </a:xfrm>
          <a:prstGeom prst="rect">
            <a:avLst/>
          </a:prstGeom>
          <a:noFill/>
        </p:spPr>
        <p:txBody>
          <a:bodyPr wrap="square" rtlCol="0" anchor="t">
            <a:spAutoFit/>
          </a:bodyPr>
          <a:lstStyle/>
          <a:p>
            <a:pPr lvl="0" algn="l"/>
            <a:r>
              <a:rPr lang="en-US" altLang="zh-CN" sz="800" dirty="0">
                <a:sym typeface="+mn-ea"/>
              </a:rPr>
              <a:t>Reserved </a:t>
            </a:r>
          </a:p>
        </p:txBody>
      </p:sp>
      <p:sp>
        <p:nvSpPr>
          <p:cNvPr id="125" name="文本框 124"/>
          <p:cNvSpPr txBox="1"/>
          <p:nvPr/>
        </p:nvSpPr>
        <p:spPr>
          <a:xfrm>
            <a:off x="539552" y="2627515"/>
            <a:ext cx="645795" cy="245110"/>
          </a:xfrm>
          <a:prstGeom prst="rect">
            <a:avLst/>
          </a:prstGeom>
          <a:noFill/>
        </p:spPr>
        <p:txBody>
          <a:bodyPr wrap="square" rtlCol="0" anchor="t">
            <a:spAutoFit/>
          </a:bodyPr>
          <a:lstStyle/>
          <a:p>
            <a:r>
              <a:rPr lang="zh-CN" altLang="en-US" sz="1000"/>
              <a:t>Octets:</a:t>
            </a:r>
          </a:p>
        </p:txBody>
      </p:sp>
      <p:sp>
        <p:nvSpPr>
          <p:cNvPr id="126" name="文本框 125"/>
          <p:cNvSpPr txBox="1"/>
          <p:nvPr/>
        </p:nvSpPr>
        <p:spPr>
          <a:xfrm>
            <a:off x="1392992" y="2627515"/>
            <a:ext cx="4666615" cy="275590"/>
          </a:xfrm>
          <a:prstGeom prst="rect">
            <a:avLst/>
          </a:prstGeom>
          <a:noFill/>
        </p:spPr>
        <p:txBody>
          <a:bodyPr wrap="square" rtlCol="0" anchor="t">
            <a:spAutoFit/>
          </a:bodyPr>
          <a:lstStyle/>
          <a:p>
            <a:r>
              <a:rPr lang="zh-CN" altLang="en-US" sz="1200" dirty="0"/>
              <a:t>1                      1                </a:t>
            </a:r>
            <a:r>
              <a:rPr lang="zh-CN" altLang="en-US" sz="1200" dirty="0" smtClean="0"/>
              <a:t>     </a:t>
            </a:r>
            <a:r>
              <a:rPr lang="en-US" altLang="zh-CN" sz="1200" dirty="0" smtClean="0"/>
              <a:t>1             </a:t>
            </a:r>
            <a:r>
              <a:rPr lang="zh-CN" altLang="en-US" sz="1200" dirty="0" smtClean="0"/>
              <a:t> </a:t>
            </a:r>
            <a:r>
              <a:rPr lang="zh-CN" altLang="en-US" sz="1000" dirty="0"/>
              <a:t>Variable</a:t>
            </a:r>
          </a:p>
        </p:txBody>
      </p:sp>
      <p:sp>
        <p:nvSpPr>
          <p:cNvPr id="127" name="文本框 126"/>
          <p:cNvSpPr txBox="1"/>
          <p:nvPr/>
        </p:nvSpPr>
        <p:spPr>
          <a:xfrm>
            <a:off x="3171106" y="6119569"/>
            <a:ext cx="568325" cy="245110"/>
          </a:xfrm>
          <a:prstGeom prst="rect">
            <a:avLst/>
          </a:prstGeom>
          <a:noFill/>
        </p:spPr>
        <p:txBody>
          <a:bodyPr wrap="square" rtlCol="0" anchor="t">
            <a:spAutoFit/>
          </a:bodyPr>
          <a:lstStyle/>
          <a:p>
            <a:r>
              <a:rPr lang="en-US" altLang="zh-CN" sz="1000" dirty="0" smtClean="0"/>
              <a:t>Bits:</a:t>
            </a:r>
            <a:endParaRPr lang="zh-CN" altLang="en-US" sz="1000" dirty="0"/>
          </a:p>
        </p:txBody>
      </p:sp>
      <p:sp>
        <p:nvSpPr>
          <p:cNvPr id="128" name="文本框 127"/>
          <p:cNvSpPr txBox="1"/>
          <p:nvPr/>
        </p:nvSpPr>
        <p:spPr>
          <a:xfrm>
            <a:off x="723181" y="3933219"/>
            <a:ext cx="645795" cy="245110"/>
          </a:xfrm>
          <a:prstGeom prst="rect">
            <a:avLst/>
          </a:prstGeom>
          <a:noFill/>
        </p:spPr>
        <p:txBody>
          <a:bodyPr wrap="square" rtlCol="0" anchor="t">
            <a:spAutoFit/>
          </a:bodyPr>
          <a:lstStyle/>
          <a:p>
            <a:r>
              <a:rPr lang="zh-CN" altLang="en-US" sz="1000" dirty="0"/>
              <a:t>Octets:</a:t>
            </a:r>
          </a:p>
        </p:txBody>
      </p:sp>
      <p:sp>
        <p:nvSpPr>
          <p:cNvPr id="129" name="文本框 128"/>
          <p:cNvSpPr txBox="1"/>
          <p:nvPr/>
        </p:nvSpPr>
        <p:spPr>
          <a:xfrm>
            <a:off x="3531493" y="1844824"/>
            <a:ext cx="1688465" cy="213995"/>
          </a:xfrm>
          <a:prstGeom prst="rect">
            <a:avLst/>
          </a:prstGeom>
          <a:noFill/>
        </p:spPr>
        <p:txBody>
          <a:bodyPr wrap="square" rtlCol="0" anchor="t">
            <a:spAutoFit/>
          </a:bodyPr>
          <a:lstStyle/>
          <a:p>
            <a:pPr algn="ctr"/>
            <a:r>
              <a:rPr lang="en-US" altLang="zh-CN" sz="800" dirty="0"/>
              <a:t>one or more</a:t>
            </a:r>
            <a:endParaRPr lang="en-US" altLang="zh-CN" sz="900" dirty="0"/>
          </a:p>
        </p:txBody>
      </p:sp>
      <p:cxnSp>
        <p:nvCxnSpPr>
          <p:cNvPr id="130" name="直接连接符 129"/>
          <p:cNvCxnSpPr/>
          <p:nvPr/>
        </p:nvCxnSpPr>
        <p:spPr>
          <a:xfrm flipH="1">
            <a:off x="1519560" y="2614815"/>
            <a:ext cx="2385173" cy="713201"/>
          </a:xfrm>
          <a:prstGeom prst="line">
            <a:avLst/>
          </a:prstGeom>
          <a:solidFill>
            <a:schemeClr val="accent1"/>
          </a:solidFill>
          <a:ln w="12700" cap="flat" cmpd="sng" algn="ctr">
            <a:solidFill>
              <a:schemeClr val="tx1"/>
            </a:solidFill>
            <a:prstDash val="solid"/>
            <a:round/>
            <a:headEnd type="none" w="sm" len="sm"/>
            <a:tailEnd type="none" w="sm" len="sm"/>
          </a:ln>
        </p:spPr>
      </p:cxnSp>
      <p:cxnSp>
        <p:nvCxnSpPr>
          <p:cNvPr id="131" name="直接连接符 130"/>
          <p:cNvCxnSpPr/>
          <p:nvPr/>
        </p:nvCxnSpPr>
        <p:spPr>
          <a:xfrm flipH="1">
            <a:off x="3860433" y="5122718"/>
            <a:ext cx="154876" cy="398046"/>
          </a:xfrm>
          <a:prstGeom prst="line">
            <a:avLst/>
          </a:prstGeom>
          <a:solidFill>
            <a:schemeClr val="accent1"/>
          </a:solidFill>
          <a:ln w="12700" cap="flat" cmpd="sng" algn="ctr">
            <a:solidFill>
              <a:schemeClr val="tx1"/>
            </a:solidFill>
            <a:prstDash val="solid"/>
            <a:round/>
            <a:headEnd type="none" w="sm" len="sm"/>
            <a:tailEnd type="none" w="sm" len="sm"/>
          </a:ln>
        </p:spPr>
      </p:cxnSp>
      <p:sp>
        <p:nvSpPr>
          <p:cNvPr id="132" name="矩形 131"/>
          <p:cNvSpPr/>
          <p:nvPr/>
        </p:nvSpPr>
        <p:spPr>
          <a:xfrm>
            <a:off x="3913237" y="2060848"/>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33" name="文本框 132"/>
          <p:cNvSpPr txBox="1"/>
          <p:nvPr/>
        </p:nvSpPr>
        <p:spPr>
          <a:xfrm>
            <a:off x="4035549" y="2103933"/>
            <a:ext cx="978535" cy="460375"/>
          </a:xfrm>
          <a:prstGeom prst="rect">
            <a:avLst/>
          </a:prstGeom>
          <a:noFill/>
        </p:spPr>
        <p:txBody>
          <a:bodyPr wrap="square" rtlCol="0" anchor="t">
            <a:spAutoFit/>
          </a:bodyPr>
          <a:lstStyle/>
          <a:p>
            <a:r>
              <a:rPr lang="en-US" altLang="zh-CN" sz="800" b="1" dirty="0">
                <a:sym typeface="+mn-ea"/>
              </a:rPr>
              <a:t>neighbor AP/target AP information</a:t>
            </a:r>
            <a:endParaRPr lang="en-US" altLang="zh-CN" sz="900" b="1" dirty="0"/>
          </a:p>
        </p:txBody>
      </p:sp>
      <p:sp>
        <p:nvSpPr>
          <p:cNvPr id="174" name="文本框 173"/>
          <p:cNvSpPr txBox="1"/>
          <p:nvPr/>
        </p:nvSpPr>
        <p:spPr>
          <a:xfrm>
            <a:off x="2811413" y="6104329"/>
            <a:ext cx="2902629" cy="276999"/>
          </a:xfrm>
          <a:prstGeom prst="rect">
            <a:avLst/>
          </a:prstGeom>
          <a:noFill/>
        </p:spPr>
        <p:txBody>
          <a:bodyPr wrap="square" rtlCol="0" anchor="t">
            <a:spAutoFit/>
          </a:bodyPr>
          <a:lstStyle/>
          <a:p>
            <a:r>
              <a:rPr lang="zh-CN" altLang="en-US" sz="1200" dirty="0" smtClean="0"/>
              <a:t>                                      </a:t>
            </a:r>
            <a:r>
              <a:rPr lang="zh-CN" altLang="en-US" sz="1200" dirty="0"/>
              <a:t>1                 </a:t>
            </a:r>
            <a:r>
              <a:rPr lang="zh-CN" altLang="en-US" sz="1200" dirty="0" smtClean="0"/>
              <a:t>   </a:t>
            </a:r>
            <a:r>
              <a:rPr lang="en-US" altLang="zh-CN" sz="1200" dirty="0"/>
              <a:t>7</a:t>
            </a:r>
            <a:endParaRPr lang="en-US" altLang="zh-CN" sz="1000" dirty="0"/>
          </a:p>
        </p:txBody>
      </p:sp>
      <p:sp>
        <p:nvSpPr>
          <p:cNvPr id="175" name="文本框 174"/>
          <p:cNvSpPr txBox="1"/>
          <p:nvPr/>
        </p:nvSpPr>
        <p:spPr>
          <a:xfrm>
            <a:off x="1680682" y="3861048"/>
            <a:ext cx="3795027" cy="276999"/>
          </a:xfrm>
          <a:prstGeom prst="rect">
            <a:avLst/>
          </a:prstGeom>
          <a:noFill/>
        </p:spPr>
        <p:txBody>
          <a:bodyPr wrap="square" rtlCol="0" anchor="t">
            <a:spAutoFit/>
          </a:bodyPr>
          <a:lstStyle/>
          <a:p>
            <a:r>
              <a:rPr lang="zh-CN" altLang="en-US" sz="1200" dirty="0"/>
              <a:t>1                  </a:t>
            </a:r>
            <a:r>
              <a:rPr lang="en-US" altLang="zh-CN" sz="1200" dirty="0" smtClean="0"/>
              <a:t>1	1	variable</a:t>
            </a:r>
            <a:endParaRPr lang="en-US" altLang="zh-CN" sz="1000" dirty="0"/>
          </a:p>
        </p:txBody>
      </p:sp>
      <p:sp>
        <p:nvSpPr>
          <p:cNvPr id="43" name="矩形 112"/>
          <p:cNvSpPr/>
          <p:nvPr/>
        </p:nvSpPr>
        <p:spPr>
          <a:xfrm>
            <a:off x="3357885" y="3336538"/>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r>
              <a:rPr lang="en-US" altLang="zh-CN" sz="800" dirty="0" smtClean="0">
                <a:sym typeface="+mn-ea"/>
              </a:rPr>
              <a:t>neighbor </a:t>
            </a:r>
            <a:r>
              <a:rPr lang="en-US" altLang="zh-CN" sz="800" dirty="0" smtClean="0">
                <a:solidFill>
                  <a:schemeClr val="tx1"/>
                </a:solidFill>
                <a:latin typeface="Arial" panose="020B0604020202020204" pitchFamily="34" charset="0"/>
                <a:ea typeface="宋体" panose="02010600030101010101" pitchFamily="2" charset="-122"/>
                <a:sym typeface="+mn-ea"/>
              </a:rPr>
              <a:t>AP/target</a:t>
            </a:r>
            <a:r>
              <a:rPr lang="en-US" altLang="zh-CN" sz="800" dirty="0" smtClean="0">
                <a:sym typeface="+mn-ea"/>
              </a:rPr>
              <a:t> AP Count</a:t>
            </a:r>
            <a:endParaRPr lang="en-US" altLang="zh-CN" sz="800" dirty="0"/>
          </a:p>
        </p:txBody>
      </p:sp>
      <p:sp>
        <p:nvSpPr>
          <p:cNvPr id="47" name="矩形 112"/>
          <p:cNvSpPr/>
          <p:nvPr/>
        </p:nvSpPr>
        <p:spPr>
          <a:xfrm>
            <a:off x="4272285" y="3336538"/>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r>
              <a:rPr lang="en-US" altLang="zh-CN" sz="800" dirty="0" smtClean="0">
                <a:sym typeface="+mn-ea"/>
              </a:rPr>
              <a:t>neighbor </a:t>
            </a:r>
            <a:r>
              <a:rPr lang="en-US" altLang="zh-CN" sz="800" dirty="0" smtClean="0">
                <a:solidFill>
                  <a:schemeClr val="tx1"/>
                </a:solidFill>
                <a:latin typeface="Arial" panose="020B0604020202020204" pitchFamily="34" charset="0"/>
                <a:ea typeface="宋体" panose="02010600030101010101" pitchFamily="2" charset="-122"/>
                <a:sym typeface="+mn-ea"/>
              </a:rPr>
              <a:t>AP/target</a:t>
            </a:r>
            <a:r>
              <a:rPr lang="en-US" altLang="zh-CN" sz="800" dirty="0" smtClean="0">
                <a:sym typeface="+mn-ea"/>
              </a:rPr>
              <a:t> AP</a:t>
            </a:r>
            <a:endParaRPr lang="en-US" altLang="zh-CN" sz="800" dirty="0"/>
          </a:p>
        </p:txBody>
      </p:sp>
      <p:sp>
        <p:nvSpPr>
          <p:cNvPr id="48" name="文本框 128"/>
          <p:cNvSpPr txBox="1"/>
          <p:nvPr/>
        </p:nvSpPr>
        <p:spPr>
          <a:xfrm>
            <a:off x="3931260" y="3068960"/>
            <a:ext cx="1688465" cy="213995"/>
          </a:xfrm>
          <a:prstGeom prst="rect">
            <a:avLst/>
          </a:prstGeom>
          <a:noFill/>
        </p:spPr>
        <p:txBody>
          <a:bodyPr wrap="square" rtlCol="0" anchor="t">
            <a:spAutoFit/>
          </a:bodyPr>
          <a:lstStyle/>
          <a:p>
            <a:pPr algn="ctr"/>
            <a:r>
              <a:rPr lang="en-US" altLang="zh-CN" sz="800" dirty="0"/>
              <a:t>one or more</a:t>
            </a:r>
            <a:endParaRPr lang="en-US" altLang="zh-CN" sz="900" dirty="0"/>
          </a:p>
        </p:txBody>
      </p:sp>
      <p:cxnSp>
        <p:nvCxnSpPr>
          <p:cNvPr id="61" name="直接连接符 129"/>
          <p:cNvCxnSpPr/>
          <p:nvPr/>
        </p:nvCxnSpPr>
        <p:spPr>
          <a:xfrm flipH="1">
            <a:off x="3121149" y="3865678"/>
            <a:ext cx="1153645" cy="743463"/>
          </a:xfrm>
          <a:prstGeom prst="line">
            <a:avLst/>
          </a:prstGeom>
          <a:solidFill>
            <a:schemeClr val="accent1"/>
          </a:solidFill>
          <a:ln w="12700" cap="flat" cmpd="sng" algn="ctr">
            <a:solidFill>
              <a:schemeClr val="tx1"/>
            </a:solidFill>
            <a:prstDash val="solid"/>
            <a:round/>
            <a:headEnd type="none" w="sm" len="sm"/>
            <a:tailEnd type="none" w="sm" len="sm"/>
          </a:ln>
        </p:spPr>
      </p:cxnSp>
      <p:cxnSp>
        <p:nvCxnSpPr>
          <p:cNvPr id="62" name="直接连接符 49"/>
          <p:cNvCxnSpPr/>
          <p:nvPr/>
        </p:nvCxnSpPr>
        <p:spPr>
          <a:xfrm>
            <a:off x="5179176" y="3844423"/>
            <a:ext cx="670483" cy="759594"/>
          </a:xfrm>
          <a:prstGeom prst="line">
            <a:avLst/>
          </a:prstGeom>
          <a:solidFill>
            <a:schemeClr val="accent1"/>
          </a:solidFill>
          <a:ln w="12700" cap="flat" cmpd="sng" algn="ctr">
            <a:solidFill>
              <a:schemeClr val="tx1"/>
            </a:solidFill>
            <a:prstDash val="solid"/>
            <a:round/>
            <a:headEnd type="none" w="sm" len="sm"/>
            <a:tailEnd type="none" w="sm" len="sm"/>
          </a:ln>
        </p:spPr>
      </p:cxnSp>
      <p:sp>
        <p:nvSpPr>
          <p:cNvPr id="13" name="Line Callout 1 12"/>
          <p:cNvSpPr/>
          <p:nvPr/>
        </p:nvSpPr>
        <p:spPr bwMode="auto">
          <a:xfrm>
            <a:off x="651173" y="4509120"/>
            <a:ext cx="2177504" cy="612648"/>
          </a:xfrm>
          <a:prstGeom prst="borderCallout1">
            <a:avLst>
              <a:gd name="adj1" fmla="val 445"/>
              <a:gd name="adj2" fmla="val 48271"/>
              <a:gd name="adj3" fmla="val -114197"/>
              <a:gd name="adj4" fmla="val 132641"/>
            </a:avLst>
          </a:prstGeom>
          <a:noFill/>
          <a:ln w="28575" cap="flat" cmpd="sng" algn="ctr">
            <a:solidFill>
              <a:schemeClr val="tx1"/>
            </a:solidFill>
            <a:prstDash val="solid"/>
            <a:round/>
            <a:headEnd type="none" w="sm" len="sm"/>
            <a:tailEnd type="none" w="sm" len="sm"/>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1100" b="0" i="0" u="none" strike="noStrike" cap="none" normalizeH="0" baseline="0" dirty="0" smtClean="0">
                <a:ln>
                  <a:noFill/>
                </a:ln>
                <a:effectLst/>
                <a:latin typeface="Times New Roman" panose="02020603050405020304" pitchFamily="18" charset="0"/>
              </a:rPr>
              <a:t>Number of APs using the same Discovery channel. Acts as an indication how busy</a:t>
            </a:r>
            <a:r>
              <a:rPr kumimoji="0" lang="en-US" sz="1100" b="0" i="0" u="none" strike="noStrike" cap="none" normalizeH="0" dirty="0" smtClean="0">
                <a:ln>
                  <a:noFill/>
                </a:ln>
                <a:effectLst/>
                <a:latin typeface="Times New Roman" panose="02020603050405020304" pitchFamily="18" charset="0"/>
              </a:rPr>
              <a:t> a channel is.</a:t>
            </a:r>
            <a:endParaRPr kumimoji="0" lang="en-SG" sz="1100" b="0" i="0" u="none" strike="noStrike" cap="none" normalizeH="0" baseline="0" dirty="0" smtClean="0">
              <a:ln>
                <a:noFill/>
              </a:ln>
              <a:effectLst/>
              <a:latin typeface="Times New Roman" panose="02020603050405020304" pitchFamily="18" charset="0"/>
            </a:endParaRPr>
          </a:p>
        </p:txBody>
      </p:sp>
      <p:sp>
        <p:nvSpPr>
          <p:cNvPr id="63" name="Line Callout 1 62"/>
          <p:cNvSpPr/>
          <p:nvPr/>
        </p:nvSpPr>
        <p:spPr bwMode="auto">
          <a:xfrm>
            <a:off x="5173058" y="2162695"/>
            <a:ext cx="2177504" cy="612648"/>
          </a:xfrm>
          <a:prstGeom prst="borderCallout1">
            <a:avLst>
              <a:gd name="adj1" fmla="val 99009"/>
              <a:gd name="adj2" fmla="val 48667"/>
              <a:gd name="adj3" fmla="val 212472"/>
              <a:gd name="adj4" fmla="val -6411"/>
            </a:avLst>
          </a:prstGeom>
          <a:noFill/>
          <a:ln w="28575" cap="flat" cmpd="sng" algn="ctr">
            <a:solidFill>
              <a:schemeClr val="tx1"/>
            </a:solidFill>
            <a:prstDash val="solid"/>
            <a:round/>
            <a:headEnd type="none" w="sm" len="sm"/>
            <a:tailEnd type="none" w="sm" len="sm"/>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1100" b="0" i="0" u="none" strike="noStrike" cap="none" normalizeH="0" baseline="0" dirty="0" smtClean="0">
                <a:ln>
                  <a:noFill/>
                </a:ln>
                <a:effectLst/>
                <a:latin typeface="Times New Roman" panose="02020603050405020304" pitchFamily="18" charset="0"/>
              </a:rPr>
              <a:t>One or more APs transmitting WUR</a:t>
            </a:r>
            <a:r>
              <a:rPr kumimoji="0" lang="en-US" sz="1100" b="0" i="0" u="none" strike="noStrike" cap="none" normalizeH="0" dirty="0" smtClean="0">
                <a:ln>
                  <a:noFill/>
                </a:ln>
                <a:effectLst/>
                <a:latin typeface="Times New Roman" panose="02020603050405020304" pitchFamily="18" charset="0"/>
              </a:rPr>
              <a:t> Discovery frames on</a:t>
            </a:r>
            <a:r>
              <a:rPr kumimoji="0" lang="en-US" sz="1100" b="0" i="0" u="none" strike="noStrike" cap="none" normalizeH="0" baseline="0" dirty="0" smtClean="0">
                <a:ln>
                  <a:noFill/>
                </a:ln>
                <a:effectLst/>
                <a:latin typeface="Times New Roman" panose="02020603050405020304" pitchFamily="18" charset="0"/>
              </a:rPr>
              <a:t> this WUR Discovery channel.</a:t>
            </a:r>
            <a:endParaRPr kumimoji="0" lang="en-SG" sz="1100" b="0" i="0" u="none" strike="noStrike" cap="none" normalizeH="0" baseline="0" dirty="0" smtClean="0">
              <a:ln>
                <a:noFill/>
              </a:ln>
              <a:effectLst/>
              <a:latin typeface="Times New Roman" panose="02020603050405020304" pitchFamily="18" charset="0"/>
            </a:endParaRPr>
          </a:p>
        </p:txBody>
      </p:sp>
      <p:sp>
        <p:nvSpPr>
          <p:cNvPr id="64" name="文本框 174"/>
          <p:cNvSpPr txBox="1"/>
          <p:nvPr/>
        </p:nvSpPr>
        <p:spPr>
          <a:xfrm>
            <a:off x="3404042" y="5146384"/>
            <a:ext cx="2719739" cy="276999"/>
          </a:xfrm>
          <a:prstGeom prst="rect">
            <a:avLst/>
          </a:prstGeom>
          <a:noFill/>
        </p:spPr>
        <p:txBody>
          <a:bodyPr wrap="square" rtlCol="0" anchor="t">
            <a:spAutoFit/>
          </a:bodyPr>
          <a:lstStyle/>
          <a:p>
            <a:r>
              <a:rPr lang="en-US" altLang="zh-CN" sz="1200" dirty="0" smtClean="0"/>
              <a:t>TBD</a:t>
            </a:r>
            <a:r>
              <a:rPr lang="zh-CN" altLang="en-US" sz="1200" dirty="0" smtClean="0"/>
              <a:t>                  </a:t>
            </a:r>
            <a:r>
              <a:rPr lang="en-US" altLang="zh-CN" sz="1200" dirty="0" smtClean="0"/>
              <a:t>1	0 or 6</a:t>
            </a:r>
            <a:endParaRPr lang="en-US" altLang="zh-CN" sz="1000" dirty="0"/>
          </a:p>
        </p:txBody>
      </p:sp>
      <p:sp>
        <p:nvSpPr>
          <p:cNvPr id="65" name="文本框 127"/>
          <p:cNvSpPr txBox="1"/>
          <p:nvPr/>
        </p:nvSpPr>
        <p:spPr>
          <a:xfrm>
            <a:off x="2523381" y="5209928"/>
            <a:ext cx="645795" cy="245110"/>
          </a:xfrm>
          <a:prstGeom prst="rect">
            <a:avLst/>
          </a:prstGeom>
          <a:noFill/>
        </p:spPr>
        <p:txBody>
          <a:bodyPr wrap="square" rtlCol="0" anchor="t">
            <a:spAutoFit/>
          </a:bodyPr>
          <a:lstStyle/>
          <a:p>
            <a:r>
              <a:rPr lang="zh-CN" altLang="en-US" sz="1000" dirty="0"/>
              <a:t>Octets:</a:t>
            </a:r>
          </a:p>
        </p:txBody>
      </p:sp>
      <p:sp>
        <p:nvSpPr>
          <p:cNvPr id="15" name="TextBox 14"/>
          <p:cNvSpPr txBox="1"/>
          <p:nvPr/>
        </p:nvSpPr>
        <p:spPr>
          <a:xfrm>
            <a:off x="6025378" y="3902910"/>
            <a:ext cx="2802348" cy="1785104"/>
          </a:xfrm>
          <a:prstGeom prst="rect">
            <a:avLst/>
          </a:prstGeom>
          <a:noFill/>
          <a:ln w="28575">
            <a:solidFill>
              <a:schemeClr val="tx1"/>
            </a:solidFill>
          </a:ln>
        </p:spPr>
        <p:txBody>
          <a:bodyPr wrap="square" rtlCol="0">
            <a:spAutoFit/>
          </a:bodyPr>
          <a:lstStyle/>
          <a:p>
            <a:r>
              <a:rPr lang="en-SG" sz="1100" dirty="0"/>
              <a:t>Listing </a:t>
            </a:r>
            <a:r>
              <a:rPr lang="en-SG" sz="1100" dirty="0" err="1"/>
              <a:t>neighbor</a:t>
            </a:r>
            <a:r>
              <a:rPr lang="en-SG" sz="1100" dirty="0"/>
              <a:t> APs according to channels </a:t>
            </a:r>
            <a:r>
              <a:rPr lang="en-SG" sz="1100" dirty="0" smtClean="0"/>
              <a:t>may have following </a:t>
            </a:r>
            <a:r>
              <a:rPr lang="en-SG" sz="1100" dirty="0"/>
              <a:t>benefits:</a:t>
            </a:r>
          </a:p>
          <a:p>
            <a:r>
              <a:rPr lang="en-SG" sz="1100" dirty="0"/>
              <a:t>1) Since number of Discovery channels would be </a:t>
            </a:r>
            <a:r>
              <a:rPr lang="en-SG" sz="1100" dirty="0" smtClean="0"/>
              <a:t>less </a:t>
            </a:r>
            <a:r>
              <a:rPr lang="en-SG" sz="1100" dirty="0"/>
              <a:t>than number of APs, channel information need not be repeated for each AP. saves #octets.</a:t>
            </a:r>
          </a:p>
          <a:p>
            <a:r>
              <a:rPr lang="en-SG" sz="1100" dirty="0"/>
              <a:t>2) Grouping APs by channel makes it easier for a receiving WUR STA to quickly gauge which channel is busier and hence more </a:t>
            </a:r>
            <a:r>
              <a:rPr lang="en-SG" sz="1100" dirty="0" smtClean="0"/>
              <a:t>attractive to scan.</a:t>
            </a:r>
            <a:endParaRPr lang="en-SG" sz="1100" dirty="0"/>
          </a:p>
        </p:txBody>
      </p:sp>
    </p:spTree>
    <p:extLst>
      <p:ext uri="{BB962C8B-B14F-4D97-AF65-F5344CB8AC3E}">
        <p14:creationId xmlns:p14="http://schemas.microsoft.com/office/powerpoint/2010/main" val="249340793"/>
      </p:ext>
    </p:extLst>
  </p:cSld>
  <p:clrMapOvr>
    <a:masterClrMapping/>
  </p:clrMapOvr>
  <p:transition>
    <p:wipe/>
  </p:transition>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14488</TotalTime>
  <Words>1328</Words>
  <Application>Microsoft Office PowerPoint</Application>
  <PresentationFormat>全屏显示(4:3)</PresentationFormat>
  <Paragraphs>184</Paragraphs>
  <Slides>14</Slides>
  <Notes>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Arial Unicode MS</vt:lpstr>
      <vt:lpstr>MS PGothic</vt:lpstr>
      <vt:lpstr>宋体</vt:lpstr>
      <vt:lpstr>Arial</vt:lpstr>
      <vt:lpstr>Times New Roman</vt:lpstr>
      <vt:lpstr>Default Design</vt:lpstr>
      <vt:lpstr>Advertising WUR Discovery Frame Related Info for Fast Scanning </vt:lpstr>
      <vt:lpstr>Abstract</vt:lpstr>
      <vt:lpstr>Background</vt:lpstr>
      <vt:lpstr>Usage Model 9: Smart Scanning</vt:lpstr>
      <vt:lpstr>Usage Model  9: Some Questions</vt:lpstr>
      <vt:lpstr>Proposed Method</vt:lpstr>
      <vt:lpstr>Key Advertised Information</vt:lpstr>
      <vt:lpstr>Advertisement Signaling Example A: Repurposing RNR from current standard</vt:lpstr>
      <vt:lpstr>Advertisement Signaling Example B: using new Neighbor WUR Discovery Element</vt:lpstr>
      <vt:lpstr>Summary </vt:lpstr>
      <vt:lpstr> Straw Poll  1 </vt:lpstr>
      <vt:lpstr>Straw Poll 2</vt:lpstr>
      <vt:lpstr>Motion</vt:lpstr>
      <vt:lpstr>References</vt:lpstr>
    </vt:vector>
  </TitlesOfParts>
  <Company>xyz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Beacon transmission</dc:title>
  <dc:creator>吕开颖00029037</dc:creator>
  <cp:lastModifiedBy>吕开颖00029037</cp:lastModifiedBy>
  <cp:revision>3058</cp:revision>
  <dcterms:created xsi:type="dcterms:W3CDTF">2006-02-24T01:46:00Z</dcterms:created>
  <dcterms:modified xsi:type="dcterms:W3CDTF">2018-03-08T16:36:47Z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2052-10.8.0.6206</vt:lpwstr>
  </property>
</Properties>
</file>