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2000" spc="-1" strike="noStrike">
                <a:latin typeface="DejaVu Sans"/>
              </a:rPr>
              <a:t>Click to edit the notes format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sv-SE" sz="1400" spc="-1" strike="noStrike">
                <a:latin typeface="DejaVu Serif"/>
              </a:rPr>
              <a:t>&lt;header&gt;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sv-SE" sz="1400" spc="-1" strike="noStrike">
                <a:latin typeface="DejaVu Serif"/>
              </a:rPr>
              <a:t>&lt;date/time&gt;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sv-SE" sz="1400" spc="-1" strike="noStrike">
                <a:latin typeface="DejaVu Serif"/>
              </a:rPr>
              <a:t>&lt;footer&gt;</a:t>
            </a:r>
            <a:endParaRPr b="0" lang="sv-SE" sz="1400" spc="-1" strike="noStrike">
              <a:latin typeface="DejaVu Serif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05E2BDCF-9166-461E-8913-D70B5C733020}" type="slidenum">
              <a:rPr b="0" lang="sv-SE" sz="1400" spc="-1" strike="noStrike">
                <a:latin typeface="DejaVu Serif"/>
              </a:rPr>
              <a:t>&lt;number&gt;</a:t>
            </a:fld>
            <a:endParaRPr b="0" lang="sv-SE" sz="1400" spc="-1" strike="noStrike">
              <a:latin typeface="DejaVu Serif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08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09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2F3914F-AE94-44C8-8DB7-7C29724D838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10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6B6CFE5-788E-40C3-A961-D43E684B3865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6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6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78DDFEA-AC32-4BC2-BAB7-788DCE41881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5290D21-2D87-4EA8-9A48-F5C192F02C5D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16" name="CustomShape 5"/>
          <p:cNvSpPr/>
          <p:nvPr/>
        </p:nvSpPr>
        <p:spPr>
          <a:xfrm>
            <a:off x="1154160" y="701640"/>
            <a:ext cx="4625280" cy="34678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1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2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5AEFA781-43EE-4551-90E1-3720ABEA076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2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CB74AEC-8AFE-4B0E-B8E6-3F1370DE3D86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3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62BBF6C-4A3A-4C3C-9DFC-FD3CEEB12479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3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78B1589-AA6D-4002-92FA-1D975AAA9D3B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4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457B56F-2EED-49A8-BFF7-285504E6D5D5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5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46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C4AD5F4-D0F8-4FA2-98F4-A639FC4B68A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47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5640480" y="96840"/>
            <a:ext cx="63900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654120" y="96840"/>
            <a:ext cx="824760" cy="2102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sv-SE" sz="1400" spc="-1" strike="noStrike">
              <a:latin typeface="DejaVu Sans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5357880" y="8985240"/>
            <a:ext cx="92160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3222720" y="8985240"/>
            <a:ext cx="51048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6A795BF-8055-41C7-9318-825FFE949A5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5720" cy="4269600"/>
          </a:xfrm>
          <a:prstGeom prst="rect">
            <a:avLst/>
          </a:prstGeom>
        </p:spPr>
        <p:txBody>
          <a:bodyPr lIns="93600" rIns="93600" tIns="46080" bIns="46080" anchor="ctr"/>
          <a:p>
            <a:endParaRPr b="0" lang="sv-SE" sz="2000" spc="-1" strike="noStrike">
              <a:latin typeface="DejaVu Sans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sv-SE" sz="4400" spc="-1" strike="noStrike">
              <a:latin typeface="DejaVu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v-SE" sz="3200" spc="-1" strike="noStrike"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685800" y="609480"/>
            <a:ext cx="777240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684720" y="6475320"/>
            <a:ext cx="712440" cy="181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/>
          <a:p>
            <a:pPr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2" name="Line 3"/>
          <p:cNvSpPr/>
          <p:nvPr/>
        </p:nvSpPr>
        <p:spPr>
          <a:xfrm>
            <a:off x="685800" y="6476760"/>
            <a:ext cx="784836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5000760" y="357120"/>
            <a:ext cx="349992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algn="r"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802.11-18/0242r0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sv-SE" sz="4400" spc="-1" strike="noStrike">
                <a:latin typeface="DejaVu Sans"/>
              </a:rPr>
              <a:t>Click to edit the title text format</a:t>
            </a:r>
            <a:endParaRPr b="0" lang="sv-SE" sz="4400" spc="-1" strike="noStrike">
              <a:latin typeface="DejaVu Sans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3200" spc="-1" strike="noStrike">
                <a:latin typeface="DejaVu Sans"/>
              </a:rPr>
              <a:t>Click to edit the outline text format</a:t>
            </a:r>
            <a:endParaRPr b="0" lang="sv-SE" sz="3200" spc="-1" strike="noStrike">
              <a:latin typeface="DejaVu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800" spc="-1" strike="noStrike">
                <a:latin typeface="DejaVu Sans"/>
              </a:rPr>
              <a:t>Second Outline Level</a:t>
            </a:r>
            <a:endParaRPr b="0" lang="sv-SE" sz="2800" spc="-1" strike="noStrike">
              <a:latin typeface="DejaVu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400" spc="-1" strike="noStrike">
                <a:latin typeface="DejaVu Sans"/>
              </a:rPr>
              <a:t>Third Outline Level</a:t>
            </a:r>
            <a:endParaRPr b="0" lang="sv-SE" sz="2400" spc="-1" strike="noStrike">
              <a:latin typeface="DejaVu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sv-SE" sz="2000" spc="-1" strike="noStrike">
                <a:latin typeface="DejaVu Sans"/>
              </a:rPr>
              <a:t>Fourth Outline Level</a:t>
            </a:r>
            <a:endParaRPr b="0" lang="sv-SE" sz="2000" spc="-1" strike="noStrike">
              <a:latin typeface="DejaVu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Fifth Outline Level</a:t>
            </a:r>
            <a:endParaRPr b="0" lang="sv-SE" sz="2000" spc="-1" strike="noStrike">
              <a:latin typeface="DejaVu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Sixth Outline Level</a:t>
            </a:r>
            <a:endParaRPr b="0" lang="sv-SE" sz="2000" spc="-1" strike="noStrike">
              <a:latin typeface="DejaVu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2000" spc="-1" strike="noStrike">
                <a:latin typeface="DejaVu Sans"/>
              </a:rPr>
              <a:t>Seventh Outline Level</a:t>
            </a:r>
            <a:endParaRPr b="0" lang="sv-SE" sz="2000" spc="-1" strike="noStrike"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tools.ietf.org/html/rfc8280" TargetMode="External"/><Relationship Id="rId2" Type="http://schemas.openxmlformats.org/officeDocument/2006/relationships/hyperlink" Target="https://tools.ietf.org/html/rfc6973" TargetMode="External"/><Relationship Id="rId3" Type="http://schemas.openxmlformats.org/officeDocument/2006/relationships/hyperlink" Target="https://www.article19.org/what-we-do/" TargetMode="External"/><Relationship Id="rId4" Type="http://schemas.openxmlformats.org/officeDocument/2006/relationships/hyperlink" Target="https://community.icann.org/download/attachments/56132135/ICANN_CS_to_respect_HR_report_ALL_FINAL-PDF.pdf" TargetMode="External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96960" y="333360"/>
            <a:ext cx="230256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5500800" y="6475320"/>
            <a:ext cx="304092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63D84C3-980C-47A2-95AA-EBDE3C1F4841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Human rights in technical standards: our practical approach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1" name="CustomShape 5"/>
          <p:cNvSpPr/>
          <p:nvPr/>
        </p:nvSpPr>
        <p:spPr>
          <a:xfrm>
            <a:off x="685800" y="1752120"/>
            <a:ext cx="7771680" cy="407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 algn="ctr">
              <a:lnSpc>
                <a:spcPct val="100000"/>
              </a:lnSpc>
              <a:spcBef>
                <a:spcPts val="499"/>
              </a:spcBef>
            </a:pPr>
            <a:r>
              <a:rPr b="1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2018-01-19</a:t>
            </a:r>
            <a:endParaRPr b="0" lang="sv-SE" sz="2000" spc="-1" strike="noStrike">
              <a:latin typeface="DejaVu Sans"/>
            </a:endParaRPr>
          </a:p>
        </p:txBody>
      </p:sp>
      <p:sp>
        <p:nvSpPr>
          <p:cNvPr id="52" name="CustomShape 6"/>
          <p:cNvSpPr/>
          <p:nvPr/>
        </p:nvSpPr>
        <p:spPr>
          <a:xfrm>
            <a:off x="533520" y="1940040"/>
            <a:ext cx="1447200" cy="380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499"/>
              </a:spcBef>
            </a:pPr>
            <a:endParaRPr b="0" lang="sv-SE" sz="18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sv-SE" sz="2000" spc="-1" strike="noStrike">
              <a:latin typeface="DejaVu Sans"/>
            </a:endParaRPr>
          </a:p>
        </p:txBody>
      </p:sp>
      <p:graphicFrame>
        <p:nvGraphicFramePr>
          <p:cNvPr id="53" name="Table 7"/>
          <p:cNvGraphicFramePr/>
          <p:nvPr/>
        </p:nvGraphicFramePr>
        <p:xfrm>
          <a:off x="720000" y="3240000"/>
          <a:ext cx="7775280" cy="897480"/>
        </p:xfrm>
        <a:graphic>
          <a:graphicData uri="http://schemas.openxmlformats.org/drawingml/2006/table">
            <a:tbl>
              <a:tblPr/>
              <a:tblGrid>
                <a:gridCol w="3357360"/>
                <a:gridCol w="1988640"/>
                <a:gridCol w="2429640"/>
              </a:tblGrid>
              <a:tr h="443880"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Name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Affiliation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1" lang="sv-SE" sz="1800" spc="-1" strike="noStrike">
                          <a:latin typeface="Times New Roman"/>
                        </a:rPr>
                        <a:t>E-mail address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453960"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Amelia Andersdotter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ARTICLE19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90000" rIns="90000"/>
                    <a:p>
                      <a:r>
                        <a:rPr b="0" lang="sv-SE" sz="1800" spc="-1" strike="noStrike">
                          <a:latin typeface="Times New Roman"/>
                        </a:rPr>
                        <a:t>amelia@article19.org</a:t>
                      </a:r>
                      <a:endParaRPr b="0" lang="sv-SE" sz="1800" spc="-1" strike="noStrike">
                        <a:latin typeface="DejaVu Sans"/>
                      </a:endParaRPr>
                    </a:p>
                  </a:txBody>
                  <a:tcPr marL="90000" marR="90000">
                    <a:lnL w="3600">
                      <a:solidFill>
                        <a:srgbClr val="000000"/>
                      </a:solidFill>
                    </a:lnL>
                    <a:lnR w="3600">
                      <a:solidFill>
                        <a:srgbClr val="000000"/>
                      </a:solidFill>
                    </a:lnR>
                    <a:lnT w="3600">
                      <a:solidFill>
                        <a:srgbClr val="000000"/>
                      </a:solidFill>
                    </a:lnT>
                    <a:lnB w="36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Andersdotter, </a:t>
            </a: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7C23605-F5DA-42C1-B12E-A4ADC12273FE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Reflections</a:t>
            </a:r>
            <a:endParaRPr b="0" lang="sv-SE" sz="2400" spc="-1" strike="noStrike">
              <a:latin typeface="DejaVu Sans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”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Really, under which normative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framework?” Generally high awareness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human rights among participants!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Lack of default framework for privacy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security enhancement, causes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proposals/findings in this area to take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more time, or face more resistance, than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 necessary.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procedures makes it easier to find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problems, than to be ”part of the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solution”.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task groups, development imperative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is often targetting client (or end-user)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centric features, meaning that features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seem to be introduced in a way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considerate of end-users’ preferences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most the time.</a:t>
            </a:r>
            <a:endParaRPr b="0" lang="sv-SE" sz="1600" spc="-1" strike="noStrike">
              <a:latin typeface="DejaVu Sans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5050080" y="44751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102" name="CustomShape 2"/>
          <p:cNvSpPr/>
          <p:nvPr/>
        </p:nvSpPr>
        <p:spPr>
          <a:xfrm>
            <a:off x="6215040" y="6475320"/>
            <a:ext cx="232668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103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38BE994-A085-4B10-90A6-9D2D72707A7A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104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References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105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IETF, RFC 8280: </a:t>
            </a:r>
            <a:r>
              <a:rPr b="0" lang="sv-SE" sz="18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  <a:hlinkClick r:id="rId1"/>
              </a:rPr>
              <a:t>https://tools.ietf.org/html/rfc8280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IETF, RFC 6973: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  <a:hlinkClick r:id="rId2"/>
              </a:rPr>
              <a:t>https://tools.ietf.org/html/rfc6973</a:t>
            </a:r>
            <a:endParaRPr b="0" lang="sv-SE" sz="1800" spc="-1" strike="noStrike">
              <a:latin typeface="DejaVu Sans"/>
            </a:endParaRPr>
          </a:p>
          <a:p>
            <a:pPr marL="144000" indent="-107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Part 11: Wireless LAN Medium Access Control (MAC) and Physical Layer (PHY) Specifications (IEEE 802.11-2016)</a:t>
            </a:r>
            <a:endParaRPr b="0" lang="sv-SE" sz="1800" spc="-1" strike="noStrike">
              <a:latin typeface="DejaVu Sans"/>
            </a:endParaRPr>
          </a:p>
          <a:p>
            <a:pPr marL="144000" indent="-179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IEEE 802, LAN/MAN STANDARDS COMMITTEE (LMSC), Operations manual (last approved: 17 March 2017)</a:t>
            </a:r>
            <a:endParaRPr b="0" lang="sv-SE" sz="1800" spc="-1" strike="noStrike">
              <a:latin typeface="DejaVu Sans"/>
            </a:endParaRPr>
          </a:p>
          <a:p>
            <a:pPr marL="144000" indent="-17964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 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ARTICLE19, What we do, </a:t>
            </a:r>
            <a:r>
              <a:rPr b="0" lang="sv-SE" sz="18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  <a:hlinkClick r:id="rId3"/>
              </a:rPr>
              <a:t>https://www.article19.org/what-we-do/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ICANN’s Corporate Responsibility to respect Human Rights: Recommendations for developing Human Rights Review Process and Reporting by CCWP-HR, ARTICLE 19 and IHRB.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  <a:hlinkClick r:id="rId4"/>
              </a:rPr>
              <a:t>https://community.icann.org/download/attachments/56132135/ICANN_CS_to_respect_HR_report_ALL_FINAL-PDF.pdf</a:t>
            </a:r>
            <a:endParaRPr b="0" lang="sv-SE" sz="1800" spc="-1" strike="noStrike">
              <a:latin typeface="DejaVu Sans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696960" y="333360"/>
            <a:ext cx="25884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5500800" y="6475320"/>
            <a:ext cx="304092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A23DF16-8318-4019-9D2B-578E0E9BB614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685800" y="685800"/>
            <a:ext cx="7771680" cy="10659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58" name="CustomShape 5"/>
          <p:cNvSpPr/>
          <p:nvPr/>
        </p:nvSpPr>
        <p:spPr>
          <a:xfrm>
            <a:off x="685800" y="1981080"/>
            <a:ext cx="7771680" cy="4114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216000" algn="just">
              <a:lnSpc>
                <a:spcPct val="100000"/>
              </a:lnSpc>
              <a:spcBef>
                <a:spcPts val="601"/>
              </a:spcBef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ARTICLE19 is a freedom of speech organisation founded in London in 1987. Since 2014, ARTICLE19 operates a digital program to look at human rights implications of design choices in technical standards and specifications, and to promote conciousness about such implications in standard development organisations. This hands-on approach has enjoyed success in other forums, such as the IETF, but is relevant beyond protocols – including in several ongoing projects at the bottom-most plumbing of wireless communications.</a:t>
            </a:r>
            <a:endParaRPr b="0" lang="sv-SE" sz="2000" spc="-1" strike="noStrike">
              <a:latin typeface="DejaVu Sans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0" name="CustomShape 2"/>
          <p:cNvSpPr/>
          <p:nvPr/>
        </p:nvSpPr>
        <p:spPr>
          <a:xfrm>
            <a:off x="6286680" y="6475320"/>
            <a:ext cx="225504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1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B19C432-9A1E-4EDB-98FE-7635AF697D0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What? Who? Why?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63" name="CustomShape 5"/>
          <p:cNvSpPr/>
          <p:nvPr/>
        </p:nvSpPr>
        <p:spPr>
          <a:xfrm>
            <a:off x="685800" y="4104000"/>
            <a:ext cx="7771680" cy="1991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8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Founded in 1987. Global focus, regional teams all over the world.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Digital Program: focussing on human rights implications of the design of technical infrastructures. 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Previous work: IETF, ICANN, ITU, &amp;c. Human rights impact assessments (HRIAs), capacity building, etc.</a:t>
            </a:r>
            <a:endParaRPr b="0" lang="sv-SE" sz="2000" spc="-1" strike="noStrike">
              <a:latin typeface="DejaVu Sans"/>
            </a:endParaRPr>
          </a:p>
        </p:txBody>
      </p:sp>
      <p:pic>
        <p:nvPicPr>
          <p:cNvPr id="64" name="" descr=""/>
          <p:cNvPicPr/>
          <p:nvPr/>
        </p:nvPicPr>
        <p:blipFill>
          <a:blip r:embed="rId1"/>
          <a:stretch/>
        </p:blipFill>
        <p:spPr>
          <a:xfrm>
            <a:off x="792000" y="1707480"/>
            <a:ext cx="7775640" cy="2233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E2F70D2-3DEC-44FC-B76C-6A03F49D6B1C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5"/>
          <p:cNvSpPr/>
          <p:nvPr/>
        </p:nvSpPr>
        <p:spPr>
          <a:xfrm>
            <a:off x="685800" y="864000"/>
            <a:ext cx="7771680" cy="5324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of our work until now: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8280,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Research into Human Rights Protocol Considerations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 (HRPC)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ICANN’s Corporate Responsibility to respect Human Rights: Recommendations for developing Human Rights Review Process and Reporting by CCWP-HR, ARTICLE 19 and IHRB.</a:t>
            </a: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endParaRPr b="0" lang="sv-SE" sz="1600" spc="-1" strike="noStrike">
              <a:latin typeface="DejaVu Sans"/>
            </a:endParaRPr>
          </a:p>
          <a:p>
            <a:pPr marL="36000" indent="-324000">
              <a:lnSpc>
                <a:spcPct val="100000"/>
              </a:lnSpc>
              <a:spcBef>
                <a:spcPts val="283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 IEEE Global Initiative on Ethics of Autonomous and Intelligent Systems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B876CF0-B89B-44DF-B128-00D476BE9D28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</a:rPr>
              <a:t>Why does this matter?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 technologies are used by lots of people around the world, for social, political and economic empowerment.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Helping the “good guys do good” (security practices or privacy enhancements under way?)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802.11 standards </a:t>
            </a:r>
            <a:r>
              <a:rPr b="0" lang="sv-SE" sz="24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</a:rPr>
              <a:t>have an impact</a:t>
            </a: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 on downstream markets: whatever is made easy through the standard, is likely to be implemented down the line.</a:t>
            </a: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802.1 SEC TG project ”802E” already made headway with mapping out risks and mitigations, until 2016.</a:t>
            </a:r>
            <a:endParaRPr b="0" lang="sv-SE" sz="2400" spc="-1" strike="noStrike">
              <a:latin typeface="DejaVu Sans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6C34C41F-4FC1-49CF-942D-EC216F6DCAC4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7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of design choices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7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Censorship: Is communication dependent on a central point? Can that central point influence what communications are made by end-users?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power: Can an end-user choose how, why and when he or she accesses information and features, or not?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Accessibility: Does the standard, specification and the technologies it specifies include support for many languages, especially non-Latin alphabets?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Privacy: Data minimization, storage minimization, etc.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Security: Counteract unintended uses (information leakage, reliabile authentication, etc)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Enables collaborative networking/presupposes dominant network providers?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D0D5CEA-12FF-45BC-88B9-7AA5A2923EF2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Some examples 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design choices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8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Censorship: Is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dependent on a central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point? Can that central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point influence what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communications are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made by end-users?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power: Can an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end-user choose how,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why and when he or she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accesses information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features, or not?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Accessibility: Does the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standard, specification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and the technologies it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specifies include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support for many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languages, especially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non-Latin alphabets?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Privacy: Data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minimization, storage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minimization, etc.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Security: Counteract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unintended uses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(information leakage,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reliabile authentication,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etc)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Enables collaborative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networking/presuppose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s dominant network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providers? </a:t>
            </a: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endParaRPr b="0" lang="sv-SE" sz="16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SzPct val="45000"/>
              <a:buFont typeface="Symbol" charset="2"/>
              <a:buChar char=""/>
            </a:pP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 and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communication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technologies have an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impact on freedom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of speech, opinion,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freedom of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assembly, thought,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privacy and the right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to security – and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that’s just within the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civic and political </a:t>
            </a:r>
            <a:r>
              <a:rPr b="0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rights!</a:t>
            </a:r>
            <a:endParaRPr b="0" lang="sv-SE" sz="1800" spc="-1" strike="noStrike">
              <a:latin typeface="DejaVu Sans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17BC057-AF73-4C64-82B9-BCD788437BCF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Puzzling things in the IEEE 802.11, part 1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Conditional statements in the standard text are not always expressed as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“if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X [is true]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then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”.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Frequently alternative construction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“when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X [is true]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Y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”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is used for clearly conditional statements(!)</a:t>
            </a: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sv-SE" sz="16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Examples:</a:t>
            </a: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Section 4.3.16 (dot11OCBActivated), 4.4.2 SS, </a:t>
            </a:r>
            <a:r>
              <a:rPr b="1" lang="sv-SE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sv-SE" sz="1600" spc="-1" strike="noStrike">
                <a:solidFill>
                  <a:srgbClr val="000000"/>
                </a:solidFill>
                <a:latin typeface="Times New Roman"/>
              </a:rPr>
              <a:t>5.1.1.3 (priority parameter in MAC Service primitives), etc.</a:t>
            </a: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600" spc="-1" strike="noStrike">
              <a:latin typeface="DejaVu Sans"/>
            </a:endParaRPr>
          </a:p>
          <a:p>
            <a:pPr marL="432000" indent="-3236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sv-SE" sz="1600" spc="-1" strike="noStrike">
              <a:latin typeface="DejaVu Sans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14240" y="357120"/>
            <a:ext cx="2374200" cy="272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>
              <a:lnSpc>
                <a:spcPct val="100000"/>
              </a:lnSpc>
            </a:pPr>
            <a:r>
              <a:rPr b="1" lang="sv-SE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2018</a:t>
            </a:r>
            <a:endParaRPr b="0" lang="sv-SE" sz="1800" spc="-1" strike="noStrike">
              <a:latin typeface="DejaVu Sans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143760" y="6475320"/>
            <a:ext cx="2397960" cy="1803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Amelia Andersdotter, ARTICLE19</a:t>
            </a:r>
            <a:endParaRPr b="0" lang="sv-SE" sz="1200" spc="-1" strike="noStrike">
              <a:latin typeface="DejaVu Sans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4344840" y="6475320"/>
            <a:ext cx="527760" cy="36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CC9A745-E2BD-471E-9949-2C127561F720}" type="slidenum">
              <a:rPr b="0" lang="sv-SE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sv-SE" sz="1200" spc="-1" strike="noStrike">
              <a:latin typeface="DejaVu Sans"/>
            </a:endParaRPr>
          </a:p>
        </p:txBody>
      </p:sp>
      <p:sp>
        <p:nvSpPr>
          <p:cNvPr id="93" name="CustomShape 4"/>
          <p:cNvSpPr/>
          <p:nvPr/>
        </p:nvSpPr>
        <p:spPr>
          <a:xfrm>
            <a:off x="685800" y="684360"/>
            <a:ext cx="7771680" cy="11599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/>
          <a:p>
            <a:pPr algn="ctr">
              <a:lnSpc>
                <a:spcPct val="100000"/>
              </a:lnSpc>
            </a:pP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Puzzling things in the 802.11 , part 2</a:t>
            </a:r>
            <a:r>
              <a:rPr b="1" lang="sv-SE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	</a:t>
            </a:r>
            <a:endParaRPr b="0" lang="sv-SE" sz="3200" spc="-1" strike="noStrike">
              <a:latin typeface="DejaVu Sans"/>
            </a:endParaRPr>
          </a:p>
        </p:txBody>
      </p:sp>
      <p:sp>
        <p:nvSpPr>
          <p:cNvPr id="94" name="CustomShape 5"/>
          <p:cNvSpPr/>
          <p:nvPr/>
        </p:nvSpPr>
        <p:spPr>
          <a:xfrm>
            <a:off x="685800" y="1981080"/>
            <a:ext cx="7771680" cy="4207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/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●"/>
            </a:pPr>
            <a:r>
              <a:rPr b="0" lang="sv-SE" sz="2400" spc="-1" strike="noStrike" u="sng">
                <a:solidFill>
                  <a:srgbClr val="000000"/>
                </a:solidFill>
                <a:uFillTx/>
                <a:latin typeface="Times New Roman"/>
                <a:ea typeface="MS Gothic"/>
              </a:rPr>
              <a:t>No mandatory security and privacy considerations in CSD in the Operations Manual section 13!</a:t>
            </a:r>
            <a:endParaRPr b="0" lang="sv-SE" sz="2400" spc="-1" strike="noStrike">
              <a:latin typeface="DejaVu Sans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sv-SE" sz="24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Security considerations are mandatory for all IETF standards, and a Privacy Considerations document (RFC 6973) exists since 2013.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Better procedures pre-empt security and privacy concerns.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De-antagonises security and privacy concerns imposed from external organisations, such as governments.</a:t>
            </a:r>
            <a:endParaRPr b="0" lang="sv-SE" sz="2000" spc="-1" strike="noStrike">
              <a:latin typeface="DejaVu Sans"/>
            </a:endParaRPr>
          </a:p>
          <a:p>
            <a:pPr marL="343080" indent="-34236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sv-SE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Cf. co-existence assessments: they’re alright?</a:t>
            </a:r>
            <a:endParaRPr b="0" lang="sv-SE" sz="2000" spc="-1" strike="noStrike">
              <a:latin typeface="DejaVu Sans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</TotalTime>
  <Application>LibreOffice/5.4.4.2$Linux_X86_64 LibreOffice_project/40m0$Build-2</Application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2018-01-10T23:11:20Z</dcterms:created>
  <dc:creator>Amelia Andersdotter</dc:creator>
  <dc:description/>
  <dc:language>sv-SE</dc:language>
  <cp:lastModifiedBy>Amelia Andersdotter</cp:lastModifiedBy>
  <cp:lastPrinted>1601-01-01T00:00:00Z</cp:lastPrinted>
  <dcterms:modified xsi:type="dcterms:W3CDTF">2018-01-19T06:10:47Z</dcterms:modified>
  <cp:revision>7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