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5" r:id="rId4"/>
    <p:sldId id="266" r:id="rId5"/>
    <p:sldId id="267" r:id="rId6"/>
    <p:sldId id="262" r:id="rId7"/>
    <p:sldId id="268" r:id="rId8"/>
    <p:sldId id="269" r:id="rId9"/>
    <p:sldId id="270" r:id="rId10"/>
    <p:sldId id="263" r:id="rId11"/>
    <p:sldId id="26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>
        <p:scale>
          <a:sx n="70" d="100"/>
          <a:sy n="70" d="100"/>
        </p:scale>
        <p:origin x="150" y="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August, 17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AAC3C24F-F4EA-494B-80DD-7660B11FC234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20836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>
          <a:xfrm>
            <a:off x="10896600" y="533400"/>
            <a:ext cx="914400" cy="9144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9609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802.11-17/0323r0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7/11-17-1814-00-AANI-preparation-for-imt-2020-5g-candidate-submission.pptx" TargetMode="External"/><Relationship Id="rId13" Type="http://schemas.openxmlformats.org/officeDocument/2006/relationships/hyperlink" Target="https://mentor.ieee.org/802.11/dcn/17/11-17-1889-00-AANI-skeleton-for-a-candidate-imt-2020-rit-based-on-ieee-802-11.docx" TargetMode="External"/><Relationship Id="rId3" Type="http://schemas.openxmlformats.org/officeDocument/2006/relationships/hyperlink" Target="https://mentor.ieee.org/802.11/dcn/17/11-17-1869-00-AANI-input-to-itu-r-submission.pptx" TargetMode="External"/><Relationship Id="rId7" Type="http://schemas.openxmlformats.org/officeDocument/2006/relationships/hyperlink" Target="https://mentor.ieee.org/802.11/dcn/17/11-17-1823-00-AANI-imt-2020-requirements-and-thoughts-on-submissions.pptx" TargetMode="External"/><Relationship Id="rId12" Type="http://schemas.openxmlformats.org/officeDocument/2006/relationships/hyperlink" Target="https://mentor.ieee.org/802.11/dcn/17/11-17-1886-00-AANI-5g-rit-submission-to-itu-r.pptx" TargetMode="External"/><Relationship Id="rId2" Type="http://schemas.openxmlformats.org/officeDocument/2006/relationships/hyperlink" Target="https://mentor.ieee.org/802.11/dcn/17/11-17-1844-00-AANI-imt-2020-contribution-content.pptx" TargetMode="External"/><Relationship Id="rId1" Type="http://schemas.openxmlformats.org/officeDocument/2006/relationships/slideLayout" Target="../slideLayouts/slideLayout10.xml"/><Relationship Id="rId6" Type="http://schemas.openxmlformats.org/officeDocument/2006/relationships/hyperlink" Target="https://mentor.ieee.org/802.11/dcn/17/11-17-1820-01-AANI-imt-2020-usage-scenarios-test-environments-and-evaluation-configurations.pptx" TargetMode="External"/><Relationship Id="rId11" Type="http://schemas.openxmlformats.org/officeDocument/2006/relationships/hyperlink" Target="https://mentor.ieee.org/802.11/dcn/17/11-17-1885-00-AANI-preparing-for-imt-2020-submission.pptx" TargetMode="External"/><Relationship Id="rId5" Type="http://schemas.openxmlformats.org/officeDocument/2006/relationships/hyperlink" Target="https://mentor.ieee.org/802.11/dcn/17/11-17-1813-00-AANI-imt-2020-s-rit-description-template-compliance-template.docx" TargetMode="External"/><Relationship Id="rId15" Type="http://schemas.openxmlformats.org/officeDocument/2006/relationships/hyperlink" Target="https://mentor.ieee.org/802.11/dcn/17/11-17-1889-02-AANI-skeleton-for-a-candidate-imt-2020-rit-based-on-ieee-802-11.docx" TargetMode="External"/><Relationship Id="rId10" Type="http://schemas.openxmlformats.org/officeDocument/2006/relationships/hyperlink" Target="https://mentor.ieee.org/802.11/dcn/17/11-17-1836-01-AANI-draft-for-itu-r-submission.pptx" TargetMode="External"/><Relationship Id="rId4" Type="http://schemas.openxmlformats.org/officeDocument/2006/relationships/hyperlink" Target="https://mentor.ieee.org/802.11/dcn/17/11-17-1812-00-AANI-imt-2020-s-rit-description-template-characteristic-template.docx" TargetMode="External"/><Relationship Id="rId9" Type="http://schemas.openxmlformats.org/officeDocument/2006/relationships/hyperlink" Target="https://mentor.ieee.org/802.11/dcn/17/11-17-1821-00-AANI-imt-2020-requirements-deep-dive-part-1-mobility.pptx" TargetMode="External"/><Relationship Id="rId14" Type="http://schemas.openxmlformats.org/officeDocument/2006/relationships/hyperlink" Target="https://mentor.ieee.org/802.11/dcn/17/11-17-1889-01-AANI-skeleton-for-a-candidate-imt-2020-rit-based-on-ieee-802-11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11/email/stds-802-11-aani/msg00071.html" TargetMode="External"/><Relationship Id="rId13" Type="http://schemas.openxmlformats.org/officeDocument/2006/relationships/hyperlink" Target="http://www.ieee802.org/11/email/stds-802-11-aani/msg00061.html" TargetMode="External"/><Relationship Id="rId18" Type="http://schemas.openxmlformats.org/officeDocument/2006/relationships/hyperlink" Target="http://www.ieee802.org/11/email/stds-802-11-aani/msg00096.html" TargetMode="External"/><Relationship Id="rId3" Type="http://schemas.openxmlformats.org/officeDocument/2006/relationships/hyperlink" Target="http://www.ieee802.org/11/email/stds-802-11-aani/msg00086.html" TargetMode="External"/><Relationship Id="rId7" Type="http://schemas.openxmlformats.org/officeDocument/2006/relationships/hyperlink" Target="http://www.ieee802.org/11/email/stds-802-11-aani/msg00072.html" TargetMode="External"/><Relationship Id="rId12" Type="http://schemas.openxmlformats.org/officeDocument/2006/relationships/hyperlink" Target="http://www.ieee802.org/11/email/stds-802-11-aani/msg00062.html" TargetMode="External"/><Relationship Id="rId17" Type="http://schemas.openxmlformats.org/officeDocument/2006/relationships/hyperlink" Target="http://www.ieee802.org/11/email/stds-802-11-aani/msg00095.html" TargetMode="External"/><Relationship Id="rId2" Type="http://schemas.openxmlformats.org/officeDocument/2006/relationships/hyperlink" Target="http://www.ieee802.org/11/email/stds-802-11-aani/" TargetMode="External"/><Relationship Id="rId16" Type="http://schemas.openxmlformats.org/officeDocument/2006/relationships/hyperlink" Target="http://www.ieee802.org/11/email/stds-802-11-aani/msg00094.html" TargetMode="External"/><Relationship Id="rId1" Type="http://schemas.openxmlformats.org/officeDocument/2006/relationships/slideLayout" Target="../slideLayouts/slideLayout10.xml"/><Relationship Id="rId6" Type="http://schemas.openxmlformats.org/officeDocument/2006/relationships/hyperlink" Target="http://www.ieee802.org/11/email/stds-802-11-aani/msg00077.html" TargetMode="External"/><Relationship Id="rId11" Type="http://schemas.openxmlformats.org/officeDocument/2006/relationships/hyperlink" Target="http://www.ieee802.org/11/email/stds-802-11-aani/msg00063.html" TargetMode="External"/><Relationship Id="rId5" Type="http://schemas.openxmlformats.org/officeDocument/2006/relationships/hyperlink" Target="http://www.ieee802.org/11/email/stds-802-11-aani/msg00078.html" TargetMode="External"/><Relationship Id="rId15" Type="http://schemas.openxmlformats.org/officeDocument/2006/relationships/hyperlink" Target="http://www.ieee802.org/11/email/stds-802-11-aani/msg00093.html" TargetMode="External"/><Relationship Id="rId10" Type="http://schemas.openxmlformats.org/officeDocument/2006/relationships/hyperlink" Target="http://www.ieee802.org/11/email/stds-802-11-aani/msg00068.html" TargetMode="External"/><Relationship Id="rId4" Type="http://schemas.openxmlformats.org/officeDocument/2006/relationships/hyperlink" Target="http://www.ieee802.org/11/email/stds-802-11-aani/msg00081.html" TargetMode="External"/><Relationship Id="rId9" Type="http://schemas.openxmlformats.org/officeDocument/2006/relationships/hyperlink" Target="http://www.ieee802.org/11/email/stds-802-11-aani/msg00070.html" TargetMode="External"/><Relationship Id="rId14" Type="http://schemas.openxmlformats.org/officeDocument/2006/relationships/hyperlink" Target="http://www.ieee802.org/11/email/stds-802-11-aani/msg00060.html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7/11-17-1888-01-AANI-aani-conference-call-minutes-12-18-2017.docx" TargetMode="External"/><Relationship Id="rId3" Type="http://schemas.openxmlformats.org/officeDocument/2006/relationships/hyperlink" Target="https://mentor.ieee.org/802.11/dcn/17/11-17-1729-02-AANI-minutes-aani-sc-november-2017.docx" TargetMode="External"/><Relationship Id="rId7" Type="http://schemas.openxmlformats.org/officeDocument/2006/relationships/hyperlink" Target="https://mentor.ieee.org/802.11/dcn/17/11-17-1872-00-AANI-aani-conference-call-minutes-12-11-2017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7/11-17-1838-00-AANI-aani-conference-call-minutes-12-04-2017.docx" TargetMode="External"/><Relationship Id="rId5" Type="http://schemas.openxmlformats.org/officeDocument/2006/relationships/hyperlink" Target="https://mentor.ieee.org/802.11/dcn/17/11-17-1827-00-AANI-aani-conference-call-minutes-11-27-2017.docx" TargetMode="External"/><Relationship Id="rId4" Type="http://schemas.openxmlformats.org/officeDocument/2006/relationships/hyperlink" Target="https://mentor.ieee.org/802.11/dcn/17/11-17-1816-00-AANI-aani-conference-call-minutes-11-20-2017.docx" TargetMode="External"/><Relationship Id="rId9" Type="http://schemas.openxmlformats.org/officeDocument/2006/relationships/hyperlink" Target="https://mentor.ieee.org/802.11/dcn/18/11-18-0102-01-AANI-teleconference-minutes-2018-01-08.doc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1889-02-AANI-skeleton-for-a-candidate-imt-2020-rit-based-on-ieee-802-11.docx" TargetMode="Externa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AANI SC Report to the WG January 2018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2018-01-17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137050"/>
              </p:ext>
            </p:extLst>
          </p:nvPr>
        </p:nvGraphicFramePr>
        <p:xfrm>
          <a:off x="1000125" y="2416175"/>
          <a:ext cx="10213975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25" y="2416175"/>
                        <a:ext cx="10213975" cy="24828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474662"/>
          </a:xfrm>
        </p:spPr>
        <p:txBody>
          <a:bodyPr/>
          <a:lstStyle/>
          <a:p>
            <a:r>
              <a:rPr lang="en-GB" dirty="0"/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248940"/>
            <a:ext cx="10361084" cy="5075660"/>
          </a:xfrm>
        </p:spPr>
        <p:txBody>
          <a:bodyPr/>
          <a:lstStyle/>
          <a:p>
            <a:r>
              <a:rPr lang="en-GB" dirty="0"/>
              <a:t>The Chair intends to continue working on the </a:t>
            </a:r>
            <a:r>
              <a:rPr lang="en-US" dirty="0"/>
              <a:t>Skeleton for a Candidate IMT-2020 RIT based on IEEE 802.11 during the Wednesday PM2 and Thursday AM2 sessions.</a:t>
            </a:r>
            <a:endParaRPr lang="en-GB" dirty="0"/>
          </a:p>
          <a:p>
            <a:endParaRPr lang="en-GB" dirty="0"/>
          </a:p>
          <a:p>
            <a:r>
              <a:rPr lang="en-GB" dirty="0"/>
              <a:t>Comments: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Question for Friday:</a:t>
            </a:r>
          </a:p>
          <a:p>
            <a:r>
              <a:rPr lang="en-GB" dirty="0"/>
              <a:t>Does the WG approve the </a:t>
            </a:r>
            <a:r>
              <a:rPr lang="en-US" dirty="0"/>
              <a:t>Skeleton for a Candidate IMT-2020 RIT based on IEEE 802.11 for submission to ITU WP5D? (requires 75% majority)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document provides a summary of the 802.11 AANI SC activity related to the 80211 WG request, made via motion at the November 2017 802.11 meeting in Orlando, Florida.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428624"/>
          </a:xfrm>
        </p:spPr>
        <p:txBody>
          <a:bodyPr/>
          <a:lstStyle/>
          <a:p>
            <a:r>
              <a:rPr lang="en-US" altLang="en-US" dirty="0"/>
              <a:t>AANI SC IMT-2020 RIT Proposal Background 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914401" y="1114426"/>
            <a:ext cx="10361084" cy="5360988"/>
          </a:xfrm>
        </p:spPr>
        <p:txBody>
          <a:bodyPr/>
          <a:lstStyle/>
          <a:p>
            <a:r>
              <a:rPr lang="en-US" sz="2000" dirty="0"/>
              <a:t>During the 802.11 WG meeting of 5-10 November in Orlando, Florida, USA a motion was passed declaring: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/>
              <a:t>Invite AANI to prepare draft documents meeting the 31 Jan 2018 requirements  for submission of  11 to ITU-R Working Party 5D as an IMT-2020 5G RIT and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/>
              <a:t>Bring the documents for consideration and approval at the January IEEE 802.11 interim meeting.</a:t>
            </a:r>
          </a:p>
          <a:p>
            <a:endParaRPr lang="en-US" sz="2000" dirty="0"/>
          </a:p>
          <a:p>
            <a:r>
              <a:rPr lang="en-US" sz="2000" dirty="0"/>
              <a:t>The 802.11 AANI SC has begun work to provide the requested documents for 802.11.</a:t>
            </a:r>
          </a:p>
          <a:p>
            <a:endParaRPr lang="en-US" sz="2000" dirty="0"/>
          </a:p>
          <a:p>
            <a:r>
              <a:rPr lang="en-US" sz="2000" dirty="0"/>
              <a:t>To address this motion the AANI SC may need to: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Generate draft documents which are approved by 802.11 and 802 EC prior to the ITU submission deadline (16:00 UTC 24 January 2018).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Therefore EC approval should be obtained 23 January – which should be possible. Assuming 802.11 approval 19 January at the closing WG plenary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1717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sz="2400" dirty="0"/>
              <a:t>Discussion on: 802.11 IMT-2020 RIT Proposal Contributions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11734800" cy="5329238"/>
          </a:xfrm>
        </p:spPr>
        <p:txBody>
          <a:bodyPr/>
          <a:lstStyle/>
          <a:p>
            <a:pPr marL="857250" lvl="1" indent="-457200">
              <a:buFont typeface="+mj-lt"/>
              <a:buAutoNum type="arabicPeriod"/>
              <a:defRPr/>
            </a:pPr>
            <a:r>
              <a:rPr lang="en-US" sz="1800" dirty="0">
                <a:hlinkClick r:id="rId2"/>
              </a:rPr>
              <a:t>11-17/1844r0 </a:t>
            </a:r>
            <a:r>
              <a:rPr lang="en-US" sz="1800" dirty="0"/>
              <a:t>–IMT-2020 Contribution Content - Roger Marks (EthAirNet Associates)</a:t>
            </a:r>
          </a:p>
          <a:p>
            <a:pPr marL="857250" lvl="1" indent="-457200">
              <a:buFont typeface="+mj-lt"/>
              <a:buAutoNum type="arabicPeriod"/>
              <a:defRPr/>
            </a:pPr>
            <a:r>
              <a:rPr lang="en-US" sz="1800" dirty="0">
                <a:hlinkClick r:id="rId3"/>
              </a:rPr>
              <a:t>11-17/1869r0</a:t>
            </a:r>
            <a:r>
              <a:rPr lang="en-US" sz="1800" dirty="0"/>
              <a:t> - Input to ITU-R submission, Sigurd Schelstraete (Quantenna)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dirty="0">
                <a:hlinkClick r:id="rId4"/>
              </a:rPr>
              <a:t>11-17/1812r0</a:t>
            </a:r>
            <a:r>
              <a:rPr lang="en-US" sz="1800" dirty="0"/>
              <a:t> - RIT Description – Characteristic Template – Rakesh Taori (Phazr)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dirty="0">
                <a:hlinkClick r:id="rId5"/>
              </a:rPr>
              <a:t>11-17/1813r0</a:t>
            </a:r>
            <a:r>
              <a:rPr lang="en-US" sz="1800" dirty="0"/>
              <a:t> - RIT Description – Compliance Template – Rakesh Taori (Phazr)</a:t>
            </a:r>
          </a:p>
          <a:p>
            <a:pPr marL="857250" lvl="1" indent="-457200">
              <a:buFont typeface="+mj-lt"/>
              <a:buAutoNum type="arabicPeriod"/>
              <a:defRPr/>
            </a:pPr>
            <a:r>
              <a:rPr lang="en-US" altLang="en-US" sz="1800" dirty="0">
                <a:hlinkClick r:id="rId6"/>
              </a:rPr>
              <a:t>11-17/1820r1</a:t>
            </a:r>
            <a:r>
              <a:rPr lang="en-US" altLang="en-US" sz="1800" dirty="0"/>
              <a:t> - </a:t>
            </a:r>
            <a:r>
              <a:rPr lang="en-US" sz="1800" dirty="0"/>
              <a:t>IMT-2020 Usage Scenarios, Test Environments and Evaluation Configurations – Roger Marks (EthAirNet Associates)</a:t>
            </a:r>
          </a:p>
          <a:p>
            <a:pPr marL="857250" lvl="1" indent="-457200">
              <a:buFont typeface="+mj-lt"/>
              <a:buAutoNum type="arabicPeriod"/>
              <a:defRPr/>
            </a:pPr>
            <a:r>
              <a:rPr lang="en-US" altLang="en-US" sz="1800" dirty="0">
                <a:hlinkClick r:id="rId7"/>
              </a:rPr>
              <a:t>11-17/1823r0</a:t>
            </a:r>
            <a:r>
              <a:rPr lang="en-US" altLang="en-US" sz="1800" dirty="0"/>
              <a:t> - </a:t>
            </a:r>
            <a:r>
              <a:rPr lang="en-US" sz="1800" dirty="0"/>
              <a:t>IMT-2020 Requirements and Thoughts on Submissions </a:t>
            </a:r>
            <a:r>
              <a:rPr lang="en-US" sz="1800" dirty="0">
                <a:hlinkClick r:id="rId8"/>
              </a:rPr>
              <a:t>–</a:t>
            </a:r>
            <a:r>
              <a:rPr lang="en-US" sz="1800" dirty="0"/>
              <a:t> Rakesh Taori (Phazr)</a:t>
            </a:r>
          </a:p>
          <a:p>
            <a:pPr marL="857250" lvl="1" indent="-457200">
              <a:buFont typeface="+mj-lt"/>
              <a:buAutoNum type="arabicPeriod"/>
              <a:defRPr/>
            </a:pPr>
            <a:r>
              <a:rPr lang="en-US" sz="1800" dirty="0">
                <a:hlinkClick r:id="rId8"/>
              </a:rPr>
              <a:t>11-17/1814r0</a:t>
            </a:r>
            <a:r>
              <a:rPr lang="en-US" sz="1800" dirty="0"/>
              <a:t> - Preparation for IMT-2020 (5G) Candidate Submission– Rakesh Taori (Phazr)</a:t>
            </a:r>
          </a:p>
          <a:p>
            <a:pPr marL="857250" lvl="1" indent="-457200">
              <a:buFont typeface="+mj-lt"/>
              <a:buAutoNum type="arabicPeriod"/>
              <a:defRPr/>
            </a:pPr>
            <a:r>
              <a:rPr lang="en-US" sz="1800" dirty="0">
                <a:hlinkClick r:id="rId9"/>
              </a:rPr>
              <a:t>11-17/1821r0</a:t>
            </a:r>
            <a:r>
              <a:rPr lang="en-US" sz="1800" dirty="0"/>
              <a:t> - IMT-2020 Requirements Deep Dive - Part 1 – Mobility - Rakesh Taori (PHAZR)</a:t>
            </a:r>
          </a:p>
          <a:p>
            <a:pPr marL="857250" lvl="1" indent="-457200">
              <a:buFont typeface="+mj-lt"/>
              <a:buAutoNum type="arabicPeriod"/>
              <a:defRPr/>
            </a:pPr>
            <a:r>
              <a:rPr lang="en-US" sz="1800" dirty="0">
                <a:hlinkClick r:id="rId10"/>
              </a:rPr>
              <a:t>11-17/1836r1</a:t>
            </a:r>
            <a:r>
              <a:rPr lang="en-US" sz="1800" dirty="0"/>
              <a:t> - Draft for ITU-R Submission - Rakesh Taori (PHAZR)</a:t>
            </a:r>
          </a:p>
          <a:p>
            <a:pPr marL="857250" lvl="1" indent="-457200">
              <a:buFont typeface="+mj-lt"/>
              <a:buAutoNum type="arabicPeriod"/>
              <a:defRPr/>
            </a:pPr>
            <a:r>
              <a:rPr lang="en-US" sz="1800" dirty="0">
                <a:hlinkClick r:id="rId11"/>
              </a:rPr>
              <a:t>11-17/1885r0</a:t>
            </a:r>
            <a:r>
              <a:rPr lang="en-US" sz="1800" dirty="0"/>
              <a:t> - Preparing for IMT-2020 Submission - Rakesh Taori (PHAZR)</a:t>
            </a:r>
          </a:p>
          <a:p>
            <a:pPr marL="857250" lvl="1" indent="-457200">
              <a:buFont typeface="+mj-lt"/>
              <a:buAutoNum type="arabicPeriod"/>
              <a:defRPr/>
            </a:pPr>
            <a:r>
              <a:rPr lang="en-US" sz="1800" dirty="0">
                <a:hlinkClick r:id="rId12"/>
              </a:rPr>
              <a:t>11-17/1886r0</a:t>
            </a:r>
            <a:r>
              <a:rPr lang="en-US" sz="1800" dirty="0"/>
              <a:t> - 5G RIT Submission to ITU-R - Rakesh Taori (PHAZR)</a:t>
            </a:r>
          </a:p>
          <a:p>
            <a:pPr marL="857250" lvl="1" indent="-457200">
              <a:buFont typeface="+mj-lt"/>
              <a:buAutoNum type="arabicPeriod"/>
              <a:defRPr/>
            </a:pPr>
            <a:r>
              <a:rPr lang="en-US" sz="1800" dirty="0">
                <a:hlinkClick r:id="rId13"/>
              </a:rPr>
              <a:t>11-17/1889r0</a:t>
            </a:r>
            <a:r>
              <a:rPr lang="en-US" sz="1800" dirty="0"/>
              <a:t> – Skeleton for a Candidate IMT-2020 RIT based on IEEE 802.11 – Joseph Levy (InterDigital)</a:t>
            </a:r>
          </a:p>
          <a:p>
            <a:pPr marL="857250" lvl="1" indent="-457200">
              <a:buFont typeface="+mj-lt"/>
              <a:buAutoNum type="arabicPeriod"/>
              <a:defRPr/>
            </a:pPr>
            <a:r>
              <a:rPr lang="en-US" sz="1800" dirty="0">
                <a:hlinkClick r:id="rId14"/>
              </a:rPr>
              <a:t>11-17/1889r1</a:t>
            </a:r>
            <a:r>
              <a:rPr lang="en-US" sz="1800" dirty="0"/>
              <a:t> – Skeleton for a Candidate IMT-2020 RIT based on IEEE 802.11 Rakesh Taori (Phazr Inc.)</a:t>
            </a:r>
          </a:p>
          <a:p>
            <a:pPr marL="857250" lvl="1" indent="-457200">
              <a:buFont typeface="+mj-lt"/>
              <a:buAutoNum type="arabicPeriod"/>
              <a:defRPr/>
            </a:pPr>
            <a:r>
              <a:rPr lang="en-US" sz="1800" dirty="0">
                <a:hlinkClick r:id="rId15"/>
              </a:rPr>
              <a:t>11-17/1889r2</a:t>
            </a:r>
            <a:r>
              <a:rPr lang="en-US" sz="1800" dirty="0"/>
              <a:t> - Skeleton for a Candidate IMT-2020 RIT based on IEEE 802.11 Rakesh Taori (Phazr Inc.)</a:t>
            </a:r>
          </a:p>
          <a:p>
            <a:pPr marL="857250" lvl="1" indent="-457200">
              <a:buFont typeface="+mj-lt"/>
              <a:buAutoNum type="arabicPeriod"/>
              <a:defRPr/>
            </a:pPr>
            <a:endParaRPr lang="en-US" sz="1800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0110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sz="2400" dirty="0"/>
              <a:t>Discussion on: 802.11 IMT-2020 RIT Proposal E-mails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1" y="1146176"/>
            <a:ext cx="11084984" cy="5791436"/>
          </a:xfrm>
        </p:spPr>
        <p:txBody>
          <a:bodyPr/>
          <a:lstStyle/>
          <a:p>
            <a:pPr marL="0" indent="0"/>
            <a:r>
              <a:rPr lang="en-US" sz="2000" dirty="0"/>
              <a:t>Discussion E-mails </a:t>
            </a:r>
            <a:r>
              <a:rPr lang="en-US" sz="1600" dirty="0"/>
              <a:t>(</a:t>
            </a:r>
            <a:r>
              <a:rPr lang="en-US" sz="1600" dirty="0">
                <a:hlinkClick r:id="rId2"/>
              </a:rPr>
              <a:t>http://www.ieee802.org/11/email/stds-802-11-aani/</a:t>
            </a:r>
            <a:r>
              <a:rPr lang="en-US" sz="1600" dirty="0"/>
              <a:t>) </a:t>
            </a:r>
          </a:p>
          <a:p>
            <a:r>
              <a:rPr lang="en-US" sz="1600" dirty="0">
                <a:hlinkClick r:id="rId3"/>
              </a:rPr>
              <a:t>[STDS-802-11-AANI] Submissions to ITU-R WP5D - New information</a:t>
            </a:r>
            <a:r>
              <a:rPr lang="en-US" sz="1600" dirty="0"/>
              <a:t> – Rakesh Taori</a:t>
            </a:r>
          </a:p>
          <a:p>
            <a:r>
              <a:rPr lang="en-US" sz="1600" dirty="0">
                <a:hlinkClick r:id="rId4"/>
              </a:rPr>
              <a:t>Re: [STDS-802-11-AANI] Teleconference 27 November 2017 Follow up</a:t>
            </a:r>
            <a:r>
              <a:rPr lang="en-US" sz="1600" dirty="0"/>
              <a:t> - Rakesh Taori</a:t>
            </a:r>
          </a:p>
          <a:p>
            <a:r>
              <a:rPr lang="en-US" sz="1600" dirty="0">
                <a:hlinkClick r:id="rId5"/>
              </a:rPr>
              <a:t>Re: [STDS-802-11-AANI] Teleconference 27 November 2017 Follow up</a:t>
            </a:r>
            <a:r>
              <a:rPr lang="en-US" sz="1600" dirty="0"/>
              <a:t> - Sigurd Schelstraete</a:t>
            </a:r>
          </a:p>
          <a:p>
            <a:r>
              <a:rPr lang="en-US" sz="1600" dirty="0">
                <a:hlinkClick r:id="rId6"/>
              </a:rPr>
              <a:t>[STDS-802-11-AANI] Teleconference 27 November 2017 Follow up</a:t>
            </a:r>
            <a:r>
              <a:rPr lang="en-US" sz="1600" dirty="0"/>
              <a:t> - Levy, Joseph</a:t>
            </a:r>
          </a:p>
          <a:p>
            <a:r>
              <a:rPr lang="en-US" sz="1600" dirty="0">
                <a:hlinkClick r:id="rId7"/>
              </a:rPr>
              <a:t>Re: [STDS-802-11-AANI] Follow up of 802.11 AANI SC Teleconference 20-11-17</a:t>
            </a:r>
            <a:r>
              <a:rPr lang="en-US" sz="1600" dirty="0"/>
              <a:t> - Levy, Joseph</a:t>
            </a:r>
          </a:p>
          <a:p>
            <a:r>
              <a:rPr lang="en-US" sz="1600" dirty="0">
                <a:hlinkClick r:id="rId8"/>
              </a:rPr>
              <a:t>Re: [STDS-802-11-AANI] Follow up of 802.11 AANI SC Teleconference 20-11-17</a:t>
            </a:r>
            <a:r>
              <a:rPr lang="en-US" sz="1600" dirty="0"/>
              <a:t> - Rakesh Taori</a:t>
            </a:r>
          </a:p>
          <a:p>
            <a:r>
              <a:rPr lang="en-US" sz="1600" dirty="0">
                <a:hlinkClick r:id="rId9"/>
              </a:rPr>
              <a:t>Re: [STDS-802-11-AANI] Follow up of 802.11 AANI SC Teleconference 20-11-17</a:t>
            </a:r>
            <a:r>
              <a:rPr lang="en-US" sz="1600" dirty="0"/>
              <a:t> - Levy, Joseph</a:t>
            </a:r>
          </a:p>
          <a:p>
            <a:r>
              <a:rPr lang="en-US" sz="1600" dirty="0">
                <a:hlinkClick r:id="rId10"/>
              </a:rPr>
              <a:t>[STDS-802-11-AANI] Follow up of 802.11 AANI SC Teleconference 20-11-17</a:t>
            </a:r>
            <a:r>
              <a:rPr lang="en-US" sz="1600" dirty="0"/>
              <a:t> - Levy, Joseph</a:t>
            </a:r>
          </a:p>
          <a:p>
            <a:r>
              <a:rPr lang="en-US" sz="1400" dirty="0">
                <a:hlinkClick r:id="rId11"/>
              </a:rPr>
              <a:t>Re: [STDS-802-11-AANI] Discussion/planning for generating an IEEE 802.11 RIT Proposal for IMT-2020</a:t>
            </a:r>
            <a:r>
              <a:rPr lang="en-US" sz="1400" dirty="0"/>
              <a:t> - Rakesh Taori</a:t>
            </a:r>
          </a:p>
          <a:p>
            <a:r>
              <a:rPr lang="en-US" sz="1400" dirty="0">
                <a:hlinkClick r:id="rId12"/>
              </a:rPr>
              <a:t>Re: [STDS-802-11-AANI] Discussion/planning for generating an IEEE 802.11 RIT Proposal for IMT-2020</a:t>
            </a:r>
            <a:r>
              <a:rPr lang="en-US" sz="1400" dirty="0"/>
              <a:t> </a:t>
            </a:r>
            <a:r>
              <a:rPr lang="en-US" sz="1400" b="1" dirty="0"/>
              <a:t> - Levy, Joseph</a:t>
            </a:r>
          </a:p>
          <a:p>
            <a:r>
              <a:rPr lang="en-US" sz="1400" dirty="0">
                <a:hlinkClick r:id="rId13"/>
              </a:rPr>
              <a:t>Re: [STDS-802-11-AANI] Discussion/planning for generating an IEEE 802.11 RIT Proposal for IMT-2020</a:t>
            </a:r>
            <a:r>
              <a:rPr lang="en-US" sz="1400" dirty="0"/>
              <a:t> </a:t>
            </a:r>
            <a:r>
              <a:rPr lang="en-US" sz="1400" b="1" dirty="0"/>
              <a:t>- Levy, Joseph</a:t>
            </a:r>
          </a:p>
          <a:p>
            <a:r>
              <a:rPr lang="en-US" sz="1400" dirty="0">
                <a:hlinkClick r:id="rId14"/>
              </a:rPr>
              <a:t>[STDS-802-11-AANI] Discussion/planning for generating an IEEE 802.11 RIT Proposal for IMT-2020</a:t>
            </a:r>
            <a:r>
              <a:rPr lang="en-US" sz="1400" dirty="0"/>
              <a:t> </a:t>
            </a:r>
            <a:r>
              <a:rPr lang="en-US" sz="1400" b="1" dirty="0"/>
              <a:t> - Levy, Joseph</a:t>
            </a:r>
          </a:p>
          <a:p>
            <a:r>
              <a:rPr lang="en-US" sz="1400" dirty="0"/>
              <a:t>Mobility requirements for IMT-2020 - </a:t>
            </a:r>
            <a:r>
              <a:rPr lang="en-US" sz="1400" dirty="0">
                <a:hlinkClick r:id="rId15"/>
              </a:rPr>
              <a:t>http://www.ieee802.org/11/email/stds-802-11-aani/msg00093.html</a:t>
            </a:r>
            <a:r>
              <a:rPr lang="en-US" sz="1400" dirty="0"/>
              <a:t> </a:t>
            </a:r>
            <a:r>
              <a:rPr lang="en-US" sz="1400" dirty="0"/>
              <a:t>- Rakesh Taori </a:t>
            </a:r>
            <a:r>
              <a:rPr lang="en-US" sz="1400" dirty="0"/>
              <a:t> </a:t>
            </a:r>
          </a:p>
          <a:p>
            <a:r>
              <a:rPr lang="en-US" sz="1400" dirty="0"/>
              <a:t>Reliability Requirement for IMT-2020 - </a:t>
            </a:r>
            <a:r>
              <a:rPr lang="en-US" sz="1400" dirty="0">
                <a:hlinkClick r:id="rId16"/>
              </a:rPr>
              <a:t>http://www.ieee802.org/11/email/stds-802-11-aani/msg00094.html</a:t>
            </a:r>
            <a:r>
              <a:rPr lang="en-US" sz="1400" dirty="0"/>
              <a:t>  </a:t>
            </a:r>
            <a:r>
              <a:rPr lang="en-US" sz="1400" dirty="0"/>
              <a:t> - Rakesh Taori</a:t>
            </a:r>
            <a:endParaRPr lang="en-US" sz="1400" dirty="0"/>
          </a:p>
          <a:p>
            <a:r>
              <a:rPr lang="en-US" sz="1400" dirty="0"/>
              <a:t>Concerns about OFDMA support over larger distances - </a:t>
            </a:r>
            <a:r>
              <a:rPr lang="en-US" sz="1400" dirty="0">
                <a:hlinkClick r:id="rId17"/>
              </a:rPr>
              <a:t>http://www.ieee802.org/11/email/stds-802-11-aani/msg00095.html</a:t>
            </a:r>
            <a:r>
              <a:rPr lang="en-US" sz="1400" dirty="0"/>
              <a:t>  </a:t>
            </a:r>
            <a:r>
              <a:rPr lang="en-US" sz="1400" dirty="0"/>
              <a:t> - Rakesh Taori</a:t>
            </a:r>
            <a:endParaRPr lang="en-US" sz="1400" dirty="0"/>
          </a:p>
          <a:p>
            <a:r>
              <a:rPr lang="en-US" sz="1400" dirty="0"/>
              <a:t>Device Density Requirements for IMT-2020 - </a:t>
            </a:r>
            <a:r>
              <a:rPr lang="en-US" sz="1400" dirty="0">
                <a:hlinkClick r:id="rId18"/>
              </a:rPr>
              <a:t>http://www.ieee802.org/11/email/stds-802-11-aani/msg00096.html</a:t>
            </a:r>
            <a:r>
              <a:rPr lang="en-US" sz="1400" dirty="0"/>
              <a:t> </a:t>
            </a:r>
            <a:r>
              <a:rPr lang="en-US" sz="1400" dirty="0"/>
              <a:t>- Rakesh Taori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0488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AANI meetings and calls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972799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November F2F Meeting in Orlando,  USA: </a:t>
            </a:r>
            <a:r>
              <a:rPr lang="en-US" altLang="en-US" sz="2000" dirty="0">
                <a:hlinkClick r:id="rId3"/>
              </a:rPr>
              <a:t>11-17/1729r2</a:t>
            </a:r>
            <a:endParaRPr lang="en-US" alt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AANI SC conference call  11-20-2017</a:t>
            </a:r>
            <a:r>
              <a:rPr lang="en-US" altLang="en-US" sz="2000" dirty="0"/>
              <a:t>	</a:t>
            </a:r>
            <a:r>
              <a:rPr lang="en-US" altLang="en-US" sz="2000" dirty="0">
                <a:hlinkClick r:id="rId4"/>
              </a:rPr>
              <a:t>11-17/1816r0</a:t>
            </a:r>
            <a:r>
              <a:rPr lang="en-US" altLang="en-US" sz="2000" dirty="0"/>
              <a:t> </a:t>
            </a:r>
            <a:endParaRPr lang="en-US" alt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AANI SC conference call  11-27-2017</a:t>
            </a:r>
            <a:r>
              <a:rPr lang="en-US" altLang="en-US" sz="2000" dirty="0"/>
              <a:t>	</a:t>
            </a:r>
            <a:r>
              <a:rPr lang="en-US" altLang="en-US" sz="2000" dirty="0">
                <a:hlinkClick r:id="rId5"/>
              </a:rPr>
              <a:t>11-17/1827r0</a:t>
            </a:r>
            <a:r>
              <a:rPr lang="en-US" altLang="en-US" sz="2000" dirty="0"/>
              <a:t> </a:t>
            </a:r>
            <a:endParaRPr lang="en-US" alt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AANI SC conference call  12-04-2017 </a:t>
            </a:r>
            <a:r>
              <a:rPr lang="en-US" altLang="en-US" sz="2000" dirty="0"/>
              <a:t>	</a:t>
            </a:r>
            <a:r>
              <a:rPr lang="en-US" altLang="en-US" sz="2000" dirty="0">
                <a:hlinkClick r:id="rId6"/>
              </a:rPr>
              <a:t>11-17/1838r0</a:t>
            </a:r>
            <a:r>
              <a:rPr lang="en-US" altLang="en-US" sz="2000" dirty="0"/>
              <a:t> </a:t>
            </a:r>
            <a:endParaRPr lang="en-US" alt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AANI SC conference call  12-11-2017 </a:t>
            </a:r>
            <a:r>
              <a:rPr lang="en-US" altLang="en-US" sz="2000" dirty="0"/>
              <a:t>	</a:t>
            </a:r>
            <a:r>
              <a:rPr lang="en-US" altLang="en-US" sz="2000" dirty="0">
                <a:hlinkClick r:id="rId7"/>
              </a:rPr>
              <a:t>11-17/1872r0</a:t>
            </a:r>
            <a:r>
              <a:rPr lang="en-US" altLang="en-US" sz="2000" dirty="0"/>
              <a:t> </a:t>
            </a:r>
            <a:endParaRPr lang="en-US" alt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AANI SC conference call  12-18-2017 </a:t>
            </a:r>
            <a:r>
              <a:rPr lang="en-US" altLang="en-US" sz="2000" dirty="0"/>
              <a:t>	</a:t>
            </a:r>
            <a:r>
              <a:rPr lang="en-US" altLang="en-US" sz="2000" dirty="0">
                <a:hlinkClick r:id="rId8"/>
              </a:rPr>
              <a:t>11-17/1888r1</a:t>
            </a:r>
            <a:r>
              <a:rPr lang="en-US" altLang="en-US" sz="2000" dirty="0"/>
              <a:t> </a:t>
            </a:r>
            <a:endParaRPr lang="en-US" alt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AANI SC conference call  01-08-2018</a:t>
            </a:r>
            <a:r>
              <a:rPr lang="en-US" altLang="en-US" sz="2000" dirty="0"/>
              <a:t>	</a:t>
            </a:r>
            <a:r>
              <a:rPr lang="en-US" altLang="en-US" sz="2000" dirty="0">
                <a:hlinkClick r:id="rId9"/>
              </a:rPr>
              <a:t>11-18/0102r1</a:t>
            </a:r>
            <a:r>
              <a:rPr lang="en-US" altLang="en-US" sz="20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AANI SC sessions this meeting: Monday PM1, Tuesday PM1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Future AANI  SC Session this meeting: Wednesday PM2, Thursday AM2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105" y="606425"/>
            <a:ext cx="10361084" cy="531814"/>
          </a:xfrm>
        </p:spPr>
        <p:txBody>
          <a:bodyPr/>
          <a:lstStyle/>
          <a:p>
            <a:r>
              <a:rPr lang="en-US" sz="2800" dirty="0"/>
              <a:t>Monday PM1 Session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666" y="1138239"/>
            <a:ext cx="10681961" cy="5337175"/>
          </a:xfrm>
        </p:spPr>
        <p:txBody>
          <a:bodyPr/>
          <a:lstStyle/>
          <a:p>
            <a:r>
              <a:rPr lang="en-US" dirty="0"/>
              <a:t>Reviewed </a:t>
            </a:r>
            <a:r>
              <a:rPr lang="en-US" dirty="0">
                <a:hlinkClick r:id="rId2"/>
              </a:rPr>
              <a:t>11-17/1889r2</a:t>
            </a:r>
            <a:r>
              <a:rPr lang="en-US" dirty="0"/>
              <a:t> - </a:t>
            </a:r>
            <a:r>
              <a:rPr lang="en-US" sz="2000" dirty="0"/>
              <a:t>Skeleton for a Candidate IMT-2020 RIT based on IEEE 802.11</a:t>
            </a:r>
            <a:endParaRPr lang="en-US" sz="2800" dirty="0"/>
          </a:p>
          <a:p>
            <a:pPr algn="ctr"/>
            <a:r>
              <a:rPr lang="en-US" sz="2800" dirty="0"/>
              <a:t>Questions/Straw Polls: </a:t>
            </a:r>
          </a:p>
          <a:p>
            <a:r>
              <a:rPr lang="en-US" sz="2300" dirty="0"/>
              <a:t>Should 802.11 propose itself as a IMT-2020 technology?:</a:t>
            </a:r>
          </a:p>
          <a:p>
            <a:r>
              <a:rPr lang="en-US" sz="2300" b="0" dirty="0"/>
              <a:t>Yes:9   No:15  Need More Time:5</a:t>
            </a:r>
          </a:p>
          <a:p>
            <a:r>
              <a:rPr lang="en-US" sz="2300" dirty="0"/>
              <a:t>Do you believe 802.11 standard (including 802.11ax, ay) can meet the IMT-2020 requirements?</a:t>
            </a:r>
          </a:p>
          <a:p>
            <a:r>
              <a:rPr lang="en-US" sz="2300" b="0" dirty="0"/>
              <a:t>Yes:3   No:22  Need More Time:5</a:t>
            </a:r>
          </a:p>
          <a:p>
            <a:r>
              <a:rPr lang="en-US" sz="2300" dirty="0"/>
              <a:t>Do you support a new project to enable the 802.11 standard to meet the IMT-2020 requirements?</a:t>
            </a:r>
          </a:p>
          <a:p>
            <a:r>
              <a:rPr lang="en-US" sz="2300" b="0" dirty="0"/>
              <a:t>Yes: 1  No:13  Need More Time:13</a:t>
            </a:r>
          </a:p>
          <a:p>
            <a:r>
              <a:rPr lang="en-US" sz="2300" dirty="0"/>
              <a:t>Do you believe 802.11 can complete such a project in the time available (June 2019)?</a:t>
            </a:r>
          </a:p>
          <a:p>
            <a:r>
              <a:rPr lang="en-US" sz="2300" b="0" dirty="0"/>
              <a:t>Yes:0   No:25  Need More Time:0</a:t>
            </a:r>
          </a:p>
          <a:p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175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11187"/>
          </a:xfrm>
        </p:spPr>
        <p:txBody>
          <a:bodyPr/>
          <a:lstStyle/>
          <a:p>
            <a:r>
              <a:rPr lang="en-US" dirty="0"/>
              <a:t>Tuesday PM1 Session 1/2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079" y="1311773"/>
            <a:ext cx="11145326" cy="5027613"/>
          </a:xfrm>
        </p:spPr>
        <p:txBody>
          <a:bodyPr/>
          <a:lstStyle/>
          <a:p>
            <a:r>
              <a:rPr lang="en-US" dirty="0"/>
              <a:t>The Chair invited Rakesh Taori to review four email messages that were in response to some technical questions raised during the Monday PM1 session, that were posted to the reflector:  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Mobility requirements for IMT-2020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Reliability Requirement for IMT-2020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Concerns about OFDMA support over larger distances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Device Density Requirements for IMT-2020</a:t>
            </a:r>
          </a:p>
          <a:p>
            <a:pPr marL="0" indent="0"/>
            <a:r>
              <a:rPr lang="en-US" dirty="0"/>
              <a:t>These topics were discussed and no conclusion was reached.</a:t>
            </a:r>
          </a:p>
          <a:p>
            <a:pPr marL="0" indent="0"/>
            <a:endParaRPr lang="en-US" sz="900" dirty="0"/>
          </a:p>
          <a:p>
            <a:pPr marL="0" indent="0"/>
            <a:r>
              <a:rPr lang="en-US" dirty="0"/>
              <a:t>Note: the attendees present at the Tuesday PM1 meeting: </a:t>
            </a:r>
            <a:br>
              <a:rPr lang="en-US" dirty="0"/>
            </a:br>
            <a:r>
              <a:rPr lang="en-US" dirty="0"/>
              <a:t> 19 present on Monday, 15 new attendees</a:t>
            </a:r>
          </a:p>
          <a:p>
            <a:pPr marL="0" indent="0"/>
            <a:r>
              <a:rPr lang="en-US" dirty="0"/>
              <a:t>The Chair asked the attendees if the Monday SPs should be repeated: 12 yes, 18 no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9042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US" dirty="0"/>
              <a:t>Tuesday PM1 Session 2/2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3513"/>
            <a:ext cx="10858538" cy="4876800"/>
          </a:xfrm>
        </p:spPr>
        <p:txBody>
          <a:bodyPr/>
          <a:lstStyle/>
          <a:p>
            <a:pPr marL="0" lvl="0" indent="0"/>
            <a:r>
              <a:rPr lang="en-US" sz="2800" dirty="0"/>
              <a:t>Open Issues: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/>
              <a:t>The amount of resource required to carry out this effort.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/>
              <a:t>The level of confidence in the feasibility of meeting the set of technical requirements.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/>
              <a:t>Would a contribution now serve a purpose, given that the deadline is one and a half years away?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/>
              <a:t>What are the risks entailed in making such a proposal, particularly regarding external relationships with other organizations, should it later emerge that it is not able to meet the requirements?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/>
              <a:t>What are the risks and rewards in submitting and not submitting a proposal to IMT-2020?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8147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11-18-0232-00-AANI-AANI-SC-Report-to-the-WG-January-2018</Template>
  <TotalTime>145</TotalTime>
  <Words>1080</Words>
  <Application>Microsoft Office PowerPoint</Application>
  <PresentationFormat>Widescreen</PresentationFormat>
  <Paragraphs>154</Paragraphs>
  <Slides>11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 Unicode MS</vt:lpstr>
      <vt:lpstr>MS Gothic</vt:lpstr>
      <vt:lpstr>Arial</vt:lpstr>
      <vt:lpstr>Times New Roman</vt:lpstr>
      <vt:lpstr>Office Theme</vt:lpstr>
      <vt:lpstr>Microsoft Word 97 - 2003 Document</vt:lpstr>
      <vt:lpstr>AANI SC Report to the WG January 2018</vt:lpstr>
      <vt:lpstr>Abstract</vt:lpstr>
      <vt:lpstr>AANI SC IMT-2020 RIT Proposal Background </vt:lpstr>
      <vt:lpstr>Discussion on: 802.11 IMT-2020 RIT Proposal Contributions</vt:lpstr>
      <vt:lpstr>Discussion on: 802.11 IMT-2020 RIT Proposal E-mails </vt:lpstr>
      <vt:lpstr>AANI meetings and calls</vt:lpstr>
      <vt:lpstr>Monday PM1 Session</vt:lpstr>
      <vt:lpstr>Tuesday PM1 Session 1/2</vt:lpstr>
      <vt:lpstr>Tuesday PM1 Session 2/2</vt:lpstr>
      <vt:lpstr>Discussion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11-18-0232-00-AANI-AANI SC Report to the WG January 2018</dc:title>
  <dc:creator>Levy, Joseph</dc:creator>
  <cp:lastModifiedBy>Levy, Joseph</cp:lastModifiedBy>
  <cp:revision>14</cp:revision>
  <cp:lastPrinted>1601-01-01T00:00:00Z</cp:lastPrinted>
  <dcterms:created xsi:type="dcterms:W3CDTF">2018-01-17T03:35:46Z</dcterms:created>
  <dcterms:modified xsi:type="dcterms:W3CDTF">2018-01-17T06:01:23Z</dcterms:modified>
</cp:coreProperties>
</file>