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7" r:id="rId4"/>
    <p:sldId id="278" r:id="rId5"/>
    <p:sldId id="279" r:id="rId6"/>
    <p:sldId id="280" r:id="rId7"/>
    <p:sldId id="281" r:id="rId8"/>
    <p:sldId id="306" r:id="rId9"/>
    <p:sldId id="323" r:id="rId10"/>
    <p:sldId id="326" r:id="rId11"/>
    <p:sldId id="32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77" d="100"/>
          <a:sy n="77" d="100"/>
        </p:scale>
        <p:origin x="1368"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802.11-16/1481r2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dirty="0" smtClean="0"/>
              <a:t>January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fr-FR" dirty="0" smtClean="0"/>
              <a:t>Laurent Cariou, Intel et 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802.11-16/1481r2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dirty="0" smtClean="0"/>
              <a:t>January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fr-FR" dirty="0" smtClean="0"/>
              <a:t>Laurent Cariou,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802.11-16/1481r2</a:t>
            </a:r>
          </a:p>
        </p:txBody>
      </p:sp>
      <p:sp>
        <p:nvSpPr>
          <p:cNvPr id="5" name="Date Placeholder 4"/>
          <p:cNvSpPr>
            <a:spLocks noGrp="1"/>
          </p:cNvSpPr>
          <p:nvPr>
            <p:ph type="dt" idx="11"/>
          </p:nvPr>
        </p:nvSpPr>
        <p:spPr/>
        <p:txBody>
          <a:bodyPr/>
          <a:lstStyle/>
          <a:p>
            <a:r>
              <a:rPr lang="de-DE" dirty="0" smtClean="0"/>
              <a:t>January 2018</a:t>
            </a:r>
            <a:endParaRPr lang="en-US" dirty="0"/>
          </a:p>
        </p:txBody>
      </p:sp>
      <p:sp>
        <p:nvSpPr>
          <p:cNvPr id="6" name="Footer Placeholder 5"/>
          <p:cNvSpPr>
            <a:spLocks noGrp="1"/>
          </p:cNvSpPr>
          <p:nvPr>
            <p:ph type="ftr" idx="12"/>
          </p:nvPr>
        </p:nvSpPr>
        <p:spPr/>
        <p:txBody>
          <a:bodyPr/>
          <a:lstStyle/>
          <a:p>
            <a:r>
              <a:rPr lang="fr-FR" dirty="0" smtClean="0"/>
              <a:t>Laurent Cariou, Intel et al.</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755186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Laurent Cariou, Intel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January 2018</a:t>
            </a:r>
            <a:endParaRPr lang="en-GB" dirty="0"/>
          </a:p>
        </p:txBody>
      </p:sp>
      <p:sp>
        <p:nvSpPr>
          <p:cNvPr id="6" name="Footer Placeholder 5"/>
          <p:cNvSpPr>
            <a:spLocks noGrp="1"/>
          </p:cNvSpPr>
          <p:nvPr>
            <p:ph type="ftr" idx="11"/>
          </p:nvPr>
        </p:nvSpPr>
        <p:spPr/>
        <p:txBody>
          <a:bodyPr/>
          <a:lstStyle>
            <a:lvl1pPr>
              <a:defRPr/>
            </a:lvl1pPr>
          </a:lstStyle>
          <a:p>
            <a:r>
              <a:rPr lang="fr-FR" dirty="0" smtClean="0"/>
              <a:t>Laurent Cariou, Intel et 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January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dirty="0" smtClean="0"/>
              <a:t>Laurent Cariou,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January 2018</a:t>
            </a:r>
            <a:endParaRPr lang="en-GB" dirty="0"/>
          </a:p>
        </p:txBody>
      </p:sp>
      <p:sp>
        <p:nvSpPr>
          <p:cNvPr id="4" name="Footer Placeholder 3"/>
          <p:cNvSpPr>
            <a:spLocks noGrp="1"/>
          </p:cNvSpPr>
          <p:nvPr>
            <p:ph type="ftr" idx="11"/>
          </p:nvPr>
        </p:nvSpPr>
        <p:spPr/>
        <p:txBody>
          <a:bodyPr/>
          <a:lstStyle>
            <a:lvl1pPr>
              <a:defRPr/>
            </a:lvl1pPr>
          </a:lstStyle>
          <a:p>
            <a:r>
              <a:rPr lang="fr-FR" dirty="0" smtClean="0"/>
              <a:t>Laurent Cariou, Intel et 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2018</a:t>
            </a:r>
            <a:endParaRPr lang="en-GB" dirty="0"/>
          </a:p>
        </p:txBody>
      </p:sp>
      <p:sp>
        <p:nvSpPr>
          <p:cNvPr id="3" name="Footer Placeholder 2"/>
          <p:cNvSpPr>
            <a:spLocks noGrp="1"/>
          </p:cNvSpPr>
          <p:nvPr>
            <p:ph type="ftr" idx="11"/>
          </p:nvPr>
        </p:nvSpPr>
        <p:spPr/>
        <p:txBody>
          <a:bodyPr/>
          <a:lstStyle>
            <a:lvl1pPr>
              <a:defRPr/>
            </a:lvl1pPr>
          </a:lstStyle>
          <a:p>
            <a:r>
              <a:rPr lang="fr-FR" dirty="0" smtClean="0"/>
              <a:t>Laurent Cariou, Intel et 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Laurent Cariou,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802.11-18/0217r1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fr-FR" dirty="0" smtClean="0"/>
              <a:t>Laurent Cariou, Intel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802.11ax Spatial Reuse Ad Hoc Group Agenda</a:t>
            </a:r>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2018-01-16</a:t>
            </a:r>
            <a:endParaRPr lang="en-GB" sz="2000" b="0" dirty="0"/>
          </a:p>
        </p:txBody>
      </p:sp>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873862679"/>
              </p:ext>
            </p:extLst>
          </p:nvPr>
        </p:nvGraphicFramePr>
        <p:xfrm>
          <a:off x="688036" y="2810223"/>
          <a:ext cx="7772396" cy="2655193"/>
        </p:xfrm>
        <a:graphic>
          <a:graphicData uri="http://schemas.openxmlformats.org/drawingml/2006/table">
            <a:tbl>
              <a:tblPr firstRow="1" bandRow="1">
                <a:tableStyleId>{5940675A-B579-460E-94D1-54222C63F5DA}</a:tableStyleId>
              </a:tblPr>
              <a:tblGrid>
                <a:gridCol w="1354063">
                  <a:extLst>
                    <a:ext uri="{9D8B030D-6E8A-4147-A177-3AD203B41FA5}">
                      <a16:colId xmlns="" xmlns:a16="http://schemas.microsoft.com/office/drawing/2014/main" val="648383397"/>
                    </a:ext>
                  </a:extLst>
                </a:gridCol>
                <a:gridCol w="1442825">
                  <a:extLst>
                    <a:ext uri="{9D8B030D-6E8A-4147-A177-3AD203B41FA5}">
                      <a16:colId xmlns="" xmlns:a16="http://schemas.microsoft.com/office/drawing/2014/main" val="462405158"/>
                    </a:ext>
                  </a:extLst>
                </a:gridCol>
                <a:gridCol w="2019955">
                  <a:extLst>
                    <a:ext uri="{9D8B030D-6E8A-4147-A177-3AD203B41FA5}">
                      <a16:colId xmlns="" xmlns:a16="http://schemas.microsoft.com/office/drawing/2014/main" val="1346683030"/>
                    </a:ext>
                  </a:extLst>
                </a:gridCol>
                <a:gridCol w="937836">
                  <a:extLst>
                    <a:ext uri="{9D8B030D-6E8A-4147-A177-3AD203B41FA5}">
                      <a16:colId xmlns="" xmlns:a16="http://schemas.microsoft.com/office/drawing/2014/main" val="2967033486"/>
                    </a:ext>
                  </a:extLst>
                </a:gridCol>
                <a:gridCol w="2017717">
                  <a:extLst>
                    <a:ext uri="{9D8B030D-6E8A-4147-A177-3AD203B41FA5}">
                      <a16:colId xmlns="" xmlns:a16="http://schemas.microsoft.com/office/drawing/2014/main"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899072140"/>
                  </a:ext>
                </a:extLst>
              </a:tr>
              <a:tr h="698120">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laurent.cariou@intel.com</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Ericsson Allee 1</a:t>
                      </a:r>
                      <a:br>
                        <a:rPr lang="en-US" sz="1400">
                          <a:effectLst/>
                        </a:rPr>
                      </a:br>
                      <a:r>
                        <a:rPr lang="en-US" sz="1400">
                          <a:effectLst/>
                        </a:rPr>
                        <a:t>52134 Herzogenrath</a:t>
                      </a:r>
                      <a:br>
                        <a:rPr lang="en-US" sz="1400">
                          <a:effectLst/>
                        </a:rPr>
                      </a:br>
                      <a:r>
                        <a:rPr lang="en-US" sz="1400">
                          <a:effectLst/>
                        </a:rPr>
                        <a:t>Germany</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+49-2407-575-5575</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hiertz@ieee.org</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661204860"/>
                  </a:ext>
                </a:extLst>
              </a:tr>
              <a:tr h="899969">
                <a:tc>
                  <a:txBody>
                    <a:bodyPr/>
                    <a:lstStyle/>
                    <a:p>
                      <a:pPr>
                        <a:spcAft>
                          <a:spcPts val="0"/>
                        </a:spcAft>
                      </a:pPr>
                      <a:r>
                        <a:rPr lang="en-US" sz="1400" dirty="0">
                          <a:effectLst/>
                        </a:rPr>
                        <a:t>Jae </a:t>
                      </a:r>
                      <a:r>
                        <a:rPr lang="en-US" sz="1400" dirty="0" err="1">
                          <a:effectLst/>
                        </a:rPr>
                        <a:t>Seung</a:t>
                      </a:r>
                      <a:r>
                        <a:rPr lang="en-US" sz="1400" dirty="0">
                          <a:effectLst/>
                        </a:rPr>
                        <a:t> Lee</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ETRI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r>
                        <a:rPr lang="en-US" sz="1400" dirty="0">
                          <a:effectLst/>
                        </a:rPr>
                        <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425433067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a:t>
            </a:r>
          </a:p>
        </p:txBody>
      </p:sp>
      <p:sp>
        <p:nvSpPr>
          <p:cNvPr id="3" name="Content Placeholder 2"/>
          <p:cNvSpPr>
            <a:spLocks noGrp="1"/>
          </p:cNvSpPr>
          <p:nvPr>
            <p:ph idx="1"/>
          </p:nvPr>
        </p:nvSpPr>
        <p:spPr>
          <a:xfrm>
            <a:off x="685800" y="1981200"/>
            <a:ext cx="7770813" cy="4256112"/>
          </a:xfrm>
        </p:spPr>
        <p:txBody>
          <a:bodyPr/>
          <a:lstStyle/>
          <a:p>
            <a:r>
              <a:rPr lang="en-US" sz="1600" dirty="0"/>
              <a:t>Do you agree to </a:t>
            </a:r>
            <a:r>
              <a:rPr lang="en-US" sz="1600" dirty="0" smtClean="0"/>
              <a:t>resolution </a:t>
            </a:r>
            <a:r>
              <a:rPr lang="en-US" sz="1600" dirty="0"/>
              <a:t>to CIDs</a:t>
            </a:r>
            <a:r>
              <a:rPr lang="en-US" dirty="0"/>
              <a:t> </a:t>
            </a:r>
            <a:r>
              <a:rPr lang="en-GB" sz="1600" dirty="0" smtClean="0"/>
              <a:t>12081</a:t>
            </a:r>
            <a:r>
              <a:rPr lang="en-GB" sz="1600" dirty="0"/>
              <a:t>, 11769, 11770, 12017, 11239, 11771, 13151, 13831, 14091, 14276, 13062, 11240, 12609, 12018, 13929, 11556, 14114, 12188, 14213, 13152, 11257, 11773, 11811, 13153, 14277, 13154, 13931, 13930, 12541, 11937, 12189, 14115, 14214, 12080, 11741, 12019, 14116, 14117, 14278, 11238, 11736, 11775, 14279, 11774, 12021, 13063, 14281, 11776, 11777, 11772, 14282, 11778, 11939, 13932, 11779, 13064, 13933, 12022, 11938, 14283, 11557, 12247, 11828, 11831, 13855, 11829, 11832, 14284, 11558, 11559, 14118, 11780, 14285, 11942, 11940, 11781, 13934, 14286, 13702, 13935, 14287, 12249, 12540, 13155, 11812, 13156, 12070, 13065, 14216, 11941, 13420, 11813, 12250, 14288, 12069, 12542, 14280, 11256, 11470, 11548, 11549, 11550, 12232,  12606, 12655, 14226, 14227, </a:t>
            </a:r>
            <a:r>
              <a:rPr lang="en-GB" sz="1600" dirty="0" smtClean="0"/>
              <a:t>12429, 12716 as in document 1852r6</a:t>
            </a:r>
          </a:p>
          <a:p>
            <a:endParaRPr lang="en-GB" sz="1600" dirty="0" smtClean="0"/>
          </a:p>
          <a:p>
            <a:r>
              <a:rPr lang="en-GB" sz="1600" dirty="0" smtClean="0"/>
              <a:t>Approved with unanimous consent.</a:t>
            </a:r>
          </a:p>
          <a:p>
            <a:r>
              <a:rPr lang="en-GB" sz="1600" dirty="0" smtClean="0"/>
              <a:t>Ready for Motion</a:t>
            </a:r>
            <a:endParaRPr lang="en-GB"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fr-FR" smtClean="0"/>
              <a:t>Laurent Cariou, Intel et al.</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326692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sz="1600" dirty="0"/>
              <a:t>Do you agree to resolutions to CIDs </a:t>
            </a:r>
            <a:r>
              <a:rPr lang="en-GB" sz="1600" dirty="0"/>
              <a:t>13687, 13690, 11814, 12346, 11536, 11822, 13688, 11823, 12331, 13130, 11703, 11815, 11824, 12024, 13129, 13531, 13802, 13856, 13532, 13689, 11744, </a:t>
            </a:r>
            <a:r>
              <a:rPr lang="en-GB" sz="1600" dirty="0" smtClean="0"/>
              <a:t>14101, 12429</a:t>
            </a:r>
            <a:r>
              <a:rPr lang="en-GB" sz="1600" dirty="0"/>
              <a:t>, 11548, 11256, 11549, 13849, 11550, </a:t>
            </a:r>
            <a:r>
              <a:rPr lang="en-GB" sz="1600" dirty="0" smtClean="0"/>
              <a:t>12232, </a:t>
            </a:r>
            <a:r>
              <a:rPr lang="en-GB" sz="1600" dirty="0"/>
              <a:t>14215, 13884, 13057, 13824, 12458, 13885, </a:t>
            </a:r>
            <a:r>
              <a:rPr lang="en-GB" sz="1600" dirty="0" smtClean="0"/>
              <a:t>13886, </a:t>
            </a:r>
            <a:r>
              <a:rPr lang="en-GB" sz="1600" dirty="0"/>
              <a:t>12716, 11360, 11357, </a:t>
            </a:r>
            <a:r>
              <a:rPr lang="en-GB" sz="1600" dirty="0" smtClean="0"/>
              <a:t>13009, </a:t>
            </a:r>
            <a:r>
              <a:rPr lang="en-GB" sz="1600" dirty="0"/>
              <a:t>12190, 11782, 13157, 13557, 13936, 12071, 11783, 13558, 11816, 12192, 13560, 13937, 14291, 11817, 12253, 13832, 13561, 11820, 12254, 13562, 13833, 11560, 11819, 13563, 12075, 11825, 12261, 12258, 12259, 11826, 11561, 13564, 13158, 11827, 12193, 14120, 14300, 12074, </a:t>
            </a:r>
            <a:r>
              <a:rPr lang="en-GB" sz="1600" dirty="0" smtClean="0"/>
              <a:t>14121, </a:t>
            </a:r>
            <a:r>
              <a:rPr lang="en-GB" sz="1600" dirty="0"/>
              <a:t>12195, 11562, 12196, 12544, 12198, 12200, 12202, 12543, </a:t>
            </a:r>
            <a:r>
              <a:rPr lang="en-GB" sz="1600" dirty="0" smtClean="0"/>
              <a:t>12204, </a:t>
            </a:r>
            <a:r>
              <a:rPr lang="en-GB" sz="1600" dirty="0"/>
              <a:t>12545, 12546, 11932, 12269, 11868, 12271, 14308, 12547, 13945, 11933, 11934, 13946, 12549, 12290, </a:t>
            </a:r>
            <a:r>
              <a:rPr lang="en-GB" sz="1600" dirty="0" smtClean="0"/>
              <a:t>13011, 11935</a:t>
            </a:r>
            <a:r>
              <a:rPr lang="en-GB" sz="1600" dirty="0"/>
              <a:t>, 11936, 12273, 12291, 14310, </a:t>
            </a:r>
            <a:r>
              <a:rPr lang="en-GB" sz="1600" dirty="0" smtClean="0"/>
              <a:t>14311 in document 18/0026r2</a:t>
            </a:r>
            <a:endParaRPr lang="en-US" sz="1600" dirty="0"/>
          </a:p>
          <a:p>
            <a:endParaRPr lang="en-US" dirty="0"/>
          </a:p>
          <a:p>
            <a:r>
              <a:rPr lang="en-US" sz="1800" dirty="0" smtClean="0"/>
              <a:t>Not run: no time to finish document</a:t>
            </a:r>
            <a:endParaRPr lang="en-US" sz="1800" dirty="0"/>
          </a:p>
          <a:p>
            <a:endParaRPr lang="en-US" dirty="0"/>
          </a:p>
          <a:p>
            <a:endParaRPr lang="en-US" dirty="0"/>
          </a:p>
          <a:p>
            <a:endParaRPr lang="en-US" dirty="0"/>
          </a:p>
          <a:p>
            <a:endParaRPr lang="en-US" dirty="0"/>
          </a:p>
          <a:p>
            <a:endParaRPr lang="en-US" dirty="0" smtClean="0"/>
          </a:p>
          <a:p>
            <a:endParaRPr lang="en-US" dirty="0"/>
          </a:p>
          <a:p>
            <a:r>
              <a:rPr lang="en-US" dirty="0" smtClean="0"/>
              <a:t>… </a:t>
            </a:r>
            <a:r>
              <a:rPr lang="en-US" dirty="0" smtClean="0"/>
              <a:t>in doc?</a:t>
            </a:r>
            <a:endParaRPr lang="en-US" dirty="0"/>
          </a:p>
          <a:p>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fr-FR" smtClean="0"/>
              <a:t>Laurent Cariou, Intel et al.</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03731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4" name="Date Placeholder 3"/>
          <p:cNvSpPr>
            <a:spLocks noGrp="1"/>
          </p:cNvSpPr>
          <p:nvPr>
            <p:ph type="dt" idx="15"/>
          </p:nvPr>
        </p:nvSpPr>
        <p:spPr/>
        <p:txBody>
          <a:bodyPr/>
          <a:lstStyle/>
          <a:p>
            <a:r>
              <a:rPr lang="en-US" dirty="0" smtClean="0"/>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a:t>The IEEE-SA strongly recommends that at each WG meeting the chair or a designee:</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p>
          <a:p>
            <a:r>
              <a:rPr lang="en-US" dirty="0"/>
              <a:t>Note: </a:t>
            </a:r>
            <a:r>
              <a:rPr lang="en-US" dirty="0">
                <a:solidFill>
                  <a:srgbClr val="FF0000"/>
                </a:solidFill>
              </a:rPr>
              <a:t>WG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a:t>Quoted 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search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a:t>Patent Policy is stated in these sources:</a:t>
            </a:r>
          </a:p>
          <a:p>
            <a:pPr lvl="1">
              <a:buFont typeface="Arial" panose="020B0604020202020204" pitchFamily="34" charset="0"/>
              <a:buChar char="•"/>
            </a:pPr>
            <a:r>
              <a:rPr lang="en-US" dirty="0"/>
              <a:t>IEEE-SA Standards Boards Bylaws</a:t>
            </a:r>
          </a:p>
          <a:p>
            <a:pPr lvl="1">
              <a:buFont typeface="Arial" panose="020B0604020202020204" pitchFamily="34" charset="0"/>
              <a:buChar char="•"/>
            </a:pPr>
            <a:r>
              <a:rPr lang="en-US" dirty="0">
                <a:hlinkClick r:id="rId2"/>
              </a:rPr>
              <a:t>http://standards.ieee.org/guides/bylaws/sect6-7.html#6</a:t>
            </a:r>
            <a:endParaRPr lang="en-US" dirty="0"/>
          </a:p>
          <a:p>
            <a:pPr lvl="1">
              <a:buFont typeface="Arial" panose="020B0604020202020204" pitchFamily="34" charset="0"/>
              <a:buChar char="•"/>
            </a:pPr>
            <a:r>
              <a:rPr lang="en-US" dirty="0"/>
              <a:t>IEEE-SA Standards Board Operations Manual</a:t>
            </a:r>
          </a:p>
          <a:p>
            <a:pPr lvl="1">
              <a:buFont typeface="Arial" panose="020B0604020202020204" pitchFamily="34" charset="0"/>
              <a:buChar char="•"/>
            </a:pPr>
            <a:r>
              <a:rPr lang="en-US" dirty="0">
                <a:hlinkClick r:id="rId3"/>
              </a:rPr>
              <a:t>http://standards.ieee.org/guides/opman/sect6.html#6.3</a:t>
            </a:r>
            <a:endParaRPr lang="en-US" dirty="0"/>
          </a:p>
          <a:p>
            <a:pPr lvl="1">
              <a:buFont typeface="Arial" panose="020B0604020202020204" pitchFamily="34" charset="0"/>
              <a:buChar char="•"/>
            </a:pPr>
            <a:r>
              <a:rPr lang="en-US" dirty="0"/>
              <a:t>Material about the patent policy is available at</a:t>
            </a:r>
          </a:p>
          <a:p>
            <a:pPr lvl="1">
              <a:buFont typeface="Arial" panose="020B0604020202020204" pitchFamily="34" charset="0"/>
              <a:buChar char="•"/>
            </a:pPr>
            <a:r>
              <a:rPr lang="en-US" dirty="0">
                <a:hlinkClick r:id="rId4"/>
              </a:rPr>
              <a:t>http://standards.ieee.org/board/pat/pat-material.html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p>
          <a:p>
            <a:pPr lvl="1">
              <a:buFont typeface="Arial" panose="020B0604020202020204" pitchFamily="34" charset="0"/>
              <a:buChar char="•"/>
            </a:pPr>
            <a:endParaRPr lang="en-US" dirty="0"/>
          </a:p>
          <a:p>
            <a:pPr marL="0" indent="0" algn="ctr"/>
            <a:r>
              <a:rPr lang="en-US" dirty="0"/>
              <a:t>See IEEE-SA Standards Board Operations Manual, clause 5.3.10 and “Promoting Competition and Innovation: What You Need to Know about the IEEE Standards Association's Antitrust and Competition Policy” for more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a:t>
            </a:r>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a:t>
            </a:r>
          </a:p>
          <a:p>
            <a:pPr>
              <a:buFont typeface="Arial" panose="020B0604020202020204" pitchFamily="34" charset="0"/>
              <a:buChar char="•"/>
            </a:pPr>
            <a:r>
              <a:rPr lang="en-US" dirty="0">
                <a:solidFill>
                  <a:schemeClr val="tx1"/>
                </a:solidFill>
              </a:rPr>
              <a:t>Approve agenda</a:t>
            </a:r>
          </a:p>
          <a:p>
            <a:pPr>
              <a:buFont typeface="Arial" panose="020B0604020202020204" pitchFamily="34" charset="0"/>
              <a:buChar char="•"/>
            </a:pPr>
            <a:r>
              <a:rPr lang="en-US" dirty="0" smtClean="0">
                <a:solidFill>
                  <a:schemeClr val="tx1"/>
                </a:solidFill>
              </a:rPr>
              <a:t>Presentations</a:t>
            </a:r>
            <a:endParaRPr lang="en-US" dirty="0">
              <a:solidFill>
                <a:schemeClr val="tx1"/>
              </a:solidFill>
            </a:endParaRPr>
          </a:p>
          <a:p>
            <a:pPr>
              <a:buFont typeface="Arial" panose="020B0604020202020204" pitchFamily="34" charset="0"/>
              <a:buChar char="•"/>
            </a:pPr>
            <a:r>
              <a:rPr lang="en-US" dirty="0" smtClean="0">
                <a:solidFill>
                  <a:schemeClr val="tx1"/>
                </a:solidFill>
              </a:rPr>
              <a:t>Any </a:t>
            </a:r>
            <a:r>
              <a:rPr lang="en-US" dirty="0">
                <a:solidFill>
                  <a:schemeClr val="tx1"/>
                </a:solidFill>
              </a:rPr>
              <a:t>other business</a:t>
            </a:r>
          </a:p>
          <a:p>
            <a:pPr>
              <a:buFont typeface="Arial" panose="020B0604020202020204" pitchFamily="34" charset="0"/>
              <a:buChar char="•"/>
            </a:pPr>
            <a:r>
              <a:rPr lang="en-US"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6" name="Date Placeholder 5"/>
          <p:cNvSpPr>
            <a:spLocks noGrp="1"/>
          </p:cNvSpPr>
          <p:nvPr>
            <p:ph type="dt" idx="15"/>
          </p:nvPr>
        </p:nvSpPr>
        <p:spPr/>
        <p:txBody>
          <a:bodyPr/>
          <a:lstStyle/>
          <a:p>
            <a:r>
              <a:rPr lang="en-US" dirty="0" smtClean="0"/>
              <a:t>January 2018</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contributions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6" name="Date Placeholder 5"/>
          <p:cNvSpPr>
            <a:spLocks noGrp="1"/>
          </p:cNvSpPr>
          <p:nvPr>
            <p:ph type="dt" idx="15"/>
          </p:nvPr>
        </p:nvSpPr>
        <p:spPr/>
        <p:txBody>
          <a:bodyPr/>
          <a:lstStyle/>
          <a:p>
            <a:r>
              <a:rPr lang="en-US" dirty="0" smtClean="0"/>
              <a:t>January 2018</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820521377"/>
              </p:ext>
            </p:extLst>
          </p:nvPr>
        </p:nvGraphicFramePr>
        <p:xfrm>
          <a:off x="459582" y="2057400"/>
          <a:ext cx="8082756" cy="1371600"/>
        </p:xfrm>
        <a:graphic>
          <a:graphicData uri="http://schemas.openxmlformats.org/drawingml/2006/table">
            <a:tbl>
              <a:tblPr/>
              <a:tblGrid>
                <a:gridCol w="407320"/>
                <a:gridCol w="458235"/>
                <a:gridCol w="2596665"/>
                <a:gridCol w="2018350"/>
                <a:gridCol w="504056"/>
                <a:gridCol w="2098130"/>
              </a:tblGrid>
              <a:tr h="342900">
                <a:tc>
                  <a:txBody>
                    <a:bodyPr/>
                    <a:lstStyle/>
                    <a:p>
                      <a:pPr algn="ctr" fontAlgn="t"/>
                      <a:r>
                        <a:rPr lang="en-US" sz="10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dirty="0">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42900">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1000" b="0" i="0" u="none" strike="noStrike">
                          <a:solidFill>
                            <a:srgbClr val="000000"/>
                          </a:solidFill>
                          <a:effectLst/>
                          <a:latin typeface="Calibri" panose="020F0502020204030204" pitchFamily="34" charset="0"/>
                        </a:rPr>
                        <a:t>26</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000" b="0" i="0" u="none" strike="noStrike" dirty="0">
                          <a:solidFill>
                            <a:srgbClr val="000000"/>
                          </a:solidFill>
                          <a:effectLst/>
                          <a:latin typeface="Calibri" panose="020F0502020204030204" pitchFamily="34" charset="0"/>
                        </a:rPr>
                        <a:t>CR-SRG-and-SRP</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0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0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2900">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106</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lb230-cr-spatial-reuse-operation-on-secondary-channel</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900">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1852</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CR for 27.9</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laurent cariou (Intel)</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1721</Words>
  <Application>Microsoft Office PowerPoint</Application>
  <PresentationFormat>On-screen Show (4:3)</PresentationFormat>
  <Paragraphs>167</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 Unicode MS</vt:lpstr>
      <vt:lpstr>Malgun Gothic</vt:lpstr>
      <vt:lpstr>MS Gothic</vt:lpstr>
      <vt:lpstr>Arial</vt:lpstr>
      <vt:lpstr>Calibri</vt:lpstr>
      <vt:lpstr>Times New Roman</vt:lpstr>
      <vt:lpstr>802-11-Submission</vt:lpstr>
      <vt:lpstr>802.11ax Spatial Reuse Ad Hoc Group Agenda</vt:lpstr>
      <vt:lpstr>Abstract</vt:lpstr>
      <vt:lpstr>Instructions for the WG Chair</vt:lpstr>
      <vt:lpstr>Participants, Patents, and Duty to Inform</vt:lpstr>
      <vt:lpstr>Patent Related Links</vt:lpstr>
      <vt:lpstr>Call for Potentially Essential Patents</vt:lpstr>
      <vt:lpstr>Other Guidelines for IEEE WG Meetings</vt:lpstr>
      <vt:lpstr>Agenda items</vt:lpstr>
      <vt:lpstr>SR contributions</vt:lpstr>
      <vt:lpstr>Straw poll</vt:lpstr>
      <vt:lpstr>Straw poll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
  <cp:keywords>11-16/1481, CTPClassification=CTP_NT</cp:keywords>
  <cp:lastModifiedBy/>
  <cp:revision>1</cp:revision>
  <dcterms:created xsi:type="dcterms:W3CDTF">2016-11-08T00:41:51Z</dcterms:created>
  <dcterms:modified xsi:type="dcterms:W3CDTF">2018-01-17T05:26:08Z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56ca2fe4-efe9-49b1-b71f-82a7d6c9657a</vt:lpwstr>
  </property>
  <property fmtid="{D5CDD505-2E9C-101B-9397-08002B2CF9AE}" pid="3" name="CTP_TimeStamp">
    <vt:lpwstr>2018-01-17 05:26:03Z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