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77" r:id="rId4"/>
    <p:sldId id="278" r:id="rId5"/>
    <p:sldId id="279" r:id="rId6"/>
    <p:sldId id="280" r:id="rId7"/>
    <p:sldId id="281" r:id="rId8"/>
    <p:sldId id="306" r:id="rId9"/>
    <p:sldId id="323" r:id="rId10"/>
    <p:sldId id="324"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97" autoAdjust="0"/>
    <p:restoredTop sz="94638" autoAdjust="0"/>
  </p:normalViewPr>
  <p:slideViewPr>
    <p:cSldViewPr>
      <p:cViewPr varScale="1">
        <p:scale>
          <a:sx n="77" d="100"/>
          <a:sy n="77" d="100"/>
        </p:scale>
        <p:origin x="1368" y="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30"/>
    </p:cViewPr>
  </p:sorterViewPr>
  <p:notesViewPr>
    <p:cSldViewPr>
      <p:cViewPr varScale="1">
        <p:scale>
          <a:sx n="63" d="100"/>
          <a:sy n="63" d="100"/>
        </p:scale>
        <p:origin x="-1445"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802.11-16/1481r2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dirty="0" smtClean="0"/>
              <a:t>January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fr-FR" dirty="0" smtClean="0"/>
              <a:t>Laurent Cariou, Intel et al.</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802.11-16/1481r2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dirty="0" smtClean="0"/>
              <a:t>January 2018</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fr-FR" dirty="0" smtClean="0"/>
              <a:t>Laurent Cariou, Intel et 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dirty="0" smtClean="0"/>
              <a:t>January 2018</a:t>
            </a:r>
            <a:endParaRPr lang="en-US" dirty="0"/>
          </a:p>
        </p:txBody>
      </p:sp>
      <p:sp>
        <p:nvSpPr>
          <p:cNvPr id="6" name="Rectangle 6"/>
          <p:cNvSpPr>
            <a:spLocks noGrp="1" noChangeArrowheads="1"/>
          </p:cNvSpPr>
          <p:nvPr>
            <p:ph type="ftr"/>
          </p:nvPr>
        </p:nvSpPr>
        <p:spPr>
          <a:ln/>
        </p:spPr>
        <p:txBody>
          <a:bodyPr/>
          <a:lstStyle/>
          <a:p>
            <a:r>
              <a:rPr lang="fr-FR" dirty="0" smtClean="0"/>
              <a:t>Laurent Cariou, Intel et al.</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dirty="0" smtClean="0"/>
              <a:t>January 2018</a:t>
            </a:r>
            <a:endParaRPr lang="en-US" dirty="0"/>
          </a:p>
        </p:txBody>
      </p:sp>
      <p:sp>
        <p:nvSpPr>
          <p:cNvPr id="6" name="Rectangle 6"/>
          <p:cNvSpPr>
            <a:spLocks noGrp="1" noChangeArrowheads="1"/>
          </p:cNvSpPr>
          <p:nvPr>
            <p:ph type="ftr"/>
          </p:nvPr>
        </p:nvSpPr>
        <p:spPr>
          <a:ln/>
        </p:spPr>
        <p:txBody>
          <a:bodyPr/>
          <a:lstStyle/>
          <a:p>
            <a:r>
              <a:rPr lang="fr-FR" dirty="0" smtClean="0"/>
              <a:t>Laurent Cariou, Intel et al.</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802.11-16/1481r2</a:t>
            </a:r>
          </a:p>
        </p:txBody>
      </p:sp>
      <p:sp>
        <p:nvSpPr>
          <p:cNvPr id="5" name="Date Placeholder 4"/>
          <p:cNvSpPr>
            <a:spLocks noGrp="1"/>
          </p:cNvSpPr>
          <p:nvPr>
            <p:ph type="dt" idx="11"/>
          </p:nvPr>
        </p:nvSpPr>
        <p:spPr/>
        <p:txBody>
          <a:bodyPr/>
          <a:lstStyle/>
          <a:p>
            <a:r>
              <a:rPr lang="de-DE" dirty="0" smtClean="0"/>
              <a:t>January 2018</a:t>
            </a:r>
            <a:endParaRPr lang="en-US" dirty="0"/>
          </a:p>
        </p:txBody>
      </p:sp>
      <p:sp>
        <p:nvSpPr>
          <p:cNvPr id="6" name="Footer Placeholder 5"/>
          <p:cNvSpPr>
            <a:spLocks noGrp="1"/>
          </p:cNvSpPr>
          <p:nvPr>
            <p:ph type="ftr" idx="12"/>
          </p:nvPr>
        </p:nvSpPr>
        <p:spPr/>
        <p:txBody>
          <a:bodyPr/>
          <a:lstStyle/>
          <a:p>
            <a:r>
              <a:rPr lang="fr-FR" dirty="0" smtClean="0"/>
              <a:t>Laurent Cariou, Intel et al.</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755186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January 2018</a:t>
            </a:r>
            <a:endParaRPr lang="en-GB" dirty="0"/>
          </a:p>
        </p:txBody>
      </p:sp>
      <p:sp>
        <p:nvSpPr>
          <p:cNvPr id="5" name="Footer Placeholder 4"/>
          <p:cNvSpPr>
            <a:spLocks noGrp="1"/>
          </p:cNvSpPr>
          <p:nvPr>
            <p:ph type="ftr" idx="11"/>
          </p:nvPr>
        </p:nvSpPr>
        <p:spPr/>
        <p:txBody>
          <a:bodyPr/>
          <a:lstStyle>
            <a:lvl1pPr>
              <a:defRPr/>
            </a:lvl1pPr>
          </a:lstStyle>
          <a:p>
            <a:r>
              <a:rPr lang="fr-FR" dirty="0" smtClean="0"/>
              <a:t>Laurent Cariou,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dirty="0" smtClean="0"/>
              <a:t>Laurent Cariou, Intel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January 2018</a:t>
            </a:r>
            <a:endParaRPr lang="en-GB" dirty="0"/>
          </a:p>
        </p:txBody>
      </p:sp>
      <p:sp>
        <p:nvSpPr>
          <p:cNvPr id="5" name="Footer Placeholder 4"/>
          <p:cNvSpPr>
            <a:spLocks noGrp="1"/>
          </p:cNvSpPr>
          <p:nvPr>
            <p:ph type="ftr" idx="11"/>
          </p:nvPr>
        </p:nvSpPr>
        <p:spPr/>
        <p:txBody>
          <a:bodyPr/>
          <a:lstStyle>
            <a:lvl1pPr>
              <a:defRPr/>
            </a:lvl1pPr>
          </a:lstStyle>
          <a:p>
            <a:r>
              <a:rPr lang="fr-FR" dirty="0" smtClean="0"/>
              <a:t>Laurent Cariou,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January 2018</a:t>
            </a:r>
            <a:endParaRPr lang="en-GB" dirty="0"/>
          </a:p>
        </p:txBody>
      </p:sp>
      <p:sp>
        <p:nvSpPr>
          <p:cNvPr id="6" name="Footer Placeholder 5"/>
          <p:cNvSpPr>
            <a:spLocks noGrp="1"/>
          </p:cNvSpPr>
          <p:nvPr>
            <p:ph type="ftr" idx="11"/>
          </p:nvPr>
        </p:nvSpPr>
        <p:spPr/>
        <p:txBody>
          <a:bodyPr/>
          <a:lstStyle>
            <a:lvl1pPr>
              <a:defRPr/>
            </a:lvl1pPr>
          </a:lstStyle>
          <a:p>
            <a:r>
              <a:rPr lang="fr-FR" dirty="0" smtClean="0"/>
              <a:t>Laurent Cariou, Intel et al.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January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fr-FR" dirty="0" smtClean="0"/>
              <a:t>Laurent Cariou, Intel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January 2018</a:t>
            </a:r>
            <a:endParaRPr lang="en-GB" dirty="0"/>
          </a:p>
        </p:txBody>
      </p:sp>
      <p:sp>
        <p:nvSpPr>
          <p:cNvPr id="4" name="Footer Placeholder 3"/>
          <p:cNvSpPr>
            <a:spLocks noGrp="1"/>
          </p:cNvSpPr>
          <p:nvPr>
            <p:ph type="ftr" idx="11"/>
          </p:nvPr>
        </p:nvSpPr>
        <p:spPr/>
        <p:txBody>
          <a:bodyPr/>
          <a:lstStyle>
            <a:lvl1pPr>
              <a:defRPr/>
            </a:lvl1pPr>
          </a:lstStyle>
          <a:p>
            <a:r>
              <a:rPr lang="fr-FR" dirty="0" smtClean="0"/>
              <a:t>Laurent Cariou, Intel et al.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January 2018</a:t>
            </a:r>
            <a:endParaRPr lang="en-GB" dirty="0"/>
          </a:p>
        </p:txBody>
      </p:sp>
      <p:sp>
        <p:nvSpPr>
          <p:cNvPr id="3" name="Footer Placeholder 2"/>
          <p:cNvSpPr>
            <a:spLocks noGrp="1"/>
          </p:cNvSpPr>
          <p:nvPr>
            <p:ph type="ftr" idx="11"/>
          </p:nvPr>
        </p:nvSpPr>
        <p:spPr/>
        <p:txBody>
          <a:bodyPr/>
          <a:lstStyle>
            <a:lvl1pPr>
              <a:defRPr/>
            </a:lvl1pPr>
          </a:lstStyle>
          <a:p>
            <a:r>
              <a:rPr lang="fr-FR" dirty="0" smtClean="0"/>
              <a:t>Laurent Cariou, Intel et al.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January 2018</a:t>
            </a:r>
            <a:endParaRPr lang="en-GB" dirty="0"/>
          </a:p>
        </p:txBody>
      </p:sp>
      <p:sp>
        <p:nvSpPr>
          <p:cNvPr id="5" name="Footer Placeholder 4"/>
          <p:cNvSpPr>
            <a:spLocks noGrp="1"/>
          </p:cNvSpPr>
          <p:nvPr>
            <p:ph type="ftr" idx="11"/>
          </p:nvPr>
        </p:nvSpPr>
        <p:spPr/>
        <p:txBody>
          <a:bodyPr/>
          <a:lstStyle>
            <a:lvl1pPr>
              <a:defRPr/>
            </a:lvl1pPr>
          </a:lstStyle>
          <a:p>
            <a:r>
              <a:rPr lang="fr-FR" dirty="0" smtClean="0"/>
              <a:t>Laurent Cariou,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January 2018</a:t>
            </a:r>
            <a:endParaRPr lang="en-GB" dirty="0"/>
          </a:p>
        </p:txBody>
      </p:sp>
      <p:sp>
        <p:nvSpPr>
          <p:cNvPr id="5" name="Footer Placeholder 4"/>
          <p:cNvSpPr>
            <a:spLocks noGrp="1"/>
          </p:cNvSpPr>
          <p:nvPr>
            <p:ph type="ftr" idx="11"/>
          </p:nvPr>
        </p:nvSpPr>
        <p:spPr/>
        <p:txBody>
          <a:bodyPr/>
          <a:lstStyle>
            <a:lvl1pPr>
              <a:defRPr/>
            </a:lvl1pPr>
          </a:lstStyle>
          <a:p>
            <a:r>
              <a:rPr lang="fr-FR" dirty="0" smtClean="0"/>
              <a:t>Laurent Cariou,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dirty="0" smtClean="0"/>
              <a:t>Laurent Cariou, Intel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802.11-18/0217r0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fr-FR" dirty="0" smtClean="0"/>
              <a:t>Laurent Cariou, Intel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802.11ax Spatial Reuse Ad Hoc Group Agenda</a:t>
            </a:r>
          </a:p>
        </p:txBody>
      </p:sp>
      <p:sp>
        <p:nvSpPr>
          <p:cNvPr id="3074" name="Rectangle 2"/>
          <p:cNvSpPr>
            <a:spLocks noGrp="1" noChangeArrowheads="1"/>
          </p:cNvSpPr>
          <p:nvPr>
            <p:ph type="body" idx="1"/>
          </p:nvPr>
        </p:nvSpPr>
        <p:spPr>
          <a:xfrm>
            <a:off x="685800" y="199424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2018-01-16</a:t>
            </a:r>
            <a:endParaRPr lang="en-GB" sz="2000" b="0" dirty="0"/>
          </a:p>
        </p:txBody>
      </p:sp>
      <p:sp>
        <p:nvSpPr>
          <p:cNvPr id="3076" name="Rectangle 4"/>
          <p:cNvSpPr>
            <a:spLocks noChangeArrowheads="1"/>
          </p:cNvSpPr>
          <p:nvPr/>
        </p:nvSpPr>
        <p:spPr bwMode="auto">
          <a:xfrm>
            <a:off x="533400" y="24101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3" name="Table 2"/>
          <p:cNvGraphicFramePr>
            <a:graphicFrameLocks noGrp="1"/>
          </p:cNvGraphicFramePr>
          <p:nvPr>
            <p:extLst>
              <p:ext uri="{D42A27DB-BD31-4B8C-83A1-F6EECF244321}">
                <p14:modId xmlns:p14="http://schemas.microsoft.com/office/powerpoint/2010/main" val="873862679"/>
              </p:ext>
            </p:extLst>
          </p:nvPr>
        </p:nvGraphicFramePr>
        <p:xfrm>
          <a:off x="688036" y="2810223"/>
          <a:ext cx="7772396" cy="2655193"/>
        </p:xfrm>
        <a:graphic>
          <a:graphicData uri="http://schemas.openxmlformats.org/drawingml/2006/table">
            <a:tbl>
              <a:tblPr firstRow="1" bandRow="1">
                <a:tableStyleId>{5940675A-B579-460E-94D1-54222C63F5DA}</a:tableStyleId>
              </a:tblPr>
              <a:tblGrid>
                <a:gridCol w="1354063">
                  <a:extLst>
                    <a:ext uri="{9D8B030D-6E8A-4147-A177-3AD203B41FA5}">
                      <a16:colId xmlns:a16="http://schemas.microsoft.com/office/drawing/2014/main" xmlns="" val="648383397"/>
                    </a:ext>
                  </a:extLst>
                </a:gridCol>
                <a:gridCol w="1442825">
                  <a:extLst>
                    <a:ext uri="{9D8B030D-6E8A-4147-A177-3AD203B41FA5}">
                      <a16:colId xmlns:a16="http://schemas.microsoft.com/office/drawing/2014/main" xmlns="" val="462405158"/>
                    </a:ext>
                  </a:extLst>
                </a:gridCol>
                <a:gridCol w="2019955">
                  <a:extLst>
                    <a:ext uri="{9D8B030D-6E8A-4147-A177-3AD203B41FA5}">
                      <a16:colId xmlns:a16="http://schemas.microsoft.com/office/drawing/2014/main" xmlns="" val="1346683030"/>
                    </a:ext>
                  </a:extLst>
                </a:gridCol>
                <a:gridCol w="937836">
                  <a:extLst>
                    <a:ext uri="{9D8B030D-6E8A-4147-A177-3AD203B41FA5}">
                      <a16:colId xmlns:a16="http://schemas.microsoft.com/office/drawing/2014/main" xmlns="" val="2967033486"/>
                    </a:ext>
                  </a:extLst>
                </a:gridCol>
                <a:gridCol w="2017717">
                  <a:extLst>
                    <a:ext uri="{9D8B030D-6E8A-4147-A177-3AD203B41FA5}">
                      <a16:colId xmlns:a16="http://schemas.microsoft.com/office/drawing/2014/main" xmlns="" val="3972668145"/>
                    </a:ext>
                  </a:extLst>
                </a:gridCol>
              </a:tblGrid>
              <a:tr h="358984">
                <a:tc>
                  <a:txBody>
                    <a:bodyPr/>
                    <a:lstStyle/>
                    <a:p>
                      <a:pPr>
                        <a:spcAft>
                          <a:spcPts val="0"/>
                        </a:spcAft>
                      </a:pPr>
                      <a:r>
                        <a:rPr lang="en-US" sz="2000" b="1" kern="0" dirty="0">
                          <a:effectLst/>
                        </a:rPr>
                        <a:t>Name</a:t>
                      </a:r>
                      <a:endParaRPr lang="de-DE" sz="2000" b="1" kern="0" dirty="0">
                        <a:effectLst/>
                        <a:latin typeface="Times New Roman" panose="02020603050405020304" pitchFamily="18" charset="0"/>
                      </a:endParaRPr>
                    </a:p>
                  </a:txBody>
                  <a:tcPr marL="68580" marR="68580" marT="0" marB="0"/>
                </a:tc>
                <a:tc>
                  <a:txBody>
                    <a:bodyPr/>
                    <a:lstStyle/>
                    <a:p>
                      <a:pPr>
                        <a:spcAft>
                          <a:spcPts val="0"/>
                        </a:spcAft>
                      </a:pPr>
                      <a:r>
                        <a:rPr lang="en-US" sz="2000" b="1">
                          <a:effectLst/>
                        </a:rPr>
                        <a:t>Affiliations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Address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Phone</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dirty="0">
                          <a:effectLst/>
                        </a:rPr>
                        <a:t>email</a:t>
                      </a:r>
                      <a:endParaRPr lang="de-DE" sz="2000" b="1"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xmlns="" val="1899072140"/>
                  </a:ext>
                </a:extLst>
              </a:tr>
              <a:tr h="698120">
                <a:tc>
                  <a:txBody>
                    <a:bodyPr/>
                    <a:lstStyle/>
                    <a:p>
                      <a:pPr>
                        <a:spcAft>
                          <a:spcPts val="0"/>
                        </a:spcAft>
                      </a:pPr>
                      <a:r>
                        <a:rPr lang="en-US" sz="1400" dirty="0">
                          <a:effectLst/>
                        </a:rPr>
                        <a:t>Laurent </a:t>
                      </a:r>
                      <a:r>
                        <a:rPr lang="en-US" sz="1400" dirty="0" err="1">
                          <a:effectLst/>
                        </a:rPr>
                        <a:t>Cariou</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Intel</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2111 NE 21</a:t>
                      </a:r>
                      <a:r>
                        <a:rPr lang="en-US" sz="1400" baseline="30000">
                          <a:effectLst/>
                        </a:rPr>
                        <a:t>st</a:t>
                      </a:r>
                      <a:r>
                        <a:rPr lang="en-US" sz="1400">
                          <a:effectLst/>
                        </a:rPr>
                        <a:t> Avenue</a:t>
                      </a:r>
                      <a:br>
                        <a:rPr lang="en-US" sz="1400">
                          <a:effectLst/>
                        </a:rPr>
                      </a:br>
                      <a:r>
                        <a:rPr lang="en-US" sz="1400">
                          <a:effectLst/>
                        </a:rPr>
                        <a:t>Hilsboro</a:t>
                      </a:r>
                      <a:br>
                        <a:rPr lang="en-US" sz="1400">
                          <a:effectLst/>
                        </a:rPr>
                      </a:br>
                      <a:r>
                        <a:rPr lang="en-US" sz="1400">
                          <a:effectLst/>
                        </a:rPr>
                        <a:t>USA</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+1-503-329-4020	</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laurent.cariou@intel.com</a:t>
                      </a:r>
                      <a:endParaRPr lang="de-DE" sz="1400" dirty="0">
                        <a:effectLst/>
                        <a:latin typeface="Times New Roman" panose="02020603050405020304" pitchFamily="18" charset="0"/>
                        <a:ea typeface="Malgun Gothic" panose="020B0503020000020004" pitchFamily="34" charset="-127"/>
                      </a:endParaRPr>
                    </a:p>
                  </a:txBody>
                  <a:tcPr marL="68580" marR="68580" marT="0" marB="0"/>
                </a:tc>
              </a:tr>
              <a:tr h="698120">
                <a:tc>
                  <a:txBody>
                    <a:bodyPr/>
                    <a:lstStyle/>
                    <a:p>
                      <a:pPr>
                        <a:spcAft>
                          <a:spcPts val="0"/>
                        </a:spcAft>
                      </a:pPr>
                      <a:r>
                        <a:rPr lang="en-US" sz="1400" dirty="0">
                          <a:effectLst/>
                        </a:rPr>
                        <a:t>Guido R. Hiertz</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Ericsson</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Ericsson Allee 1</a:t>
                      </a:r>
                      <a:br>
                        <a:rPr lang="en-US" sz="1400">
                          <a:effectLst/>
                        </a:rPr>
                      </a:br>
                      <a:r>
                        <a:rPr lang="en-US" sz="1400">
                          <a:effectLst/>
                        </a:rPr>
                        <a:t>52134 Herzogenrath</a:t>
                      </a:r>
                      <a:br>
                        <a:rPr lang="en-US" sz="1400">
                          <a:effectLst/>
                        </a:rPr>
                      </a:br>
                      <a:r>
                        <a:rPr lang="en-US" sz="1400">
                          <a:effectLst/>
                        </a:rPr>
                        <a:t>Germany</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+49-2407-575-5575</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hiertz@ieee.org</a:t>
                      </a:r>
                      <a:endParaRPr lang="de-DE" sz="1400"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xmlns="" val="1661204860"/>
                  </a:ext>
                </a:extLst>
              </a:tr>
              <a:tr h="899969">
                <a:tc>
                  <a:txBody>
                    <a:bodyPr/>
                    <a:lstStyle/>
                    <a:p>
                      <a:pPr>
                        <a:spcAft>
                          <a:spcPts val="0"/>
                        </a:spcAft>
                      </a:pPr>
                      <a:r>
                        <a:rPr lang="en-US" sz="1400" dirty="0">
                          <a:effectLst/>
                        </a:rPr>
                        <a:t>Jae </a:t>
                      </a:r>
                      <a:r>
                        <a:rPr lang="en-US" sz="1400" dirty="0" err="1">
                          <a:effectLst/>
                        </a:rPr>
                        <a:t>Seung</a:t>
                      </a:r>
                      <a:r>
                        <a:rPr lang="en-US" sz="1400" dirty="0">
                          <a:effectLst/>
                        </a:rPr>
                        <a:t> Lee</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ETRI	</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161 </a:t>
                      </a:r>
                      <a:r>
                        <a:rPr lang="en-US" sz="1400" dirty="0" err="1">
                          <a:effectLst/>
                        </a:rPr>
                        <a:t>Gajeong</a:t>
                      </a:r>
                      <a:r>
                        <a:rPr lang="en-US" sz="1400" dirty="0">
                          <a:effectLst/>
                        </a:rPr>
                        <a:t>-dong</a:t>
                      </a:r>
                      <a:br>
                        <a:rPr lang="en-US" sz="1400" dirty="0">
                          <a:effectLst/>
                        </a:rPr>
                      </a:br>
                      <a:r>
                        <a:rPr lang="en-US" sz="1400" dirty="0" err="1">
                          <a:effectLst/>
                        </a:rPr>
                        <a:t>Yuseong-gu</a:t>
                      </a:r>
                      <a:r>
                        <a:rPr lang="en-US" sz="1400" dirty="0">
                          <a:effectLst/>
                        </a:rPr>
                        <a:t/>
                      </a:r>
                      <a:br>
                        <a:rPr lang="en-US" sz="1400" dirty="0">
                          <a:effectLst/>
                        </a:rPr>
                      </a:br>
                      <a:r>
                        <a:rPr lang="en-US" sz="1400" dirty="0">
                          <a:effectLst/>
                        </a:rPr>
                        <a:t>Daejeon</a:t>
                      </a:r>
                      <a:br>
                        <a:rPr lang="en-US" sz="1400" dirty="0">
                          <a:effectLst/>
                        </a:rPr>
                      </a:br>
                      <a:r>
                        <a:rPr lang="en-US" sz="1400" dirty="0">
                          <a:effectLst/>
                        </a:rPr>
                        <a:t>Korea</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+82-42-860-1326</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jasonlee@etri.re.kr</a:t>
                      </a:r>
                      <a:endParaRPr lang="de-DE" sz="1400"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xmlns="" val="425433067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a:t>Do you agree to resolutions to CIDs </a:t>
            </a:r>
            <a:r>
              <a:rPr lang="en-US" dirty="0" smtClean="0"/>
              <a:t>… in doc?</a:t>
            </a:r>
            <a:endParaRPr lang="en-US" dirty="0"/>
          </a:p>
          <a:p>
            <a:endParaRPr lang="en-US" dirty="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fr-FR" smtClean="0"/>
              <a:t>Laurent Cariou, Intel et al.</a:t>
            </a:r>
            <a:endParaRPr lang="en-GB" dirty="0"/>
          </a:p>
        </p:txBody>
      </p:sp>
      <p:sp>
        <p:nvSpPr>
          <p:cNvPr id="6" name="Date Placeholder 5"/>
          <p:cNvSpPr>
            <a:spLocks noGrp="1"/>
          </p:cNvSpPr>
          <p:nvPr>
            <p:ph type="dt" idx="15"/>
          </p:nvPr>
        </p:nvSpPr>
        <p:spPr/>
        <p:txBody>
          <a:bodyPr/>
          <a:lstStyle/>
          <a:p>
            <a:r>
              <a:rPr lang="en-US" smtClean="0"/>
              <a:t>January 2018</a:t>
            </a:r>
            <a:endParaRPr lang="en-GB" dirty="0"/>
          </a:p>
        </p:txBody>
      </p:sp>
    </p:spTree>
    <p:extLst>
      <p:ext uri="{BB962C8B-B14F-4D97-AF65-F5344CB8AC3E}">
        <p14:creationId xmlns:p14="http://schemas.microsoft.com/office/powerpoint/2010/main" val="1503731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802.11ax Spatial Reuse (SR) ad hoc 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No decisions can be taken in this ad hoc group. In an ad hoc group, any attendee can call for a straw poll. A straw poll tests the opinion of those attendees present. No voting rights are needed to respond to a straw poll.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fr-FR" dirty="0" smtClean="0"/>
              <a:t>Laurent Cariou, Intel et al.</a:t>
            </a:r>
            <a:endParaRPr lang="en-GB" dirty="0"/>
          </a:p>
        </p:txBody>
      </p:sp>
      <p:sp>
        <p:nvSpPr>
          <p:cNvPr id="4" name="Date Placeholder 3"/>
          <p:cNvSpPr>
            <a:spLocks noGrp="1"/>
          </p:cNvSpPr>
          <p:nvPr>
            <p:ph type="dt" idx="15"/>
          </p:nvPr>
        </p:nvSpPr>
        <p:spPr/>
        <p:txBody>
          <a:bodyPr/>
          <a:lstStyle/>
          <a:p>
            <a:r>
              <a:rPr lang="en-US" dirty="0" smtClean="0"/>
              <a:t>January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a:t>The IEEE-SA strongly recommends that at each WG meeting the chair or a designee:</a:t>
            </a:r>
          </a:p>
          <a:p>
            <a:pPr>
              <a:buFont typeface="Arial" panose="020B0604020202020204" pitchFamily="34" charset="0"/>
              <a:buChar char="•"/>
            </a:pPr>
            <a:r>
              <a:rPr lang="en-US" dirty="0"/>
              <a:t>Advise 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p>
          <a:p>
            <a:r>
              <a:rPr lang="en-US" dirty="0"/>
              <a:t>Note: </a:t>
            </a:r>
            <a:r>
              <a:rPr lang="en-US" dirty="0">
                <a:solidFill>
                  <a:srgbClr val="FF0000"/>
                </a:solidFill>
              </a:rPr>
              <a:t>WG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fr-FR" dirty="0" smtClean="0"/>
              <a:t>Laurent Cariou, Intel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January 2018</a:t>
            </a:r>
            <a:endParaRPr lang="en-GB" dirty="0"/>
          </a:p>
        </p:txBody>
      </p:sp>
    </p:spTree>
    <p:extLst>
      <p:ext uri="{BB962C8B-B14F-4D97-AF65-F5344CB8AC3E}">
        <p14:creationId xmlns:p14="http://schemas.microsoft.com/office/powerpoint/2010/main" val="2895057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a:t>Quoted 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search</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fr-FR" dirty="0" smtClean="0"/>
              <a:t>Laurent Cariou, Intel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January 2018</a:t>
            </a:r>
            <a:endParaRPr lang="en-GB" dirty="0"/>
          </a:p>
        </p:txBody>
      </p:sp>
    </p:spTree>
    <p:extLst>
      <p:ext uri="{BB962C8B-B14F-4D97-AF65-F5344CB8AC3E}">
        <p14:creationId xmlns:p14="http://schemas.microsoft.com/office/powerpoint/2010/main" val="284510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a:t>Patent Policy is stated in these sources:</a:t>
            </a:r>
          </a:p>
          <a:p>
            <a:pPr lvl="1">
              <a:buFont typeface="Arial" panose="020B0604020202020204" pitchFamily="34" charset="0"/>
              <a:buChar char="•"/>
            </a:pPr>
            <a:r>
              <a:rPr lang="en-US" dirty="0"/>
              <a:t>IEEE-SA Standards Boards Bylaws</a:t>
            </a:r>
          </a:p>
          <a:p>
            <a:pPr lvl="1">
              <a:buFont typeface="Arial" panose="020B0604020202020204" pitchFamily="34" charset="0"/>
              <a:buChar char="•"/>
            </a:pPr>
            <a:r>
              <a:rPr lang="en-US" dirty="0">
                <a:hlinkClick r:id="rId2"/>
              </a:rPr>
              <a:t>http://standards.ieee.org/guides/bylaws/sect6-7.html#6</a:t>
            </a:r>
            <a:endParaRPr lang="en-US" dirty="0"/>
          </a:p>
          <a:p>
            <a:pPr lvl="1">
              <a:buFont typeface="Arial" panose="020B0604020202020204" pitchFamily="34" charset="0"/>
              <a:buChar char="•"/>
            </a:pPr>
            <a:r>
              <a:rPr lang="en-US" dirty="0"/>
              <a:t>IEEE-SA Standards Board Operations Manual</a:t>
            </a:r>
          </a:p>
          <a:p>
            <a:pPr lvl="1">
              <a:buFont typeface="Arial" panose="020B0604020202020204" pitchFamily="34" charset="0"/>
              <a:buChar char="•"/>
            </a:pPr>
            <a:r>
              <a:rPr lang="en-US" dirty="0">
                <a:hlinkClick r:id="rId3"/>
              </a:rPr>
              <a:t>http://standards.ieee.org/guides/opman/sect6.html#6.3</a:t>
            </a:r>
            <a:endParaRPr lang="en-US" dirty="0"/>
          </a:p>
          <a:p>
            <a:pPr lvl="1">
              <a:buFont typeface="Arial" panose="020B0604020202020204" pitchFamily="34" charset="0"/>
              <a:buChar char="•"/>
            </a:pPr>
            <a:r>
              <a:rPr lang="en-US" dirty="0"/>
              <a:t>Material about the patent policy is available at</a:t>
            </a:r>
          </a:p>
          <a:p>
            <a:pPr lvl="1">
              <a:buFont typeface="Arial" panose="020B0604020202020204" pitchFamily="34" charset="0"/>
              <a:buChar char="•"/>
            </a:pPr>
            <a:r>
              <a:rPr lang="en-US" dirty="0">
                <a:hlinkClick r:id="rId4"/>
              </a:rPr>
              <a:t>http://standards.ieee.org/board/pat/pat-material.html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fr-FR" dirty="0" smtClean="0"/>
              <a:t>Laurent Cariou, Intel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January 2018</a:t>
            </a:r>
            <a:endParaRPr lang="en-GB" dirty="0"/>
          </a:p>
        </p:txBody>
      </p:sp>
    </p:spTree>
    <p:extLst>
      <p:ext uri="{BB962C8B-B14F-4D97-AF65-F5344CB8AC3E}">
        <p14:creationId xmlns:p14="http://schemas.microsoft.com/office/powerpoint/2010/main" val="3661665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possible or</a:t>
            </a:r>
          </a:p>
          <a:p>
            <a:pPr lvl="1">
              <a:buFont typeface="Arial" panose="020B0604020202020204" pitchFamily="34" charset="0"/>
              <a:buChar char="•"/>
            </a:pPr>
            <a:r>
              <a:rPr lang="en-US" dirty="0"/>
              <a:t>Cause an LOA to be submitted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fr-FR" dirty="0" smtClean="0"/>
              <a:t>Laurent Cariou, Intel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January 2018</a:t>
            </a:r>
            <a:endParaRPr lang="en-GB" dirty="0"/>
          </a:p>
        </p:txBody>
      </p:sp>
    </p:spTree>
    <p:extLst>
      <p:ext uri="{BB962C8B-B14F-4D97-AF65-F5344CB8AC3E}">
        <p14:creationId xmlns:p14="http://schemas.microsoft.com/office/powerpoint/2010/main" val="1671482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p>
          <a:p>
            <a:pPr lvl="1">
              <a:buFont typeface="Arial" panose="020B0604020202020204" pitchFamily="34" charset="0"/>
              <a:buChar char="•"/>
            </a:pPr>
            <a:endParaRPr lang="en-US" dirty="0"/>
          </a:p>
          <a:p>
            <a:pPr marL="0" indent="0" algn="ctr"/>
            <a:r>
              <a:rPr lang="en-US" dirty="0"/>
              <a:t>See IEEE-SA Standards Board Operations Manual, clause 5.3.10 and “Promoting Competition and Innovation: What You Need to Know about the IEEE Standards Association's Antitrust and Competition Policy” for more details.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fr-FR" dirty="0" smtClean="0"/>
              <a:t>Laurent Cariou, Intel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January 2018</a:t>
            </a:r>
            <a:endParaRPr lang="en-GB" dirty="0"/>
          </a:p>
        </p:txBody>
      </p:sp>
    </p:spTree>
    <p:extLst>
      <p:ext uri="{BB962C8B-B14F-4D97-AF65-F5344CB8AC3E}">
        <p14:creationId xmlns:p14="http://schemas.microsoft.com/office/powerpoint/2010/main" val="469737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a:t>
            </a:r>
          </a:p>
        </p:txBody>
      </p:sp>
      <p:sp>
        <p:nvSpPr>
          <p:cNvPr id="3" name="Content Placeholder 2"/>
          <p:cNvSpPr>
            <a:spLocks noGrp="1"/>
          </p:cNvSpPr>
          <p:nvPr>
            <p:ph idx="1"/>
          </p:nvPr>
        </p:nvSpPr>
        <p:spPr>
          <a:xfrm>
            <a:off x="685800" y="1981200"/>
            <a:ext cx="7846640" cy="4113213"/>
          </a:xfrm>
        </p:spPr>
        <p:txBody>
          <a:bodyPr>
            <a:normAutofit/>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etc.</a:t>
            </a:r>
          </a:p>
          <a:p>
            <a:pPr>
              <a:buFont typeface="Arial" panose="020B0604020202020204" pitchFamily="34" charset="0"/>
              <a:buChar char="•"/>
            </a:pPr>
            <a:r>
              <a:rPr lang="en-US" dirty="0">
                <a:solidFill>
                  <a:schemeClr val="tx1"/>
                </a:solidFill>
              </a:rPr>
              <a:t>Approve agenda</a:t>
            </a:r>
          </a:p>
          <a:p>
            <a:pPr>
              <a:buFont typeface="Arial" panose="020B0604020202020204" pitchFamily="34" charset="0"/>
              <a:buChar char="•"/>
            </a:pPr>
            <a:r>
              <a:rPr lang="en-US" dirty="0" smtClean="0">
                <a:solidFill>
                  <a:schemeClr val="tx1"/>
                </a:solidFill>
              </a:rPr>
              <a:t>Presentations</a:t>
            </a:r>
            <a:endParaRPr lang="en-US" dirty="0">
              <a:solidFill>
                <a:schemeClr val="tx1"/>
              </a:solidFill>
            </a:endParaRPr>
          </a:p>
          <a:p>
            <a:pPr>
              <a:buFont typeface="Arial" panose="020B0604020202020204" pitchFamily="34" charset="0"/>
              <a:buChar char="•"/>
            </a:pPr>
            <a:r>
              <a:rPr lang="en-US" dirty="0" smtClean="0">
                <a:solidFill>
                  <a:schemeClr val="tx1"/>
                </a:solidFill>
              </a:rPr>
              <a:t>Any </a:t>
            </a:r>
            <a:r>
              <a:rPr lang="en-US" dirty="0">
                <a:solidFill>
                  <a:schemeClr val="tx1"/>
                </a:solidFill>
              </a:rPr>
              <a:t>other business</a:t>
            </a:r>
          </a:p>
          <a:p>
            <a:pPr>
              <a:buFont typeface="Arial" panose="020B0604020202020204" pitchFamily="34" charset="0"/>
              <a:buChar char="•"/>
            </a:pPr>
            <a:r>
              <a:rPr lang="en-US"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fr-FR" dirty="0" smtClean="0"/>
              <a:t>Laurent Cariou, Intel et al.</a:t>
            </a:r>
            <a:endParaRPr lang="en-GB" dirty="0"/>
          </a:p>
        </p:txBody>
      </p:sp>
      <p:sp>
        <p:nvSpPr>
          <p:cNvPr id="6" name="Date Placeholder 5"/>
          <p:cNvSpPr>
            <a:spLocks noGrp="1"/>
          </p:cNvSpPr>
          <p:nvPr>
            <p:ph type="dt" idx="15"/>
          </p:nvPr>
        </p:nvSpPr>
        <p:spPr/>
        <p:txBody>
          <a:bodyPr/>
          <a:lstStyle/>
          <a:p>
            <a:r>
              <a:rPr lang="en-US" dirty="0" smtClean="0"/>
              <a:t>January 2018</a:t>
            </a:r>
            <a:endParaRPr lang="en-GB" dirty="0"/>
          </a:p>
        </p:txBody>
      </p:sp>
    </p:spTree>
    <p:extLst>
      <p:ext uri="{BB962C8B-B14F-4D97-AF65-F5344CB8AC3E}">
        <p14:creationId xmlns:p14="http://schemas.microsoft.com/office/powerpoint/2010/main" val="4153703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contributions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fr-FR" dirty="0" smtClean="0"/>
              <a:t>Laurent Cariou, Intel et al.</a:t>
            </a:r>
            <a:endParaRPr lang="en-GB" dirty="0"/>
          </a:p>
        </p:txBody>
      </p:sp>
      <p:sp>
        <p:nvSpPr>
          <p:cNvPr id="6" name="Date Placeholder 5"/>
          <p:cNvSpPr>
            <a:spLocks noGrp="1"/>
          </p:cNvSpPr>
          <p:nvPr>
            <p:ph type="dt" idx="15"/>
          </p:nvPr>
        </p:nvSpPr>
        <p:spPr/>
        <p:txBody>
          <a:bodyPr/>
          <a:lstStyle/>
          <a:p>
            <a:r>
              <a:rPr lang="en-US" dirty="0" smtClean="0"/>
              <a:t>January 2018</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820521377"/>
              </p:ext>
            </p:extLst>
          </p:nvPr>
        </p:nvGraphicFramePr>
        <p:xfrm>
          <a:off x="459582" y="2057400"/>
          <a:ext cx="8082756" cy="1371600"/>
        </p:xfrm>
        <a:graphic>
          <a:graphicData uri="http://schemas.openxmlformats.org/drawingml/2006/table">
            <a:tbl>
              <a:tblPr/>
              <a:tblGrid>
                <a:gridCol w="407320"/>
                <a:gridCol w="458235"/>
                <a:gridCol w="2596665"/>
                <a:gridCol w="2018350"/>
                <a:gridCol w="504056"/>
                <a:gridCol w="2098130"/>
              </a:tblGrid>
              <a:tr h="342900">
                <a:tc>
                  <a:txBody>
                    <a:bodyPr/>
                    <a:lstStyle/>
                    <a:p>
                      <a:pPr algn="ctr" fontAlgn="t"/>
                      <a:r>
                        <a:rPr lang="en-US" sz="1000" b="1" i="0" u="none" strike="noStrike" dirty="0">
                          <a:solidFill>
                            <a:srgbClr val="FFFFFF"/>
                          </a:solidFill>
                          <a:effectLst/>
                          <a:latin typeface="Calibri" panose="020F0502020204030204" pitchFamily="34" charset="0"/>
                        </a:rPr>
                        <a:t>Year</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dirty="0">
                          <a:solidFill>
                            <a:srgbClr val="FFFFFF"/>
                          </a:solidFill>
                          <a:effectLst/>
                          <a:latin typeface="Calibri" panose="020F0502020204030204" pitchFamily="34" charset="0"/>
                        </a:rPr>
                        <a:t>DCN</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FFFFFF"/>
                          </a:solidFill>
                          <a:effectLst/>
                          <a:latin typeface="Calibri" panose="020F0502020204030204" pitchFamily="34" charset="0"/>
                        </a:rPr>
                        <a:t>Title</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FFFFFF"/>
                          </a:solidFill>
                          <a:effectLst/>
                          <a:latin typeface="Calibri" panose="020F0502020204030204" pitchFamily="34" charset="0"/>
                        </a:rPr>
                        <a:t>Author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FFFFFF"/>
                          </a:solidFill>
                          <a:effectLst/>
                          <a:latin typeface="Calibri" panose="020F0502020204030204" pitchFamily="34" charset="0"/>
                        </a:rPr>
                        <a:t>Ad Hoc</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FFFFFF"/>
                          </a:solidFill>
                          <a:effectLst/>
                          <a:latin typeface="Calibri" panose="020F0502020204030204" pitchFamily="34" charset="0"/>
                        </a:rPr>
                        <a:t>Status</a:t>
                      </a: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342900">
                <a:tc>
                  <a:txBody>
                    <a:bodyPr/>
                    <a:lstStyle/>
                    <a:p>
                      <a:pPr algn="r" fontAlgn="t"/>
                      <a:r>
                        <a:rPr lang="en-US" sz="10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t"/>
                      <a:r>
                        <a:rPr lang="en-US" sz="1000" b="0" i="0" u="none" strike="noStrike">
                          <a:solidFill>
                            <a:srgbClr val="000000"/>
                          </a:solidFill>
                          <a:effectLst/>
                          <a:latin typeface="Calibri" panose="020F0502020204030204" pitchFamily="34" charset="0"/>
                        </a:rPr>
                        <a:t>26</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000" b="0" i="0" u="none" strike="noStrike" dirty="0">
                          <a:solidFill>
                            <a:srgbClr val="000000"/>
                          </a:solidFill>
                          <a:effectLst/>
                          <a:latin typeface="Calibri" panose="020F0502020204030204" pitchFamily="34" charset="0"/>
                        </a:rPr>
                        <a:t>CR-SRG-and-SRP</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0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000" b="0" i="0" u="none" strike="noStrike">
                          <a:solidFill>
                            <a:srgbClr val="0000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42900">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106</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lb230-cr-spatial-reuse-operation-on-secondary-channel</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Yongho Seok (MediaTek)</a:t>
                      </a:r>
                    </a:p>
                  </a:txBody>
                  <a:tcPr marL="6122" marR="6122" marT="61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900">
                <a:tc>
                  <a:txBody>
                    <a:bodyPr/>
                    <a:lstStyle/>
                    <a:p>
                      <a:pPr algn="r" fontAlgn="t"/>
                      <a:r>
                        <a:rPr lang="en-US" sz="10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006100"/>
                          </a:solidFill>
                          <a:effectLst/>
                          <a:latin typeface="Calibri" panose="020F0502020204030204" pitchFamily="34" charset="0"/>
                        </a:rPr>
                        <a:t>1852</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CR for 27.9</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laurent cariou (Intel)</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SR</a:t>
                      </a:r>
                    </a:p>
                  </a:txBody>
                  <a:tcPr marL="6122" marR="6122" marT="6122"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bl>
          </a:graphicData>
        </a:graphic>
      </p:graphicFrame>
    </p:spTree>
    <p:extLst>
      <p:ext uri="{BB962C8B-B14F-4D97-AF65-F5344CB8AC3E}">
        <p14:creationId xmlns:p14="http://schemas.microsoft.com/office/powerpoint/2010/main" val="2165527533"/>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1244</Words>
  <Application>Microsoft Office PowerPoint</Application>
  <PresentationFormat>On-screen Show (4:3)</PresentationFormat>
  <Paragraphs>150</Paragraphs>
  <Slides>10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 Unicode MS</vt:lpstr>
      <vt:lpstr>Malgun Gothic</vt:lpstr>
      <vt:lpstr>MS Gothic</vt:lpstr>
      <vt:lpstr>Arial</vt:lpstr>
      <vt:lpstr>Calibri</vt:lpstr>
      <vt:lpstr>Times New Roman</vt:lpstr>
      <vt:lpstr>802-11-Submission</vt:lpstr>
      <vt:lpstr>802.11ax Spatial Reuse Ad Hoc Group Agenda</vt:lpstr>
      <vt:lpstr>Abstract</vt:lpstr>
      <vt:lpstr>Instructions for the WG Chair</vt:lpstr>
      <vt:lpstr>Participants, Patents, and Duty to Inform</vt:lpstr>
      <vt:lpstr>Patent Related Links</vt:lpstr>
      <vt:lpstr>Call for Potentially Essential Patents</vt:lpstr>
      <vt:lpstr>Other Guidelines for IEEE WG Meetings</vt:lpstr>
      <vt:lpstr>Agenda items</vt:lpstr>
      <vt:lpstr>SR contributions</vt:lpstr>
      <vt:lpstr>Straw poll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Spatial Reuse Ad Hoc Group Agenda</dc:title>
  <dc:creator/>
  <cp:keywords>11-16/1481, CTPClassification=CTP_NT</cp:keywords>
  <cp:lastModifiedBy/>
  <cp:revision>1</cp:revision>
  <dcterms:created xsi:type="dcterms:W3CDTF">2016-11-08T00:41:51Z</dcterms:created>
  <dcterms:modified xsi:type="dcterms:W3CDTF">2018-01-16T18:53:45Z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56ca2fe4-efe9-49b1-b71f-82a7d6c9657a</vt:lpwstr>
  </property>
  <property fmtid="{D5CDD505-2E9C-101B-9397-08002B2CF9AE}" pid="3" name="CTP_TimeStamp">
    <vt:lpwstr>2018-01-16 18:53:44Z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