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8"/>
  </p:notesMasterIdLst>
  <p:handoutMasterIdLst>
    <p:handoutMasterId r:id="rId9"/>
  </p:handoutMasterIdLst>
  <p:sldIdLst>
    <p:sldId id="361" r:id="rId2"/>
    <p:sldId id="380" r:id="rId3"/>
    <p:sldId id="381" r:id="rId4"/>
    <p:sldId id="384" r:id="rId5"/>
    <p:sldId id="382" r:id="rId6"/>
    <p:sldId id="383" r:id="rId7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6" autoAdjust="0"/>
    <p:restoredTop sz="95405" autoAdjust="0"/>
  </p:normalViewPr>
  <p:slideViewPr>
    <p:cSldViewPr>
      <p:cViewPr varScale="1">
        <p:scale>
          <a:sx n="86" d="100"/>
          <a:sy n="86" d="100"/>
        </p:scale>
        <p:origin x="151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95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62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</a:t>
            </a:r>
            <a:r>
              <a:rPr lang="en-US" altLang="zh-CN" sz="1800" b="1" dirty="0" smtClean="0">
                <a:cs typeface="+mn-cs"/>
              </a:rPr>
              <a:t>/0209r0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56176" y="6427142"/>
            <a:ext cx="2448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Qinghua Li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66727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4" r:id="rId3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altLang="en-US" sz="2800" dirty="0"/>
              <a:t>Long Token for Secure Ranging</a:t>
            </a:r>
            <a:endParaRPr lang="en-GB" sz="2800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2018-</a:t>
            </a:r>
            <a:r>
              <a:rPr lang="en-US" b="0" dirty="0" smtClean="0"/>
              <a:t>01</a:t>
            </a:r>
            <a:r>
              <a:rPr lang="en-GB" sz="2000" b="0" dirty="0" smtClean="0"/>
              <a:t>-</a:t>
            </a:r>
            <a:r>
              <a:rPr lang="en-US" b="0" dirty="0" smtClean="0"/>
              <a:t>16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053144"/>
              </p:ext>
            </p:extLst>
          </p:nvPr>
        </p:nvGraphicFramePr>
        <p:xfrm>
          <a:off x="1093788" y="2703513"/>
          <a:ext cx="6956425" cy="307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" name="Document" r:id="rId5" imgW="9874906" imgH="4367292" progId="Word.Document.8">
                  <p:embed/>
                </p:oleObj>
              </mc:Choice>
              <mc:Fallback>
                <p:oleObj name="Document" r:id="rId5" imgW="9874906" imgH="43672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3788" y="2703513"/>
                        <a:ext cx="6956425" cy="307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Background</a:t>
            </a:r>
            <a:endParaRPr lang="en-US" alt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z="2800" b="0" dirty="0" smtClean="0">
                <a:ea typeface="SimSun" panose="02010600030101010101" pitchFamily="2" charset="-122"/>
              </a:rPr>
              <a:t>Existing token is 6 bits long</a:t>
            </a:r>
            <a:endParaRPr lang="en-US" altLang="zh-CN" dirty="0" smtClean="0">
              <a:ea typeface="SimSun" panose="02010600030101010101" pitchFamily="2" charset="-122"/>
            </a:endParaRPr>
          </a:p>
          <a:p>
            <a:pPr marL="342900" lvl="4" indent="-342900">
              <a:defRPr/>
            </a:pPr>
            <a:r>
              <a:rPr lang="en-GB" altLang="en-US" sz="2800" dirty="0" smtClean="0">
                <a:ea typeface="SimSun" panose="02010600030101010101" pitchFamily="2" charset="-122"/>
                <a:cs typeface="+mn-cs"/>
              </a:rPr>
              <a:t>After 64 measurements, the token may repeat</a:t>
            </a:r>
          </a:p>
          <a:p>
            <a:pPr marL="342900" lvl="4" indent="-342900">
              <a:defRPr/>
            </a:pPr>
            <a:r>
              <a:rPr lang="en-GB" altLang="en-US" sz="2800" dirty="0" smtClean="0">
                <a:ea typeface="SimSun" panose="02010600030101010101" pitchFamily="2" charset="-122"/>
                <a:cs typeface="+mn-cs"/>
              </a:rPr>
              <a:t>Attacker may replay recorded LMR with the same token to make an attack</a:t>
            </a:r>
            <a:endParaRPr lang="en-GB" altLang="en-US" sz="2800" dirty="0">
              <a:ea typeface="SimSun" panose="02010600030101010101" pitchFamily="2" charset="-122"/>
              <a:cs typeface="+mn-cs"/>
            </a:endParaRP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731068" cy="193947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Slide </a:t>
            </a:r>
            <a:fld id="{B8C6FB22-7E33-4A64-8C7B-BCE6AE8E49E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 smtClean="0"/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2286000" y="310515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  <a:buFontTx/>
              <a:buNone/>
            </a:pPr>
            <a:endParaRPr lang="en-GB" altLang="en-US" sz="1800" b="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68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/>
              <a:t>Replay Attack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59060" cy="192088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Slide </a:t>
            </a:r>
            <a:fld id="{8AC7EAAE-89B9-4CC4-81FC-12E43E15551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2267744" y="2924944"/>
            <a:ext cx="936104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</a:t>
            </a:r>
          </a:p>
        </p:txBody>
      </p:sp>
      <p:sp>
        <p:nvSpPr>
          <p:cNvPr id="3" name="Isosceles Triangle 2"/>
          <p:cNvSpPr/>
          <p:nvPr/>
        </p:nvSpPr>
        <p:spPr bwMode="auto">
          <a:xfrm rot="10800000">
            <a:off x="2627784" y="2348880"/>
            <a:ext cx="216024" cy="288032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" name="Straight Connector 4"/>
          <p:cNvCxnSpPr>
            <a:stCxn id="3" idx="0"/>
          </p:cNvCxnSpPr>
          <p:nvPr/>
        </p:nvCxnSpPr>
        <p:spPr bwMode="auto">
          <a:xfrm flipH="1">
            <a:off x="2735795" y="2636912"/>
            <a:ext cx="1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Rectangle 45"/>
          <p:cNvSpPr/>
          <p:nvPr/>
        </p:nvSpPr>
        <p:spPr bwMode="auto">
          <a:xfrm>
            <a:off x="5724128" y="2924944"/>
            <a:ext cx="936104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47" name="Isosceles Triangle 46"/>
          <p:cNvSpPr/>
          <p:nvPr/>
        </p:nvSpPr>
        <p:spPr bwMode="auto">
          <a:xfrm rot="10800000">
            <a:off x="5796136" y="2348880"/>
            <a:ext cx="216024" cy="288032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Straight Connector 47"/>
          <p:cNvCxnSpPr>
            <a:stCxn id="47" idx="0"/>
          </p:cNvCxnSpPr>
          <p:nvPr/>
        </p:nvCxnSpPr>
        <p:spPr bwMode="auto">
          <a:xfrm flipH="1">
            <a:off x="5904147" y="2636912"/>
            <a:ext cx="1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Isosceles Triangle 48"/>
          <p:cNvSpPr/>
          <p:nvPr/>
        </p:nvSpPr>
        <p:spPr bwMode="auto">
          <a:xfrm rot="10800000">
            <a:off x="6084168" y="2348880"/>
            <a:ext cx="216024" cy="288032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0" name="Straight Connector 49"/>
          <p:cNvCxnSpPr>
            <a:stCxn id="49" idx="0"/>
          </p:cNvCxnSpPr>
          <p:nvPr/>
        </p:nvCxnSpPr>
        <p:spPr bwMode="auto">
          <a:xfrm flipH="1">
            <a:off x="6192179" y="2636912"/>
            <a:ext cx="1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Isosceles Triangle 50"/>
          <p:cNvSpPr/>
          <p:nvPr/>
        </p:nvSpPr>
        <p:spPr bwMode="auto">
          <a:xfrm rot="10800000">
            <a:off x="6372201" y="2348880"/>
            <a:ext cx="216024" cy="288032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Straight Connector 51"/>
          <p:cNvCxnSpPr>
            <a:stCxn id="51" idx="0"/>
          </p:cNvCxnSpPr>
          <p:nvPr/>
        </p:nvCxnSpPr>
        <p:spPr bwMode="auto">
          <a:xfrm flipH="1">
            <a:off x="6480212" y="2636912"/>
            <a:ext cx="1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3419872" y="3140968"/>
            <a:ext cx="21602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 w="med" len="lg"/>
            <a:tailEnd type="triangle" w="med" len="lg"/>
          </a:ln>
          <a:effectLst/>
        </p:spPr>
      </p:cxnSp>
      <p:sp>
        <p:nvSpPr>
          <p:cNvPr id="10" name="Right Arrow 9"/>
          <p:cNvSpPr/>
          <p:nvPr/>
        </p:nvSpPr>
        <p:spPr bwMode="auto">
          <a:xfrm rot="10800000">
            <a:off x="1295635" y="3629237"/>
            <a:ext cx="1440160" cy="3600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3887923" y="5229200"/>
            <a:ext cx="1296144" cy="50405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Attacker</a:t>
            </a:r>
          </a:p>
        </p:txBody>
      </p:sp>
      <p:sp>
        <p:nvSpPr>
          <p:cNvPr id="58" name="Isosceles Triangle 57"/>
          <p:cNvSpPr/>
          <p:nvPr/>
        </p:nvSpPr>
        <p:spPr bwMode="auto">
          <a:xfrm rot="10800000">
            <a:off x="4427984" y="4653136"/>
            <a:ext cx="216024" cy="288032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9" name="Straight Connector 58"/>
          <p:cNvCxnSpPr>
            <a:stCxn id="58" idx="0"/>
          </p:cNvCxnSpPr>
          <p:nvPr/>
        </p:nvCxnSpPr>
        <p:spPr bwMode="auto">
          <a:xfrm flipH="1">
            <a:off x="4535995" y="4941168"/>
            <a:ext cx="1" cy="2880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3419872" y="3356992"/>
            <a:ext cx="925116" cy="11723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dash"/>
            <a:round/>
            <a:headEnd type="none" w="med" len="lg"/>
            <a:tailEnd type="triangle" w="med" len="lg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4674518" y="3356992"/>
            <a:ext cx="905594" cy="1130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lg"/>
            <a:tailEnd type="triangle" w="med" len="lg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745046" y="4047198"/>
            <a:ext cx="2541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Moving away from AP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8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Replay Attack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59060" cy="192088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Slide </a:t>
            </a:r>
            <a:fld id="{8AC7EAAE-89B9-4CC4-81FC-12E43E15551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 smtClean="0"/>
          </a:p>
        </p:txBody>
      </p:sp>
      <p:cxnSp>
        <p:nvCxnSpPr>
          <p:cNvPr id="18437" name="Straight Arrow Connector 3"/>
          <p:cNvCxnSpPr>
            <a:cxnSpLocks noChangeShapeType="1"/>
          </p:cNvCxnSpPr>
          <p:nvPr/>
        </p:nvCxnSpPr>
        <p:spPr bwMode="auto">
          <a:xfrm>
            <a:off x="539750" y="2708275"/>
            <a:ext cx="820896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8" name="Straight Arrow Connector 49"/>
          <p:cNvCxnSpPr>
            <a:cxnSpLocks noChangeShapeType="1"/>
          </p:cNvCxnSpPr>
          <p:nvPr/>
        </p:nvCxnSpPr>
        <p:spPr bwMode="auto">
          <a:xfrm>
            <a:off x="539750" y="4365625"/>
            <a:ext cx="813435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755650" y="2028825"/>
            <a:ext cx="792163" cy="6794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0"/>
              <a:t>NDPA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i="1"/>
              <a:t>n</a:t>
            </a:r>
          </a:p>
        </p:txBody>
      </p:sp>
      <p:sp>
        <p:nvSpPr>
          <p:cNvPr id="18440" name="Rectangle 51"/>
          <p:cNvSpPr>
            <a:spLocks noChangeArrowheads="1"/>
          </p:cNvSpPr>
          <p:nvPr/>
        </p:nvSpPr>
        <p:spPr bwMode="auto">
          <a:xfrm>
            <a:off x="1692275" y="2028825"/>
            <a:ext cx="647700" cy="6794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0"/>
              <a:t>NDP</a:t>
            </a:r>
          </a:p>
        </p:txBody>
      </p:sp>
      <p:sp>
        <p:nvSpPr>
          <p:cNvPr id="18441" name="Rectangle 54"/>
          <p:cNvSpPr>
            <a:spLocks noChangeArrowheads="1"/>
          </p:cNvSpPr>
          <p:nvPr/>
        </p:nvSpPr>
        <p:spPr bwMode="auto">
          <a:xfrm>
            <a:off x="2484438" y="3684588"/>
            <a:ext cx="647700" cy="68103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0"/>
              <a:t>NDP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3311525" y="3684588"/>
            <a:ext cx="647700" cy="68103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en-US" sz="1600" dirty="0"/>
              <a:t>LMR</a:t>
            </a:r>
          </a:p>
          <a:p>
            <a:pPr algn="ctr">
              <a:defRPr/>
            </a:pPr>
            <a:r>
              <a:rPr lang="en-US" sz="2000" i="1" dirty="0"/>
              <a:t>n</a:t>
            </a:r>
          </a:p>
        </p:txBody>
      </p:sp>
      <p:cxnSp>
        <p:nvCxnSpPr>
          <p:cNvPr id="18443" name="Straight Arrow Connector 9"/>
          <p:cNvCxnSpPr>
            <a:cxnSpLocks noChangeShapeType="1"/>
            <a:stCxn id="56" idx="0"/>
          </p:cNvCxnSpPr>
          <p:nvPr/>
        </p:nvCxnSpPr>
        <p:spPr bwMode="auto">
          <a:xfrm flipV="1">
            <a:off x="3635375" y="2770188"/>
            <a:ext cx="469900" cy="914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4" name="Straight Connector 12"/>
          <p:cNvCxnSpPr>
            <a:cxnSpLocks noChangeShapeType="1"/>
          </p:cNvCxnSpPr>
          <p:nvPr/>
        </p:nvCxnSpPr>
        <p:spPr bwMode="auto">
          <a:xfrm>
            <a:off x="3635375" y="3141663"/>
            <a:ext cx="323850" cy="33655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5" name="Straight Connector 63"/>
          <p:cNvCxnSpPr>
            <a:cxnSpLocks noChangeShapeType="1"/>
          </p:cNvCxnSpPr>
          <p:nvPr/>
        </p:nvCxnSpPr>
        <p:spPr bwMode="auto">
          <a:xfrm flipV="1">
            <a:off x="3573463" y="3246438"/>
            <a:ext cx="449262" cy="104775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6" name="Rectangle 73"/>
          <p:cNvSpPr>
            <a:spLocks noChangeArrowheads="1"/>
          </p:cNvSpPr>
          <p:nvPr/>
        </p:nvSpPr>
        <p:spPr bwMode="auto">
          <a:xfrm>
            <a:off x="6804025" y="3684588"/>
            <a:ext cx="647700" cy="68103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0"/>
              <a:t>NDP</a:t>
            </a:r>
          </a:p>
        </p:txBody>
      </p:sp>
      <p:cxnSp>
        <p:nvCxnSpPr>
          <p:cNvPr id="18447" name="Straight Arrow Connector 75"/>
          <p:cNvCxnSpPr>
            <a:cxnSpLocks noChangeShapeType="1"/>
          </p:cNvCxnSpPr>
          <p:nvPr/>
        </p:nvCxnSpPr>
        <p:spPr bwMode="auto">
          <a:xfrm flipV="1">
            <a:off x="7956550" y="2770188"/>
            <a:ext cx="469900" cy="89535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8" name="Straight Connector 76"/>
          <p:cNvCxnSpPr>
            <a:cxnSpLocks noChangeShapeType="1"/>
          </p:cNvCxnSpPr>
          <p:nvPr/>
        </p:nvCxnSpPr>
        <p:spPr bwMode="auto">
          <a:xfrm>
            <a:off x="7956550" y="3141663"/>
            <a:ext cx="323850" cy="282575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9" name="Straight Connector 77"/>
          <p:cNvCxnSpPr>
            <a:cxnSpLocks noChangeShapeType="1"/>
          </p:cNvCxnSpPr>
          <p:nvPr/>
        </p:nvCxnSpPr>
        <p:spPr bwMode="auto">
          <a:xfrm flipV="1">
            <a:off x="7956550" y="3227388"/>
            <a:ext cx="411163" cy="117475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0" name="TextBox 23"/>
          <p:cNvSpPr txBox="1">
            <a:spLocks noChangeArrowheads="1"/>
          </p:cNvSpPr>
          <p:nvPr/>
        </p:nvSpPr>
        <p:spPr bwMode="auto">
          <a:xfrm>
            <a:off x="234950" y="2406650"/>
            <a:ext cx="5540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rgbClr val="0070C0"/>
                </a:solidFill>
              </a:rPr>
              <a:t>STA</a:t>
            </a:r>
          </a:p>
        </p:txBody>
      </p:sp>
      <p:sp>
        <p:nvSpPr>
          <p:cNvPr id="18451" name="TextBox 82"/>
          <p:cNvSpPr txBox="1">
            <a:spLocks noChangeArrowheads="1"/>
          </p:cNvSpPr>
          <p:nvPr/>
        </p:nvSpPr>
        <p:spPr bwMode="auto">
          <a:xfrm>
            <a:off x="307975" y="4010025"/>
            <a:ext cx="4460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rgbClr val="0070C0"/>
                </a:solidFill>
              </a:rPr>
              <a:t>AP</a:t>
            </a:r>
          </a:p>
        </p:txBody>
      </p:sp>
      <p:cxnSp>
        <p:nvCxnSpPr>
          <p:cNvPr id="18452" name="Straight Arrow Connector 83"/>
          <p:cNvCxnSpPr>
            <a:cxnSpLocks noChangeShapeType="1"/>
          </p:cNvCxnSpPr>
          <p:nvPr/>
        </p:nvCxnSpPr>
        <p:spPr bwMode="auto">
          <a:xfrm>
            <a:off x="539750" y="5921375"/>
            <a:ext cx="820896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3" name="TextBox 88"/>
          <p:cNvSpPr txBox="1">
            <a:spLocks noChangeArrowheads="1"/>
          </p:cNvSpPr>
          <p:nvPr/>
        </p:nvSpPr>
        <p:spPr bwMode="auto">
          <a:xfrm>
            <a:off x="307975" y="5567363"/>
            <a:ext cx="8937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0">
                <a:solidFill>
                  <a:srgbClr val="0070C0"/>
                </a:solidFill>
              </a:rPr>
              <a:t>Attacker</a:t>
            </a:r>
          </a:p>
        </p:txBody>
      </p:sp>
      <p:sp>
        <p:nvSpPr>
          <p:cNvPr id="18454" name="Freeform 26"/>
          <p:cNvSpPr>
            <a:spLocks/>
          </p:cNvSpPr>
          <p:nvPr/>
        </p:nvSpPr>
        <p:spPr bwMode="auto">
          <a:xfrm>
            <a:off x="1057275" y="2720975"/>
            <a:ext cx="1119188" cy="2830513"/>
          </a:xfrm>
          <a:custGeom>
            <a:avLst/>
            <a:gdLst>
              <a:gd name="T0" fmla="*/ 0 w 1119352"/>
              <a:gd name="T1" fmla="*/ 0 h 2664372"/>
              <a:gd name="T2" fmla="*/ 181276 w 1119352"/>
              <a:gd name="T3" fmla="*/ 1306081 h 2664372"/>
              <a:gd name="T4" fmla="*/ 811805 w 1119352"/>
              <a:gd name="T5" fmla="*/ 1548878 h 2664372"/>
              <a:gd name="T6" fmla="*/ 1119188 w 1119352"/>
              <a:gd name="T7" fmla="*/ 2829843 h 26643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19352" h="2664372">
                <a:moveTo>
                  <a:pt x="0" y="0"/>
                </a:moveTo>
                <a:cubicBezTo>
                  <a:pt x="22991" y="493329"/>
                  <a:pt x="45982" y="986658"/>
                  <a:pt x="181303" y="1229710"/>
                </a:cubicBezTo>
                <a:cubicBezTo>
                  <a:pt x="316624" y="1472762"/>
                  <a:pt x="655583" y="1219200"/>
                  <a:pt x="811924" y="1458310"/>
                </a:cubicBezTo>
                <a:cubicBezTo>
                  <a:pt x="968265" y="1697420"/>
                  <a:pt x="1043808" y="2180896"/>
                  <a:pt x="1119352" y="2664372"/>
                </a:cubicBezTo>
              </a:path>
            </a:pathLst>
          </a:custGeom>
          <a:noFill/>
          <a:ln w="12700" cap="flat" cmpd="sng" algn="ctr">
            <a:solidFill>
              <a:srgbClr val="C00000"/>
            </a:solidFill>
            <a:prstDash val="dash"/>
            <a:round/>
            <a:headEnd type="arrow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5" name="TextBox 27"/>
          <p:cNvSpPr txBox="1">
            <a:spLocks noChangeArrowheads="1"/>
          </p:cNvSpPr>
          <p:nvPr/>
        </p:nvSpPr>
        <p:spPr bwMode="auto">
          <a:xfrm>
            <a:off x="1657350" y="5489575"/>
            <a:ext cx="1344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/>
              <a:t>Read token</a:t>
            </a:r>
          </a:p>
        </p:txBody>
      </p:sp>
      <p:sp>
        <p:nvSpPr>
          <p:cNvPr id="18456" name="Freeform 93"/>
          <p:cNvSpPr>
            <a:spLocks/>
          </p:cNvSpPr>
          <p:nvPr/>
        </p:nvSpPr>
        <p:spPr bwMode="auto">
          <a:xfrm>
            <a:off x="3616325" y="4356100"/>
            <a:ext cx="523875" cy="1211263"/>
          </a:xfrm>
          <a:custGeom>
            <a:avLst/>
            <a:gdLst>
              <a:gd name="T0" fmla="*/ 0 w 1119352"/>
              <a:gd name="T1" fmla="*/ 0 h 2664372"/>
              <a:gd name="T2" fmla="*/ 39641 w 1119352"/>
              <a:gd name="T3" fmla="*/ 206646 h 2664372"/>
              <a:gd name="T4" fmla="*/ 177524 w 1119352"/>
              <a:gd name="T5" fmla="*/ 245060 h 2664372"/>
              <a:gd name="T6" fmla="*/ 244742 w 1119352"/>
              <a:gd name="T7" fmla="*/ 447732 h 26643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19352" h="2664372">
                <a:moveTo>
                  <a:pt x="0" y="0"/>
                </a:moveTo>
                <a:cubicBezTo>
                  <a:pt x="22991" y="493329"/>
                  <a:pt x="45982" y="986658"/>
                  <a:pt x="181303" y="1229710"/>
                </a:cubicBezTo>
                <a:cubicBezTo>
                  <a:pt x="316624" y="1472762"/>
                  <a:pt x="655583" y="1219200"/>
                  <a:pt x="811924" y="1458310"/>
                </a:cubicBezTo>
                <a:cubicBezTo>
                  <a:pt x="968265" y="1697420"/>
                  <a:pt x="1043808" y="2180896"/>
                  <a:pt x="1119352" y="2664372"/>
                </a:cubicBezTo>
              </a:path>
            </a:pathLst>
          </a:custGeom>
          <a:noFill/>
          <a:ln w="12700" cap="flat" cmpd="sng" algn="ctr">
            <a:solidFill>
              <a:srgbClr val="C00000"/>
            </a:solidFill>
            <a:prstDash val="dash"/>
            <a:round/>
            <a:headEnd type="arrow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TextBox 94"/>
          <p:cNvSpPr txBox="1">
            <a:spLocks noChangeArrowheads="1"/>
          </p:cNvSpPr>
          <p:nvPr/>
        </p:nvSpPr>
        <p:spPr bwMode="auto">
          <a:xfrm>
            <a:off x="3267075" y="5481638"/>
            <a:ext cx="2427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/>
              <a:t>Record and jam LMR</a:t>
            </a:r>
          </a:p>
        </p:txBody>
      </p:sp>
      <p:sp>
        <p:nvSpPr>
          <p:cNvPr id="18458" name="Rectangle 96"/>
          <p:cNvSpPr>
            <a:spLocks noChangeArrowheads="1"/>
          </p:cNvSpPr>
          <p:nvPr/>
        </p:nvSpPr>
        <p:spPr bwMode="auto">
          <a:xfrm>
            <a:off x="4932363" y="2028825"/>
            <a:ext cx="792162" cy="6794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0"/>
              <a:t>NDPA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i="1"/>
              <a:t>n</a:t>
            </a:r>
          </a:p>
        </p:txBody>
      </p:sp>
      <p:sp>
        <p:nvSpPr>
          <p:cNvPr id="18459" name="Rectangle 97"/>
          <p:cNvSpPr>
            <a:spLocks noChangeArrowheads="1"/>
          </p:cNvSpPr>
          <p:nvPr/>
        </p:nvSpPr>
        <p:spPr bwMode="auto">
          <a:xfrm>
            <a:off x="5867400" y="2028825"/>
            <a:ext cx="649288" cy="679450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0"/>
              <a:t>NDP</a:t>
            </a:r>
          </a:p>
        </p:txBody>
      </p:sp>
      <p:sp>
        <p:nvSpPr>
          <p:cNvPr id="18460" name="Rectangle 106"/>
          <p:cNvSpPr>
            <a:spLocks noChangeArrowheads="1"/>
          </p:cNvSpPr>
          <p:nvPr/>
        </p:nvSpPr>
        <p:spPr bwMode="auto">
          <a:xfrm>
            <a:off x="7632700" y="3684588"/>
            <a:ext cx="647700" cy="68103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0"/>
              <a:t>LMR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0" i="1"/>
              <a:t>n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632700" y="5241925"/>
            <a:ext cx="647700" cy="67945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algn="ctr">
              <a:defRPr/>
            </a:pPr>
            <a:r>
              <a:rPr lang="en-US" sz="1600" dirty="0"/>
              <a:t>LMR</a:t>
            </a:r>
          </a:p>
          <a:p>
            <a:pPr algn="ctr">
              <a:defRPr/>
            </a:pPr>
            <a:r>
              <a:rPr lang="en-US" sz="2000" i="1" dirty="0"/>
              <a:t>n</a:t>
            </a:r>
          </a:p>
        </p:txBody>
      </p:sp>
      <p:sp>
        <p:nvSpPr>
          <p:cNvPr id="18462" name="TextBox 118"/>
          <p:cNvSpPr txBox="1">
            <a:spLocks noChangeArrowheads="1"/>
          </p:cNvSpPr>
          <p:nvPr/>
        </p:nvSpPr>
        <p:spPr bwMode="auto">
          <a:xfrm>
            <a:off x="5997575" y="5303838"/>
            <a:ext cx="17065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0" dirty="0"/>
              <a:t>Replay LMR with </a:t>
            </a:r>
            <a:r>
              <a:rPr lang="en-US" altLang="en-US" sz="1800" b="0" dirty="0" smtClean="0"/>
              <a:t>the </a:t>
            </a:r>
            <a:r>
              <a:rPr lang="en-US" altLang="en-US" sz="1800" b="0" dirty="0"/>
              <a:t>token</a:t>
            </a:r>
          </a:p>
        </p:txBody>
      </p:sp>
      <p:cxnSp>
        <p:nvCxnSpPr>
          <p:cNvPr id="18463" name="Straight Arrow Connector 48"/>
          <p:cNvCxnSpPr>
            <a:cxnSpLocks noChangeShapeType="1"/>
          </p:cNvCxnSpPr>
          <p:nvPr/>
        </p:nvCxnSpPr>
        <p:spPr bwMode="auto">
          <a:xfrm flipH="1" flipV="1">
            <a:off x="7812088" y="2406650"/>
            <a:ext cx="19050" cy="2835275"/>
          </a:xfrm>
          <a:prstGeom prst="straightConnector1">
            <a:avLst/>
          </a:prstGeom>
          <a:noFill/>
          <a:ln w="12700" algn="ctr">
            <a:solidFill>
              <a:srgbClr val="C00000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64" name="TextBox 56"/>
          <p:cNvSpPr txBox="1">
            <a:spLocks noChangeArrowheads="1"/>
          </p:cNvSpPr>
          <p:nvPr/>
        </p:nvSpPr>
        <p:spPr bwMode="auto">
          <a:xfrm>
            <a:off x="4279900" y="1981200"/>
            <a:ext cx="5445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18465" name="TextBox 123"/>
          <p:cNvSpPr txBox="1">
            <a:spLocks noChangeArrowheads="1"/>
          </p:cNvSpPr>
          <p:nvPr/>
        </p:nvSpPr>
        <p:spPr bwMode="auto">
          <a:xfrm>
            <a:off x="4319588" y="3603625"/>
            <a:ext cx="544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…</a:t>
            </a:r>
          </a:p>
        </p:txBody>
      </p:sp>
      <p:sp>
        <p:nvSpPr>
          <p:cNvPr id="18466" name="Freeform 26"/>
          <p:cNvSpPr>
            <a:spLocks/>
          </p:cNvSpPr>
          <p:nvPr/>
        </p:nvSpPr>
        <p:spPr bwMode="auto">
          <a:xfrm>
            <a:off x="5256213" y="2720975"/>
            <a:ext cx="720725" cy="2125663"/>
          </a:xfrm>
          <a:custGeom>
            <a:avLst/>
            <a:gdLst>
              <a:gd name="T0" fmla="*/ 0 w 1119352"/>
              <a:gd name="T1" fmla="*/ 0 h 2664372"/>
              <a:gd name="T2" fmla="*/ 116608 w 1119352"/>
              <a:gd name="T3" fmla="*/ 981075 h 2664372"/>
              <a:gd name="T4" fmla="*/ 522204 w 1119352"/>
              <a:gd name="T5" fmla="*/ 1163455 h 2664372"/>
              <a:gd name="T6" fmla="*/ 719932 w 1119352"/>
              <a:gd name="T7" fmla="*/ 2125663 h 266437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19352" h="2664372">
                <a:moveTo>
                  <a:pt x="0" y="0"/>
                </a:moveTo>
                <a:cubicBezTo>
                  <a:pt x="22991" y="493329"/>
                  <a:pt x="45982" y="986658"/>
                  <a:pt x="181303" y="1229710"/>
                </a:cubicBezTo>
                <a:cubicBezTo>
                  <a:pt x="316624" y="1472762"/>
                  <a:pt x="655583" y="1219200"/>
                  <a:pt x="811924" y="1458310"/>
                </a:cubicBezTo>
                <a:cubicBezTo>
                  <a:pt x="968265" y="1697420"/>
                  <a:pt x="1043808" y="2180896"/>
                  <a:pt x="1119352" y="2664372"/>
                </a:cubicBezTo>
              </a:path>
            </a:pathLst>
          </a:custGeom>
          <a:noFill/>
          <a:ln w="12700" cap="flat" cmpd="sng" algn="ctr">
            <a:solidFill>
              <a:srgbClr val="C00000"/>
            </a:solidFill>
            <a:prstDash val="dash"/>
            <a:round/>
            <a:headEnd type="arrow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7" name="TextBox 27"/>
          <p:cNvSpPr txBox="1">
            <a:spLocks noChangeArrowheads="1"/>
          </p:cNvSpPr>
          <p:nvPr/>
        </p:nvSpPr>
        <p:spPr bwMode="auto">
          <a:xfrm>
            <a:off x="4864100" y="4727546"/>
            <a:ext cx="22188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 dirty="0" smtClean="0"/>
              <a:t>Find repeated </a:t>
            </a:r>
            <a:r>
              <a:rPr lang="en-US" altLang="en-US" sz="2000" b="0" dirty="0"/>
              <a:t>token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9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anose="02010600030101010101" pitchFamily="2" charset="-122"/>
              </a:rPr>
              <a:t>Solution</a:t>
            </a:r>
            <a:endParaRPr lang="en-US" alt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b="0" smtClean="0">
                <a:ea typeface="SimSun" panose="02010600030101010101" pitchFamily="2" charset="-122"/>
              </a:rPr>
              <a:t>For secure mode, extend the existing 6 bit token e.g. to 16 bits</a:t>
            </a:r>
          </a:p>
          <a:p>
            <a:r>
              <a:rPr lang="en-US" altLang="en-US" sz="2800" b="0" smtClean="0">
                <a:ea typeface="SimSun" panose="02010600030101010101" pitchFamily="2" charset="-122"/>
              </a:rPr>
              <a:t>Include the extended token in LMR</a:t>
            </a:r>
            <a:endParaRPr lang="en-GB" altLang="en-US" sz="2800" smtClean="0">
              <a:ea typeface="SimSun" panose="02010600030101010101" pitchFamily="2" charset="-122"/>
            </a:endParaRP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659060" cy="265955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Slide </a:t>
            </a:r>
            <a:fld id="{1F0F59AC-0D9B-4898-9A12-146B46AF905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 dirty="0" smtClean="0"/>
          </a:p>
        </p:txBody>
      </p:sp>
      <p:sp>
        <p:nvSpPr>
          <p:cNvPr id="19462" name="Rectangle 1"/>
          <p:cNvSpPr>
            <a:spLocks noChangeArrowheads="1"/>
          </p:cNvSpPr>
          <p:nvPr/>
        </p:nvSpPr>
        <p:spPr bwMode="auto">
          <a:xfrm>
            <a:off x="2286000" y="310515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  <a:buFontTx/>
              <a:buNone/>
            </a:pPr>
            <a:endParaRPr lang="en-GB" altLang="en-US" sz="1800" b="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80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SimSun" panose="02010600030101010101" pitchFamily="2" charset="-122"/>
              </a:rPr>
              <a:t>Conclusion</a:t>
            </a:r>
            <a:endParaRPr lang="en-US" altLang="en-US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b="0" smtClean="0">
                <a:ea typeface="SimSun" panose="02010600030101010101" pitchFamily="2" charset="-122"/>
              </a:rPr>
              <a:t>Propose to extend the existing 6 bit token e.g. to 16 bits for secure mode</a:t>
            </a:r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731068" cy="193947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 smtClean="0"/>
              <a:t>Slide </a:t>
            </a:r>
            <a:fld id="{6526FBA9-FC27-449B-9995-B77DAEB7C0F0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dirty="0" smtClean="0"/>
          </a:p>
        </p:txBody>
      </p:sp>
      <p:sp>
        <p:nvSpPr>
          <p:cNvPr id="20486" name="Rectangle 1"/>
          <p:cNvSpPr>
            <a:spLocks noChangeArrowheads="1"/>
          </p:cNvSpPr>
          <p:nvPr/>
        </p:nvSpPr>
        <p:spPr bwMode="auto">
          <a:xfrm>
            <a:off x="2286000" y="310515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  <a:buFontTx/>
              <a:buNone/>
            </a:pPr>
            <a:endParaRPr lang="en-GB" altLang="en-US" sz="1800" b="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24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201311</TotalTime>
  <Words>158</Words>
  <Application>Microsoft Office PowerPoint</Application>
  <PresentationFormat>On-screen Show (4:3)</PresentationFormat>
  <Paragraphs>56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SimSun</vt:lpstr>
      <vt:lpstr>Arial</vt:lpstr>
      <vt:lpstr>Times New Roman</vt:lpstr>
      <vt:lpstr>theme_ieee_Nov_2017</vt:lpstr>
      <vt:lpstr>Document</vt:lpstr>
      <vt:lpstr>Long Token for Secure Ranging</vt:lpstr>
      <vt:lpstr>Background</vt:lpstr>
      <vt:lpstr>Replay Attack</vt:lpstr>
      <vt:lpstr>Replay Attack</vt:lpstr>
      <vt:lpstr>Solution</vt:lpstr>
      <vt:lpstr>Conclusion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2125</cp:revision>
  <cp:lastPrinted>2017-04-25T02:33:57Z</cp:lastPrinted>
  <dcterms:created xsi:type="dcterms:W3CDTF">2009-11-13T19:11:16Z</dcterms:created>
  <dcterms:modified xsi:type="dcterms:W3CDTF">2018-01-16T20:07:08Z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ee0a8eb9-cd8e-41b8-9e6a-ab5e7d790278</vt:lpwstr>
  </property>
  <property fmtid="{D5CDD505-2E9C-101B-9397-08002B2CF9AE}" pid="4" name="CTP_BU">
    <vt:lpwstr>NA</vt:lpwstr>
  </property>
  <property fmtid="{D5CDD505-2E9C-101B-9397-08002B2CF9AE}" pid="5" name="CTP_TimeStamp">
    <vt:lpwstr>2018-01-16 20:07:08Z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