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20"/>
  </p:notesMasterIdLst>
  <p:handoutMasterIdLst>
    <p:handoutMasterId r:id="rId21"/>
  </p:handoutMasterIdLst>
  <p:sldIdLst>
    <p:sldId id="361" r:id="rId2"/>
    <p:sldId id="362" r:id="rId3"/>
    <p:sldId id="377" r:id="rId4"/>
    <p:sldId id="363" r:id="rId5"/>
    <p:sldId id="364" r:id="rId6"/>
    <p:sldId id="367" r:id="rId7"/>
    <p:sldId id="365" r:id="rId8"/>
    <p:sldId id="371" r:id="rId9"/>
    <p:sldId id="370" r:id="rId10"/>
    <p:sldId id="375" r:id="rId11"/>
    <p:sldId id="368" r:id="rId12"/>
    <p:sldId id="369" r:id="rId13"/>
    <p:sldId id="374" r:id="rId14"/>
    <p:sldId id="373" r:id="rId15"/>
    <p:sldId id="366" r:id="rId16"/>
    <p:sldId id="376" r:id="rId17"/>
    <p:sldId id="372" r:id="rId18"/>
    <p:sldId id="378" r:id="rId19"/>
  </p:sldIdLst>
  <p:sldSz cx="9144000" cy="6858000" type="screen4x3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 Stephens 6" initials="aps" lastIdx="6" clrIdx="0">
    <p:extLst/>
  </p:cmAuthor>
  <p:cmAuthor id="2" name="jsegev" initials="j" lastIdx="3" clrIdx="1"/>
  <p:cmAuthor id="3" name="Segev, Jonathan" initials="SJ" lastIdx="3" clrIdx="2">
    <p:extLst>
      <p:ext uri="{19B8F6BF-5375-455C-9EA6-DF929625EA0E}">
        <p15:presenceInfo xmlns:p15="http://schemas.microsoft.com/office/powerpoint/2012/main" userId="S-1-5-21-2052111302-1275210071-1644491937-3811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5405" autoAdjust="0"/>
  </p:normalViewPr>
  <p:slideViewPr>
    <p:cSldViewPr>
      <p:cViewPr varScale="1">
        <p:scale>
          <a:sx n="86" d="100"/>
          <a:sy n="86" d="100"/>
        </p:scale>
        <p:origin x="151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101" y="53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31090" y="173187"/>
            <a:ext cx="23505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73775">
              <a:defRPr sz="15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33530" y="173187"/>
            <a:ext cx="98142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73775">
              <a:defRPr sz="15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51329" y="9292438"/>
            <a:ext cx="131407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73775">
              <a:defRPr/>
            </a:lvl1pPr>
          </a:lstStyle>
          <a:p>
            <a:pPr>
              <a:defRPr/>
            </a:pPr>
            <a:r>
              <a:rPr lang="en-GB" dirty="0" smtClean="0"/>
              <a:t>Jonathan Segev, </a:t>
            </a:r>
            <a:r>
              <a:rPr lang="en-GB" dirty="0"/>
              <a:t>Intel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317491" y="9292438"/>
            <a:ext cx="51777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73775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0DA7F37-5871-4D08-9AD8-0EC62C9596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31856" y="400734"/>
            <a:ext cx="58514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390" tIns="47695" rIns="95390" bIns="47695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31855" y="9292438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73775"/>
            <a:r>
              <a:rPr lang="en-GB"/>
              <a:t>Submission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31855" y="9280942"/>
            <a:ext cx="6013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390" tIns="47695" rIns="95390" bIns="4769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5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76308" y="91070"/>
            <a:ext cx="23505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73775">
              <a:defRPr sz="15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89987" y="91070"/>
            <a:ext cx="98142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73775">
              <a:defRPr sz="15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5488"/>
            <a:ext cx="4784725" cy="3589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690" y="4560817"/>
            <a:ext cx="5365820" cy="432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708" tIns="48027" rIns="97708" bIns="48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31269" y="9295722"/>
            <a:ext cx="179562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76951" lvl="4" algn="r" defTabSz="973775">
              <a:defRPr/>
            </a:lvl5pPr>
          </a:lstStyle>
          <a:p>
            <a:pPr lvl="4">
              <a:defRPr/>
            </a:pPr>
            <a:r>
              <a:rPr lang="en-GB" dirty="0" smtClean="0"/>
              <a:t>Jonathan Segev, </a:t>
            </a:r>
            <a:r>
              <a:rPr lang="en-GB" dirty="0"/>
              <a:t>Intel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22861" y="9295723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73775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2D11A6C-B4D3-4B35-9488-F1E9620A2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63675" y="9295723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/>
              <a:t>Submission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63675" y="9294080"/>
            <a:ext cx="57878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390" tIns="47695" rIns="95390" bIns="47695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83288" y="307121"/>
            <a:ext cx="59486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390" tIns="47695" rIns="95390" bIns="4769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75045" indent="-298094"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92378" indent="-238476"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69329" indent="-238476"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146280" indent="-238476"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623231" indent="-238476" defTabSz="9737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100182" indent="-238476" defTabSz="9737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577133" indent="-238476" defTabSz="9737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4054084" indent="-238476" defTabSz="9737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500" dirty="0"/>
              <a:t>doc.: IEEE 802.11-yy/xxxxr0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75045" indent="-298094"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92378" indent="-238476"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69329" indent="-238476"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146280" indent="-238476"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623231" indent="-238476" defTabSz="9737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100182" indent="-238476" defTabSz="9737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577133" indent="-238476" defTabSz="9737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4054084" indent="-238476" defTabSz="9737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500" dirty="0"/>
              <a:t>Month Year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726304" y="9295722"/>
            <a:ext cx="1900585" cy="200055"/>
          </a:xfrm>
          <a:noFill/>
        </p:spPr>
        <p:txBody>
          <a:bodyPr/>
          <a:lstStyle>
            <a:lvl1pPr marL="357713" indent="-357713"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75045" indent="-298094"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92378" indent="-238476"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69329" indent="-238476"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476951"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953902" defTabSz="9737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1430853" defTabSz="9737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1907804" defTabSz="9737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2384755" defTabSz="9737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dirty="0" smtClean="0"/>
              <a:t>Jonathan Segev, Intel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491789" y="9295723"/>
            <a:ext cx="448841" cy="200055"/>
          </a:xfrm>
          <a:noFill/>
        </p:spPr>
        <p:txBody>
          <a:bodyPr/>
          <a:lstStyle>
            <a:lvl1pPr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75045" indent="-298094"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92378" indent="-238476"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69329" indent="-238476"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146280" indent="-238476" defTabSz="973775"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623231" indent="-238476" defTabSz="9737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100182" indent="-238476" defTabSz="9737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577133" indent="-238476" defTabSz="9737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4054084" indent="-238476" defTabSz="9737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Page </a:t>
            </a:r>
            <a:fld id="{84EAE0F3-2EDE-462F-B412-67CDAA37783B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4725" cy="3589337"/>
          </a:xfrm>
          <a:ln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726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2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81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18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4BB4356B-64A4-49A3-9180-D4060259403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95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6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0332" y="6475413"/>
            <a:ext cx="179536" cy="184666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0332" y="6475413"/>
            <a:ext cx="179536" cy="184666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802.11-18</a:t>
            </a:r>
            <a:r>
              <a:rPr lang="en-US" altLang="zh-CN" sz="1800" b="1" dirty="0" smtClean="0">
                <a:cs typeface="+mn-cs"/>
              </a:rPr>
              <a:t>/0208r0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6592" y="6427142"/>
            <a:ext cx="2357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baseline="0" dirty="0" smtClean="0"/>
              <a:t> Feng Jiang</a:t>
            </a:r>
            <a:r>
              <a:rPr lang="en-GB" strike="noStrike" baseline="0" dirty="0" smtClean="0"/>
              <a:t>, </a:t>
            </a:r>
            <a:r>
              <a:rPr lang="en-GB" strike="noStrike" dirty="0" smtClean="0"/>
              <a:t>et al, Intel Corporation</a:t>
            </a:r>
          </a:p>
        </p:txBody>
      </p:sp>
    </p:spTree>
    <p:extLst>
      <p:ext uri="{BB962C8B-B14F-4D97-AF65-F5344CB8AC3E}">
        <p14:creationId xmlns:p14="http://schemas.microsoft.com/office/powerpoint/2010/main" val="66727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4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704"/>
            <a:ext cx="8856984" cy="1066800"/>
          </a:xfrm>
          <a:noFill/>
        </p:spPr>
        <p:txBody>
          <a:bodyPr/>
          <a:lstStyle/>
          <a:p>
            <a:r>
              <a:rPr lang="en-GB" sz="2800" dirty="0" smtClean="0"/>
              <a:t>Replay Attack Detection Using LTF with Zero Prefix 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844824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2018-</a:t>
            </a:r>
            <a:r>
              <a:rPr lang="en-US" b="0" dirty="0" smtClean="0"/>
              <a:t>01</a:t>
            </a:r>
            <a:r>
              <a:rPr lang="en-GB" sz="2000" b="0" dirty="0" smtClean="0"/>
              <a:t>-</a:t>
            </a:r>
            <a:r>
              <a:rPr lang="en-US" b="0" dirty="0" smtClean="0"/>
              <a:t>16</a:t>
            </a:r>
            <a:endParaRPr lang="en-GB" sz="2000" b="0" dirty="0" smtClean="0"/>
          </a:p>
        </p:txBody>
      </p:sp>
      <p:sp>
        <p:nvSpPr>
          <p:cNvPr id="30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</a:t>
            </a:fld>
            <a:endParaRPr lang="en-GB" dirty="0" smtClean="0"/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49293"/>
              </p:ext>
            </p:extLst>
          </p:nvPr>
        </p:nvGraphicFramePr>
        <p:xfrm>
          <a:off x="1619250" y="2705100"/>
          <a:ext cx="6038850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" name="Document" r:id="rId5" imgW="9881042" imgH="4348810" progId="Word.Document.8">
                  <p:embed/>
                </p:oleObj>
              </mc:Choice>
              <mc:Fallback>
                <p:oleObj name="Document" r:id="rId5" imgW="9881042" imgH="434881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705100"/>
                        <a:ext cx="6038850" cy="265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Setting</a:t>
            </a:r>
            <a:r>
              <a:rPr lang="en-US" altLang="zh-CN" dirty="0" smtClean="0"/>
              <a:t>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b="0" dirty="0" smtClean="0"/>
              <a:t>Two-tapped delay channel model for simplicity</a:t>
            </a:r>
          </a:p>
          <a:p>
            <a:r>
              <a:rPr lang="en-US" sz="2000" b="0" dirty="0" smtClean="0"/>
              <a:t>Single antenna for </a:t>
            </a:r>
            <a:r>
              <a:rPr lang="en-US" sz="2000" b="0" dirty="0" err="1" smtClean="0"/>
              <a:t>Tx</a:t>
            </a:r>
            <a:r>
              <a:rPr lang="en-US" sz="2000" b="0" dirty="0" smtClean="0"/>
              <a:t> and Rx</a:t>
            </a:r>
          </a:p>
          <a:p>
            <a:r>
              <a:rPr lang="en-US" sz="2000" b="0" dirty="0" smtClean="0"/>
              <a:t>SNR=20dB, SIR=[0, 10, 15]dB</a:t>
            </a:r>
          </a:p>
          <a:p>
            <a:r>
              <a:rPr lang="en-US" sz="2000" b="0" dirty="0" smtClean="0"/>
              <a:t>20MHz, 1xLTF (3.2us, 64 points FFT)+0.8us zero prefix </a:t>
            </a:r>
          </a:p>
          <a:p>
            <a:r>
              <a:rPr lang="en-US" sz="2000" b="0" dirty="0"/>
              <a:t>Attacker can perfectly copy the LTF symbol and replay it</a:t>
            </a:r>
          </a:p>
          <a:p>
            <a:r>
              <a:rPr lang="en-US" sz="2000" b="0" dirty="0"/>
              <a:t>10000 channel realizations or detector performance </a:t>
            </a:r>
            <a:r>
              <a:rPr lang="en-US" sz="2000" b="0" dirty="0" smtClean="0"/>
              <a:t>evaluation</a:t>
            </a:r>
          </a:p>
          <a:p>
            <a:r>
              <a:rPr lang="en-US" sz="2000" b="0" dirty="0" smtClean="0"/>
              <a:t>N=80 and N=16 used for building energy detector </a:t>
            </a:r>
            <a:endParaRPr lang="en-US" sz="2000" b="0" dirty="0"/>
          </a:p>
          <a:p>
            <a:pPr marL="0" indent="0">
              <a:buNone/>
            </a:pPr>
            <a:endParaRPr lang="en-US" sz="2000" b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4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Channel Estimation with Replay Attack (1)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>
          <a:xfrm>
            <a:off x="455612" y="1604434"/>
            <a:ext cx="8241347" cy="4567767"/>
          </a:xfrm>
        </p:spPr>
        <p:txBody>
          <a:bodyPr/>
          <a:lstStyle/>
          <a:p>
            <a:pPr algn="just"/>
            <a:r>
              <a:rPr lang="en-US" sz="1600" b="0" dirty="0" smtClean="0"/>
              <a:t>SIR=0dB indicates the </a:t>
            </a:r>
            <a:r>
              <a:rPr lang="en-US" sz="1600" b="0" dirty="0"/>
              <a:t>attacker </a:t>
            </a:r>
            <a:r>
              <a:rPr lang="en-US" sz="1600" b="0" dirty="0" smtClean="0"/>
              <a:t>uses </a:t>
            </a:r>
            <a:r>
              <a:rPr lang="en-US" sz="1600" b="0" dirty="0"/>
              <a:t>the same power </a:t>
            </a:r>
            <a:r>
              <a:rPr lang="en-US" sz="1600" b="0" dirty="0" smtClean="0"/>
              <a:t>level as </a:t>
            </a:r>
            <a:r>
              <a:rPr lang="en-US" sz="1600" b="0" dirty="0"/>
              <a:t>transmitter for the replay </a:t>
            </a:r>
            <a:r>
              <a:rPr lang="en-US" sz="1600" b="0" dirty="0" smtClean="0"/>
              <a:t>attack. </a:t>
            </a:r>
            <a:endParaRPr lang="en-US" sz="1600" b="0" dirty="0"/>
          </a:p>
          <a:p>
            <a:pPr algn="just"/>
            <a:endParaRPr lang="en-US" altLang="zh-CN" sz="2000" b="0" dirty="0" smtClean="0"/>
          </a:p>
          <a:p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2057400"/>
            <a:ext cx="5969994" cy="44348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13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Channel Estimation with Replay Attack </a:t>
            </a:r>
            <a:r>
              <a:rPr lang="en-US" altLang="zh-CN" dirty="0" smtClean="0"/>
              <a:t>(2)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455612" y="1604434"/>
            <a:ext cx="8241347" cy="4567767"/>
          </a:xfrm>
        </p:spPr>
        <p:txBody>
          <a:bodyPr/>
          <a:lstStyle/>
          <a:p>
            <a:pPr algn="just"/>
            <a:r>
              <a:rPr lang="en-US" sz="1600" b="0" dirty="0" smtClean="0"/>
              <a:t>When SIR=15dB, the fake 1</a:t>
            </a:r>
            <a:r>
              <a:rPr lang="en-US" sz="1600" b="0" baseline="30000" dirty="0" smtClean="0"/>
              <a:t>st</a:t>
            </a:r>
            <a:r>
              <a:rPr lang="en-US" sz="1600" b="0" dirty="0" smtClean="0"/>
              <a:t> tap is significantly lower than the real 1</a:t>
            </a:r>
            <a:r>
              <a:rPr lang="en-US" sz="1600" b="0" baseline="30000" dirty="0" smtClean="0"/>
              <a:t>st</a:t>
            </a:r>
            <a:r>
              <a:rPr lang="en-US" sz="1600" b="0" dirty="0" smtClean="0"/>
              <a:t> tap, and it’s almost impossible for the attacker to generate a valid 1</a:t>
            </a:r>
            <a:r>
              <a:rPr lang="en-US" sz="1600" b="0" baseline="30000" dirty="0" smtClean="0"/>
              <a:t>st</a:t>
            </a:r>
            <a:r>
              <a:rPr lang="en-US" sz="1600" b="0" dirty="0" smtClean="0"/>
              <a:t> tap. </a:t>
            </a:r>
            <a:endParaRPr lang="en-US" sz="1600" b="0" dirty="0"/>
          </a:p>
          <a:p>
            <a:pPr algn="just"/>
            <a:endParaRPr lang="en-US" altLang="zh-CN" sz="2000" b="0" dirty="0" smtClean="0"/>
          </a:p>
          <a:p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673" y="2060848"/>
            <a:ext cx="5970062" cy="443489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5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Domain LTF Subtraction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455612" y="1604434"/>
            <a:ext cx="8241347" cy="4567767"/>
          </a:xfrm>
        </p:spPr>
        <p:txBody>
          <a:bodyPr/>
          <a:lstStyle/>
          <a:p>
            <a:pPr algn="just"/>
            <a:r>
              <a:rPr lang="en-US" sz="1600" b="0" dirty="0" smtClean="0"/>
              <a:t>When there is no replay attack, after LTF subtraction, there is only noise left </a:t>
            </a:r>
            <a:r>
              <a:rPr lang="en-US" altLang="zh-CN" sz="1600" b="0" dirty="0" smtClean="0"/>
              <a:t>in r’(t)</a:t>
            </a:r>
            <a:r>
              <a:rPr lang="en-US" sz="1600" b="0" dirty="0" smtClean="0"/>
              <a:t>.</a:t>
            </a:r>
            <a:endParaRPr lang="en-US" sz="1600" b="0" dirty="0"/>
          </a:p>
          <a:p>
            <a:pPr algn="just"/>
            <a:endParaRPr lang="en-US" altLang="zh-CN" sz="2000" b="0" dirty="0" smtClean="0"/>
          </a:p>
          <a:p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2057400"/>
            <a:ext cx="5971032" cy="44348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5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Domain LTF Subtraction (2)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5612" y="1604434"/>
            <a:ext cx="8241347" cy="4567767"/>
          </a:xfrm>
        </p:spPr>
        <p:txBody>
          <a:bodyPr/>
          <a:lstStyle/>
          <a:p>
            <a:pPr algn="just"/>
            <a:r>
              <a:rPr lang="en-US" sz="1600" b="0" dirty="0" smtClean="0"/>
              <a:t>When there exists replay attack, after LTF subtraction, the residual signal r’(t) will include interference.</a:t>
            </a:r>
            <a:endParaRPr lang="en-US" sz="1600" b="0" dirty="0"/>
          </a:p>
          <a:p>
            <a:pPr algn="just"/>
            <a:endParaRPr lang="en-US" altLang="zh-CN" sz="2000" b="0" dirty="0" smtClean="0"/>
          </a:p>
          <a:p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2057400"/>
            <a:ext cx="5971032" cy="44348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3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Performance of Energy Detector (1)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8895"/>
            <a:ext cx="5721151" cy="4226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2224023"/>
            <a:ext cx="33843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window size for energy calculation is N=80</a:t>
            </a:r>
            <a:endParaRPr lang="en-US" sz="16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Set detection </a:t>
            </a:r>
            <a:r>
              <a:rPr lang="en-US" sz="1600" dirty="0"/>
              <a:t>threshold </a:t>
            </a:r>
            <a:r>
              <a:rPr lang="el-GR" sz="1600" dirty="0"/>
              <a:t>σ</a:t>
            </a:r>
            <a:r>
              <a:rPr lang="en-US" sz="1600" dirty="0"/>
              <a:t> to </a:t>
            </a:r>
            <a:r>
              <a:rPr lang="en-US" sz="1600" dirty="0" smtClean="0"/>
              <a:t>0.73</a:t>
            </a:r>
            <a:endParaRPr lang="en-US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The probability of detecting the replay attack is almost 1 for SIR=0, 10, 15 dB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The probability of detecting the ‘good’ channel as ‘bad’ is 10%.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Please note that this 10% </a:t>
            </a:r>
            <a:r>
              <a:rPr lang="en-US" altLang="zh-CN" sz="1600" dirty="0" smtClean="0"/>
              <a:t>false detected </a:t>
            </a:r>
            <a:r>
              <a:rPr lang="en-US" sz="1600" dirty="0" smtClean="0"/>
              <a:t>channel is the channel with high noise power, and discard this 10% channel can help to improve range accuracy. 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Performance of Energy Detector (2)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920240"/>
            <a:ext cx="5721151" cy="4226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6096" y="2204864"/>
            <a:ext cx="3384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For low complexity, the window size for energy calculation is N=16 </a:t>
            </a:r>
            <a:endParaRPr lang="en-US" sz="16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Set detection </a:t>
            </a:r>
            <a:r>
              <a:rPr lang="en-US" sz="1600" dirty="0"/>
              <a:t>threshold </a:t>
            </a:r>
            <a:r>
              <a:rPr lang="el-GR" sz="1600" dirty="0"/>
              <a:t>σ</a:t>
            </a:r>
            <a:r>
              <a:rPr lang="en-US" sz="1600" dirty="0"/>
              <a:t> to </a:t>
            </a:r>
            <a:r>
              <a:rPr lang="en-US" sz="1600" dirty="0" smtClean="0"/>
              <a:t>0.17</a:t>
            </a:r>
            <a:endParaRPr lang="en-US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The probability of detecting the replay attack is almost 1 for SIR=0, 10 dB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For SIR=15dB, there is 30% chance that the ‘bad’ channel can’t be detected. Please note this 30% channel can be detected when limit the amplitude of first tap at most 10dB lower than the maximum tap.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The probability of detecting the ‘good’ channel as ‘bad’ is 10%.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83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n-US" b="0" dirty="0" smtClean="0"/>
              <a:t>An energy detector is proposed for detecting the replay attack to the LTF with zero prefix.</a:t>
            </a:r>
          </a:p>
          <a:p>
            <a:pPr algn="just"/>
            <a:r>
              <a:rPr lang="en-US" b="0" dirty="0" smtClean="0"/>
              <a:t>Simulation results show that for SIR as high as 15dB, the probability of miss detecting the ‘bad’ channel is almost 0. </a:t>
            </a:r>
          </a:p>
          <a:p>
            <a:pPr algn="just"/>
            <a:r>
              <a:rPr lang="en-US" b="0" dirty="0" smtClean="0"/>
              <a:t>The complexity of the energy detector can be reduced through setting a smaller window for energy calculation or selecting the large enough taps for LTF subtraction.</a:t>
            </a:r>
          </a:p>
          <a:p>
            <a:pPr algn="just"/>
            <a:r>
              <a:rPr lang="en-US" b="0" dirty="0" smtClean="0"/>
              <a:t>Future work include evaluate the detection performance using the more realistic 11nD channel. </a:t>
            </a:r>
          </a:p>
          <a:p>
            <a:pPr marL="0" indent="0" algn="just">
              <a:buNone/>
            </a:pPr>
            <a:endParaRPr lang="en-US" b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3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74320" indent="-457200">
              <a:buNone/>
            </a:pPr>
            <a:r>
              <a:rPr lang="en-GB" altLang="en-US" sz="1600" b="0" dirty="0" smtClean="0"/>
              <a:t>[1] M. Xu, J. Dogan, SK Yong, Q. Wang, K. </a:t>
            </a:r>
            <a:r>
              <a:rPr lang="en-GB" altLang="en-US" sz="1600" b="0" dirty="0" err="1" smtClean="0"/>
              <a:t>Brogle</a:t>
            </a:r>
            <a:r>
              <a:rPr lang="en-GB" altLang="en-US" sz="1600" b="0" dirty="0" smtClean="0"/>
              <a:t>, AJ </a:t>
            </a:r>
            <a:r>
              <a:rPr lang="en-GB" altLang="en-US" sz="1600" b="0" dirty="0" err="1" smtClean="0"/>
              <a:t>Ringre</a:t>
            </a:r>
            <a:r>
              <a:rPr lang="en-GB" altLang="en-US" sz="1600" b="0" dirty="0" smtClean="0"/>
              <a:t>, Zero-Padded </a:t>
            </a:r>
            <a:r>
              <a:rPr lang="en-GB" altLang="en-US" sz="1600" b="0" dirty="0"/>
              <a:t>Waveform for Secure </a:t>
            </a:r>
            <a:r>
              <a:rPr lang="en-GB" altLang="en-US" sz="1600" b="0" dirty="0" smtClean="0"/>
              <a:t>Channel Estimation, doc.: IEEE 802.11-17/1378r2, Sept. 2017.</a:t>
            </a:r>
            <a:endParaRPr lang="en-US" sz="1600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8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609344"/>
            <a:ext cx="8228012" cy="4988007"/>
          </a:xfrm>
        </p:spPr>
        <p:txBody>
          <a:bodyPr/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To avoid the CP-replay attack, Apple proposed to use zero-padded waveform for channel estimation [1] and the motion has been passed in </a:t>
            </a:r>
            <a:r>
              <a:rPr lang="en-US" altLang="zh-CN" sz="1800" b="0" dirty="0" err="1" smtClean="0"/>
              <a:t>TGaz</a:t>
            </a:r>
            <a:r>
              <a:rPr lang="en-US" altLang="zh-CN" sz="1800" b="0" dirty="0" smtClean="0"/>
              <a:t> Orlando meeting.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The detailed design for the zero-padded LTF symbol need to be </a:t>
            </a:r>
            <a:r>
              <a:rPr lang="en-US" sz="1800" b="0" dirty="0" smtClean="0"/>
              <a:t>investigated, and as shown in Apple’s contribution [1], </a:t>
            </a:r>
            <a:r>
              <a:rPr lang="en-US" altLang="zh-CN" sz="1800" b="0" dirty="0" smtClean="0"/>
              <a:t>two possible solutions for the zero-padded waveform are:</a:t>
            </a:r>
          </a:p>
          <a:p>
            <a:pPr marL="685800" lvl="1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‒"/>
            </a:pPr>
            <a:r>
              <a:rPr lang="en-US" altLang="zh-CN" dirty="0" smtClean="0">
                <a:ea typeface="+mn-ea"/>
                <a:cs typeface="+mn-cs"/>
              </a:rPr>
              <a:t>Option </a:t>
            </a:r>
            <a:r>
              <a:rPr lang="en-US" altLang="zh-CN" dirty="0">
                <a:ea typeface="+mn-ea"/>
                <a:cs typeface="+mn-cs"/>
              </a:rPr>
              <a:t>1</a:t>
            </a:r>
            <a:r>
              <a:rPr lang="en-US" altLang="zh-CN" dirty="0" smtClean="0">
                <a:ea typeface="+mn-ea"/>
                <a:cs typeface="+mn-cs"/>
              </a:rPr>
              <a:t>: Zero prefix + core symbol + zero postfix</a:t>
            </a:r>
          </a:p>
          <a:p>
            <a:pPr marL="1028700" lvl="2"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zh-CN" dirty="0" smtClean="0">
                <a:ea typeface="+mn-ea"/>
                <a:cs typeface="+mn-cs"/>
              </a:rPr>
              <a:t>Linear convolution </a:t>
            </a:r>
          </a:p>
          <a:p>
            <a:pPr marL="1028700" lvl="2"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zh-CN" dirty="0" smtClean="0">
                <a:ea typeface="+mn-ea"/>
                <a:cs typeface="+mn-cs"/>
              </a:rPr>
              <a:t>Need </a:t>
            </a:r>
            <a:r>
              <a:rPr lang="en-US" altLang="zh-CN" dirty="0">
                <a:ea typeface="+mn-ea"/>
                <a:cs typeface="+mn-cs"/>
              </a:rPr>
              <a:t>to </a:t>
            </a:r>
            <a:r>
              <a:rPr lang="en-US" altLang="zh-CN" dirty="0" smtClean="0">
                <a:ea typeface="+mn-ea"/>
                <a:cs typeface="+mn-cs"/>
              </a:rPr>
              <a:t>redefine </a:t>
            </a:r>
            <a:r>
              <a:rPr lang="en-US" altLang="zh-CN" dirty="0">
                <a:ea typeface="+mn-ea"/>
                <a:cs typeface="+mn-cs"/>
              </a:rPr>
              <a:t>the FFT size and LTF </a:t>
            </a:r>
            <a:r>
              <a:rPr lang="en-US" altLang="zh-CN" dirty="0" smtClean="0">
                <a:ea typeface="+mn-ea"/>
                <a:cs typeface="+mn-cs"/>
              </a:rPr>
              <a:t>sequence and may need more complicated channel estimation method</a:t>
            </a:r>
          </a:p>
          <a:p>
            <a:pPr marL="685800" lvl="1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‒"/>
            </a:pPr>
            <a:r>
              <a:rPr lang="en-US" altLang="zh-CN" dirty="0"/>
              <a:t>Option </a:t>
            </a:r>
            <a:r>
              <a:rPr lang="en-US" altLang="zh-CN" dirty="0" smtClean="0"/>
              <a:t>2: </a:t>
            </a:r>
            <a:r>
              <a:rPr lang="en-US" altLang="zh-CN" dirty="0"/>
              <a:t>Zero prefix + core </a:t>
            </a:r>
            <a:r>
              <a:rPr lang="en-US" altLang="zh-CN" dirty="0" smtClean="0"/>
              <a:t>symbol</a:t>
            </a:r>
            <a:endParaRPr lang="en-US" altLang="zh-CN" dirty="0"/>
          </a:p>
          <a:p>
            <a:pPr marL="1028700" lvl="2"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zh-CN" dirty="0" smtClean="0"/>
              <a:t>Circular convolution </a:t>
            </a:r>
          </a:p>
          <a:p>
            <a:pPr marL="1028700" lvl="2"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zh-CN" dirty="0" smtClean="0"/>
              <a:t>Simpler </a:t>
            </a:r>
            <a:r>
              <a:rPr lang="en-US" altLang="zh-CN" dirty="0"/>
              <a:t>for implementation, but may suffer to replay attack </a:t>
            </a:r>
            <a:endParaRPr lang="en-US" dirty="0">
              <a:ea typeface="+mn-ea"/>
              <a:cs typeface="+mn-cs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/>
              <a:t>In </a:t>
            </a:r>
            <a:r>
              <a:rPr lang="en-US" sz="1800" b="0" dirty="0"/>
              <a:t>this </a:t>
            </a:r>
            <a:r>
              <a:rPr lang="en-US" sz="1800" b="0" dirty="0" smtClean="0"/>
              <a:t>submission, </a:t>
            </a:r>
            <a:r>
              <a:rPr lang="en-US" sz="1800" b="0" dirty="0"/>
              <a:t>we propose </a:t>
            </a:r>
            <a:r>
              <a:rPr lang="en-US" sz="1800" b="0" dirty="0" smtClean="0"/>
              <a:t>an energy detector for option 2 for detecting the replay attack, and complexity analysis and simulation performance are provided. </a:t>
            </a:r>
            <a:endParaRPr lang="en-US" sz="1800" b="0" dirty="0"/>
          </a:p>
          <a:p>
            <a:pPr marL="685800" lvl="1" algn="just"/>
            <a:endParaRPr lang="en-US" dirty="0">
              <a:ea typeface="+mn-ea"/>
              <a:cs typeface="+mn-cs"/>
            </a:endParaRPr>
          </a:p>
          <a:p>
            <a:pPr marL="685800" lvl="1" algn="just"/>
            <a:endParaRPr lang="en-US" sz="1500" dirty="0"/>
          </a:p>
          <a:p>
            <a:pPr marL="685800" lvl="1" algn="just"/>
            <a:endParaRPr lang="en-US" sz="1500" dirty="0" smtClean="0"/>
          </a:p>
          <a:p>
            <a:pPr marL="685800" lvl="1" algn="just"/>
            <a:endParaRPr lang="en-US" sz="1500" dirty="0"/>
          </a:p>
          <a:p>
            <a:pPr marL="685800" lvl="1" algn="just"/>
            <a:endParaRPr lang="en-US" sz="1500" dirty="0" smtClean="0"/>
          </a:p>
          <a:p>
            <a:pPr marL="400050" lvl="1" indent="0" algn="just">
              <a:buNone/>
            </a:pPr>
            <a:endParaRPr lang="en-US" sz="1400" dirty="0"/>
          </a:p>
          <a:p>
            <a:pPr marL="685800" lvl="1" algn="just">
              <a:buFont typeface="Times New Roman" panose="02020603050405020304" pitchFamily="18" charset="0"/>
              <a:buChar char="‒"/>
            </a:pPr>
            <a:endParaRPr lang="en-US" sz="1400" dirty="0" smtClean="0"/>
          </a:p>
          <a:p>
            <a:pPr marL="685800" lvl="1" algn="just">
              <a:buFont typeface="Times New Roman" panose="02020603050405020304" pitchFamily="18" charset="0"/>
              <a:buChar char="‒"/>
            </a:pPr>
            <a:endParaRPr lang="en-US" sz="1400" dirty="0"/>
          </a:p>
          <a:p>
            <a:pPr marL="685800" lvl="1" algn="just">
              <a:buFont typeface="Times New Roman" panose="02020603050405020304" pitchFamily="18" charset="0"/>
              <a:buChar char="‒"/>
            </a:pPr>
            <a:endParaRPr lang="en-US" sz="1400" dirty="0" smtClean="0"/>
          </a:p>
          <a:p>
            <a:pPr marL="685800" lvl="1" algn="just">
              <a:buFont typeface="Times New Roman" panose="02020603050405020304" pitchFamily="18" charset="0"/>
              <a:buChar char="‒"/>
            </a:pPr>
            <a:endParaRPr lang="en-US" sz="1400" dirty="0"/>
          </a:p>
          <a:p>
            <a:pPr marL="400050" lvl="1" indent="0" algn="just">
              <a:buNone/>
            </a:pPr>
            <a:endParaRPr lang="en-US" sz="1400" dirty="0" smtClean="0"/>
          </a:p>
          <a:p>
            <a:pPr marL="685800" lvl="1" algn="just">
              <a:spcBef>
                <a:spcPts val="1200"/>
              </a:spcBef>
              <a:buFont typeface="Times New Roman" panose="02020603050405020304" pitchFamily="18" charset="0"/>
              <a:buChar char="‒"/>
            </a:pPr>
            <a:endParaRPr lang="en-US" sz="1400" dirty="0"/>
          </a:p>
          <a:p>
            <a:pPr marL="685800" lvl="1" algn="just">
              <a:buFont typeface="Times New Roman" panose="02020603050405020304" pitchFamily="18" charset="0"/>
              <a:buChar char="‒"/>
            </a:pPr>
            <a:endParaRPr lang="en-US" sz="1400" dirty="0" smtClean="0"/>
          </a:p>
          <a:p>
            <a:pPr marL="685800" lvl="1" algn="just">
              <a:buFont typeface="Times New Roman" panose="02020603050405020304" pitchFamily="18" charset="0"/>
              <a:buChar char="‒"/>
            </a:pPr>
            <a:endParaRPr lang="en-US" sz="1400" dirty="0"/>
          </a:p>
          <a:p>
            <a:pPr marL="685800" lvl="1" algn="just">
              <a:buFont typeface="Times New Roman" panose="02020603050405020304" pitchFamily="18" charset="0"/>
              <a:buChar char="‒"/>
            </a:pPr>
            <a:endParaRPr lang="en-US" sz="1400" dirty="0" smtClean="0"/>
          </a:p>
          <a:p>
            <a:pPr marL="685800" lvl="1" algn="just">
              <a:buFont typeface="Times New Roman" panose="02020603050405020304" pitchFamily="18" charset="0"/>
              <a:buChar char="‒"/>
            </a:pPr>
            <a:endParaRPr lang="en-US" sz="1400" dirty="0"/>
          </a:p>
          <a:p>
            <a:pPr marL="685800" lvl="1" algn="just">
              <a:buFont typeface="Times New Roman" panose="02020603050405020304" pitchFamily="18" charset="0"/>
              <a:buChar char="‒"/>
            </a:pPr>
            <a:endParaRPr lang="en-US" sz="1400" dirty="0" smtClean="0"/>
          </a:p>
          <a:p>
            <a:pPr marL="685800" lvl="1" algn="just">
              <a:buFont typeface="Times New Roman" panose="02020603050405020304" pitchFamily="18" charset="0"/>
              <a:buChar char="‒"/>
            </a:pPr>
            <a:endParaRPr lang="en-US" sz="1400" b="0" dirty="0"/>
          </a:p>
          <a:p>
            <a:pPr marL="0" indent="0" algn="just">
              <a:buNone/>
            </a:pPr>
            <a:endParaRPr lang="en-US" sz="2000" b="0" dirty="0" smtClean="0"/>
          </a:p>
          <a:p>
            <a:pPr marL="0" indent="0" algn="just">
              <a:buNone/>
            </a:pPr>
            <a:endParaRPr lang="en-US" sz="2000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Padded Waveform </a:t>
            </a:r>
            <a:r>
              <a:rPr lang="en-US" dirty="0" smtClean="0"/>
              <a:t>Design (1)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55576" y="1704641"/>
            <a:ext cx="139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cs typeface="Neo Sans Intel"/>
              </a:rPr>
              <a:t>Option 1: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186753" y="4370108"/>
            <a:ext cx="521546" cy="401927"/>
          </a:xfrm>
          <a:prstGeom prst="rect">
            <a:avLst/>
          </a:prstGeom>
          <a:solidFill>
            <a:srgbClr val="EE61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08302" y="4370108"/>
            <a:ext cx="1381661" cy="396723"/>
          </a:xfrm>
          <a:prstGeom prst="rect">
            <a:avLst/>
          </a:prstGeom>
          <a:solidFill>
            <a:srgbClr val="159B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089968" y="4370108"/>
            <a:ext cx="521546" cy="396723"/>
          </a:xfrm>
          <a:prstGeom prst="rect">
            <a:avLst/>
          </a:prstGeom>
          <a:solidFill>
            <a:srgbClr val="EE61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611518" y="4370108"/>
            <a:ext cx="1291122" cy="396723"/>
          </a:xfrm>
          <a:prstGeom prst="rect">
            <a:avLst/>
          </a:prstGeom>
          <a:solidFill>
            <a:srgbClr val="159B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312060" y="4954996"/>
            <a:ext cx="521546" cy="402933"/>
          </a:xfrm>
          <a:prstGeom prst="rect">
            <a:avLst/>
          </a:prstGeom>
          <a:solidFill>
            <a:srgbClr val="EE61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833610" y="4954996"/>
            <a:ext cx="1380856" cy="402933"/>
          </a:xfrm>
          <a:prstGeom prst="rect">
            <a:avLst/>
          </a:prstGeom>
          <a:solidFill>
            <a:srgbClr val="159B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214200" y="4954996"/>
            <a:ext cx="521546" cy="402933"/>
          </a:xfrm>
          <a:prstGeom prst="rect">
            <a:avLst/>
          </a:prstGeom>
          <a:solidFill>
            <a:srgbClr val="EE61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735308" y="4954996"/>
            <a:ext cx="1277618" cy="402933"/>
          </a:xfrm>
          <a:prstGeom prst="rect">
            <a:avLst/>
          </a:prstGeom>
          <a:solidFill>
            <a:srgbClr val="159B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179976" y="2945137"/>
            <a:ext cx="521546" cy="430962"/>
          </a:xfrm>
          <a:prstGeom prst="rect">
            <a:avLst/>
          </a:prstGeom>
          <a:solidFill>
            <a:srgbClr val="EE61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701525" y="2945137"/>
            <a:ext cx="1424707" cy="430962"/>
          </a:xfrm>
          <a:prstGeom prst="rect">
            <a:avLst/>
          </a:prstGeom>
          <a:solidFill>
            <a:srgbClr val="159B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Brace 60"/>
          <p:cNvSpPr/>
          <p:nvPr/>
        </p:nvSpPr>
        <p:spPr>
          <a:xfrm rot="16200000">
            <a:off x="6339057" y="2121202"/>
            <a:ext cx="149639" cy="1424710"/>
          </a:xfrm>
          <a:prstGeom prst="rightBrac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833606" y="2492954"/>
            <a:ext cx="180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cs typeface="Neo Sans Intel"/>
              </a:rPr>
              <a:t>3.2 us (64 Points FFT)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148064" y="2511893"/>
            <a:ext cx="844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cs typeface="Neo Sans Intel"/>
              </a:rPr>
              <a:t>0.8 us</a:t>
            </a:r>
          </a:p>
        </p:txBody>
      </p:sp>
      <p:sp>
        <p:nvSpPr>
          <p:cNvPr id="64" name="Right Brace 63"/>
          <p:cNvSpPr/>
          <p:nvPr/>
        </p:nvSpPr>
        <p:spPr>
          <a:xfrm rot="16200000">
            <a:off x="5350826" y="2594439"/>
            <a:ext cx="186620" cy="514777"/>
          </a:xfrm>
          <a:prstGeom prst="rightBrac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5701466" y="4067913"/>
            <a:ext cx="6835" cy="165605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083191" y="4052621"/>
            <a:ext cx="6824" cy="129910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708299" y="4174113"/>
            <a:ext cx="1381664" cy="0"/>
          </a:xfrm>
          <a:prstGeom prst="straightConnector1">
            <a:avLst/>
          </a:prstGeom>
          <a:ln w="9525">
            <a:solidFill>
              <a:schemeClr val="tx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877285" y="3932363"/>
            <a:ext cx="1374766" cy="30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cs typeface="Neo Sans Intel"/>
              </a:rPr>
              <a:t>FFT window1</a:t>
            </a: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7596336" y="4052621"/>
            <a:ext cx="15178" cy="1610368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urved Up Arrow 69"/>
          <p:cNvSpPr/>
          <p:nvPr/>
        </p:nvSpPr>
        <p:spPr>
          <a:xfrm flipH="1" flipV="1">
            <a:off x="5720074" y="3689507"/>
            <a:ext cx="1784304" cy="333217"/>
          </a:xfrm>
          <a:prstGeom prst="curvedUpArrow">
            <a:avLst>
              <a:gd name="adj1" fmla="val 25000"/>
              <a:gd name="adj2" fmla="val 50000"/>
              <a:gd name="adj3" fmla="val 3204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33489" y="3403464"/>
            <a:ext cx="133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cs typeface="Neo Sans Intel"/>
              </a:rPr>
              <a:t>Copy &amp; Paste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106745" y="3864342"/>
            <a:ext cx="521546" cy="395104"/>
          </a:xfrm>
          <a:prstGeom prst="rect">
            <a:avLst/>
          </a:prstGeom>
          <a:solidFill>
            <a:srgbClr val="EE61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628294" y="3864342"/>
            <a:ext cx="940948" cy="381937"/>
          </a:xfrm>
          <a:prstGeom prst="rect">
            <a:avLst/>
          </a:prstGeom>
          <a:solidFill>
            <a:srgbClr val="159B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569245" y="3864342"/>
            <a:ext cx="521546" cy="381937"/>
          </a:xfrm>
          <a:prstGeom prst="rect">
            <a:avLst/>
          </a:prstGeom>
          <a:solidFill>
            <a:srgbClr val="EE61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090794" y="3864342"/>
            <a:ext cx="1242907" cy="381937"/>
          </a:xfrm>
          <a:prstGeom prst="rect">
            <a:avLst/>
          </a:prstGeom>
          <a:solidFill>
            <a:srgbClr val="159B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32052" y="4440832"/>
            <a:ext cx="521546" cy="396041"/>
          </a:xfrm>
          <a:prstGeom prst="rect">
            <a:avLst/>
          </a:prstGeom>
          <a:solidFill>
            <a:srgbClr val="EE61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753602" y="4440832"/>
            <a:ext cx="940946" cy="396041"/>
          </a:xfrm>
          <a:prstGeom prst="rect">
            <a:avLst/>
          </a:prstGeom>
          <a:solidFill>
            <a:srgbClr val="159B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694552" y="4440832"/>
            <a:ext cx="521546" cy="396041"/>
          </a:xfrm>
          <a:prstGeom prst="rect">
            <a:avLst/>
          </a:prstGeom>
          <a:solidFill>
            <a:srgbClr val="EE61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216101" y="4440832"/>
            <a:ext cx="1211883" cy="396041"/>
          </a:xfrm>
          <a:prstGeom prst="rect">
            <a:avLst/>
          </a:prstGeom>
          <a:solidFill>
            <a:srgbClr val="159B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099968" y="2971048"/>
            <a:ext cx="521546" cy="430962"/>
          </a:xfrm>
          <a:prstGeom prst="rect">
            <a:avLst/>
          </a:prstGeom>
          <a:solidFill>
            <a:srgbClr val="EE61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621517" y="2971048"/>
            <a:ext cx="976947" cy="430962"/>
          </a:xfrm>
          <a:prstGeom prst="rect">
            <a:avLst/>
          </a:prstGeom>
          <a:solidFill>
            <a:srgbClr val="159B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Brace 81"/>
          <p:cNvSpPr/>
          <p:nvPr/>
        </p:nvSpPr>
        <p:spPr>
          <a:xfrm rot="16200000">
            <a:off x="2035169" y="2391880"/>
            <a:ext cx="149640" cy="976950"/>
          </a:xfrm>
          <a:prstGeom prst="rightBrac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809290" y="2524149"/>
            <a:ext cx="1444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cs typeface="Neo Sans Intel"/>
              </a:rPr>
              <a:t>2.4 us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44152" y="2524149"/>
            <a:ext cx="70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cs typeface="Neo Sans Intel"/>
              </a:rPr>
              <a:t>0.8 us</a:t>
            </a:r>
          </a:p>
        </p:txBody>
      </p:sp>
      <p:sp>
        <p:nvSpPr>
          <p:cNvPr id="85" name="Right Brace 84"/>
          <p:cNvSpPr/>
          <p:nvPr/>
        </p:nvSpPr>
        <p:spPr>
          <a:xfrm rot="16200000">
            <a:off x="1270818" y="2620350"/>
            <a:ext cx="186620" cy="514777"/>
          </a:xfrm>
          <a:prstGeom prst="rightBrac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1621514" y="3562147"/>
            <a:ext cx="6777" cy="146415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628291" y="3668347"/>
            <a:ext cx="1462500" cy="0"/>
          </a:xfrm>
          <a:prstGeom prst="straightConnector1">
            <a:avLst/>
          </a:prstGeom>
          <a:ln w="9525">
            <a:solidFill>
              <a:schemeClr val="tx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810095" y="3411556"/>
            <a:ext cx="1287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cs typeface="Neo Sans Intel"/>
              </a:rPr>
              <a:t>FFT window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3090791" y="3546855"/>
            <a:ext cx="0" cy="1479444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2598468" y="2971447"/>
            <a:ext cx="521546" cy="430563"/>
          </a:xfrm>
          <a:prstGeom prst="rect">
            <a:avLst/>
          </a:prstGeom>
          <a:solidFill>
            <a:srgbClr val="EE61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2543245" y="2518825"/>
            <a:ext cx="777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cs typeface="Neo Sans Intel"/>
              </a:rPr>
              <a:t>0.8 us</a:t>
            </a:r>
          </a:p>
        </p:txBody>
      </p:sp>
      <p:sp>
        <p:nvSpPr>
          <p:cNvPr id="92" name="Right Brace 91"/>
          <p:cNvSpPr/>
          <p:nvPr/>
        </p:nvSpPr>
        <p:spPr>
          <a:xfrm rot="16200000">
            <a:off x="2769316" y="2629867"/>
            <a:ext cx="186620" cy="514777"/>
          </a:xfrm>
          <a:prstGeom prst="rightBrac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5364089" y="5662989"/>
            <a:ext cx="345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cs typeface="Neo Sans Intel"/>
              </a:rPr>
              <a:t>FFT window1: circular convolution</a:t>
            </a:r>
          </a:p>
          <a:p>
            <a:r>
              <a:rPr lang="en-US" sz="1800" dirty="0" smtClean="0">
                <a:solidFill>
                  <a:schemeClr val="tx2"/>
                </a:solidFill>
                <a:cs typeface="Neo Sans Intel"/>
              </a:rPr>
              <a:t>FFT window2: linear convolution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608013" y="5723964"/>
            <a:ext cx="200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cs typeface="Neo Sans Intel"/>
              </a:rPr>
              <a:t>Linear convolution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932040" y="1700808"/>
            <a:ext cx="157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cs typeface="Neo Sans Intel"/>
              </a:rPr>
              <a:t>Option 2: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66597" y="2914963"/>
            <a:ext cx="585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</a:t>
            </a:r>
          </a:p>
          <a:p>
            <a:r>
              <a:rPr lang="en-US" dirty="0" smtClean="0"/>
              <a:t>prefix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5905278" y="3011627"/>
            <a:ext cx="1177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Core symbol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093342" y="2949891"/>
            <a:ext cx="585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</a:t>
            </a:r>
          </a:p>
          <a:p>
            <a:r>
              <a:rPr lang="en-US" dirty="0" smtClean="0"/>
              <a:t>prefix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640352" y="3030598"/>
            <a:ext cx="1177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Core symbol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533502" y="2957863"/>
            <a:ext cx="655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</a:t>
            </a:r>
          </a:p>
          <a:p>
            <a:r>
              <a:rPr lang="en-US" dirty="0" smtClean="0"/>
              <a:t>postfix</a:t>
            </a:r>
            <a:endParaRPr lang="en-US" dirty="0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5701518" y="5604073"/>
            <a:ext cx="1894818" cy="1"/>
          </a:xfrm>
          <a:prstGeom prst="straightConnector1">
            <a:avLst/>
          </a:prstGeom>
          <a:ln w="9525">
            <a:solidFill>
              <a:schemeClr val="tx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5982205" y="5353471"/>
            <a:ext cx="1470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cs typeface="Neo Sans Intel"/>
              </a:rPr>
              <a:t>FFT window2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6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Padded Waveform Design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Option 1: Zero </a:t>
            </a:r>
            <a:r>
              <a:rPr lang="en-US" altLang="zh-CN" dirty="0"/>
              <a:t>prefix + core symbol + zero </a:t>
            </a:r>
            <a:r>
              <a:rPr lang="en-US" altLang="zh-CN" dirty="0" smtClean="0"/>
              <a:t>postfix</a:t>
            </a:r>
            <a:endParaRPr lang="en-US" altLang="zh-CN" dirty="0"/>
          </a:p>
          <a:p>
            <a:pPr lvl="2" indent="-285750" algn="just">
              <a:spcBef>
                <a:spcPts val="0"/>
              </a:spcBef>
              <a:buFont typeface="Times New Roman" panose="02020603050405020304" pitchFamily="18" charset="0"/>
              <a:buChar char="‒"/>
            </a:pPr>
            <a:r>
              <a:rPr lang="en-US" altLang="zh-CN" dirty="0" smtClean="0"/>
              <a:t>May need to redefine the FFT size and LTF sequence </a:t>
            </a:r>
            <a:endParaRPr lang="en-US" altLang="zh-CN" dirty="0"/>
          </a:p>
          <a:p>
            <a:pPr lvl="2" indent="-285750" algn="just">
              <a:spcBef>
                <a:spcPts val="0"/>
              </a:spcBef>
              <a:buFont typeface="Times New Roman" panose="02020603050405020304" pitchFamily="18" charset="0"/>
              <a:buChar char="‒"/>
            </a:pPr>
            <a:r>
              <a:rPr lang="en-US" altLang="zh-CN" dirty="0" smtClean="0"/>
              <a:t>Elements in LTF sequence have different amplitudes</a:t>
            </a:r>
          </a:p>
          <a:p>
            <a:pPr lvl="2" indent="-285750" algn="just">
              <a:spcBef>
                <a:spcPts val="0"/>
              </a:spcBef>
              <a:buFont typeface="Times New Roman" panose="02020603050405020304" pitchFamily="18" charset="0"/>
              <a:buChar char="‒"/>
            </a:pPr>
            <a:r>
              <a:rPr lang="en-US" altLang="zh-CN" dirty="0" smtClean="0"/>
              <a:t>To prevent amplifying noise, MMSE estimator (high complexity) may be used for frequency domain channel estimation </a:t>
            </a:r>
          </a:p>
          <a:p>
            <a:pPr lvl="2" indent="-285750" algn="just">
              <a:spcBef>
                <a:spcPts val="0"/>
              </a:spcBef>
              <a:buFont typeface="Times New Roman" panose="02020603050405020304" pitchFamily="18" charset="0"/>
              <a:buChar char="‒"/>
            </a:pPr>
            <a:endParaRPr lang="en-US" altLang="zh-CN" dirty="0"/>
          </a:p>
          <a:p>
            <a:pPr marL="685800" lvl="1"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dirty="0" smtClean="0"/>
              <a:t>Option 2: </a:t>
            </a:r>
            <a:r>
              <a:rPr lang="en-US" altLang="zh-CN" dirty="0"/>
              <a:t>Zero prefix + core symbol</a:t>
            </a:r>
          </a:p>
          <a:p>
            <a:pPr lvl="2" indent="-285750" algn="just">
              <a:spcBef>
                <a:spcPts val="0"/>
              </a:spcBef>
              <a:buFont typeface="Times New Roman" panose="02020603050405020304" pitchFamily="18" charset="0"/>
              <a:buChar char="‒"/>
            </a:pPr>
            <a:r>
              <a:rPr lang="en-US" altLang="zh-CN" dirty="0"/>
              <a:t>Overlap-add processing before FFT to transform time domain linear convolution to circular convolution</a:t>
            </a:r>
          </a:p>
          <a:p>
            <a:pPr lvl="2" indent="-285750" algn="just">
              <a:spcBef>
                <a:spcPts val="0"/>
              </a:spcBef>
              <a:buFont typeface="Times New Roman" panose="02020603050405020304" pitchFamily="18" charset="0"/>
              <a:buChar char="‒"/>
            </a:pPr>
            <a:r>
              <a:rPr lang="en-US" altLang="zh-CN" dirty="0"/>
              <a:t>Align with the current FFT size in 11ac or 11ax</a:t>
            </a:r>
          </a:p>
          <a:p>
            <a:pPr lvl="2" indent="-285750" algn="just">
              <a:spcBef>
                <a:spcPts val="0"/>
              </a:spcBef>
              <a:buFont typeface="Times New Roman" panose="02020603050405020304" pitchFamily="18" charset="0"/>
              <a:buChar char="‒"/>
            </a:pPr>
            <a:r>
              <a:rPr lang="en-US" altLang="zh-CN" dirty="0"/>
              <a:t>May suffer to replay attack </a:t>
            </a:r>
          </a:p>
          <a:p>
            <a:pPr lvl="2" indent="-285750" algn="just">
              <a:spcBef>
                <a:spcPts val="0"/>
              </a:spcBef>
              <a:buFont typeface="Times New Roman" panose="02020603050405020304" pitchFamily="18" charset="0"/>
              <a:buChar char="‒"/>
            </a:pPr>
            <a:r>
              <a:rPr lang="en-US" altLang="zh-CN" dirty="0"/>
              <a:t>Compatible with Option </a:t>
            </a:r>
            <a:r>
              <a:rPr lang="en-US" altLang="zh-CN" dirty="0" smtClean="0"/>
              <a:t>1, </a:t>
            </a:r>
            <a:r>
              <a:rPr lang="en-US" altLang="zh-CN" dirty="0"/>
              <a:t>if increase FFT window to length of zero prefix plus core symbol</a:t>
            </a:r>
          </a:p>
          <a:p>
            <a:pPr marL="800100" lvl="2" indent="0" algn="just">
              <a:spcBef>
                <a:spcPts val="0"/>
              </a:spcBef>
              <a:buNone/>
            </a:pPr>
            <a:endParaRPr lang="en-US" altLang="zh-CN" dirty="0"/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2" indent="-28575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altLang="zh-CN" dirty="0"/>
          </a:p>
          <a:p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Recap of Apple’s Replay Attack to Option 2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19770" y="1570037"/>
            <a:ext cx="7560196" cy="4824388"/>
            <a:chOff x="611188" y="1412875"/>
            <a:chExt cx="7848600" cy="5040313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611188" y="1412875"/>
              <a:ext cx="2808287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92075" tIns="46038" rIns="92075" bIns="4603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0858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4287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17716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2288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6860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1432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6004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en-US" altLang="zh-CN" sz="2000" kern="0" dirty="0" smtClean="0">
                  <a:solidFill>
                    <a:srgbClr val="000000"/>
                  </a:solidFill>
                  <a:ea typeface="ＭＳ Ｐゴシック" charset="-128"/>
                </a:rPr>
                <a:t>“Overlap-add” processing: </a:t>
              </a:r>
              <a:endParaRPr lang="en-US" altLang="zh-CN" sz="2000" kern="0" dirty="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pic>
          <p:nvPicPr>
            <p:cNvPr id="13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2616200"/>
              <a:ext cx="3216275" cy="225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4552950" y="1412875"/>
              <a:ext cx="3690938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08585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42875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177165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</a:rPr>
                <a:t>Subject to replay attack.</a:t>
              </a:r>
            </a:p>
            <a:p>
              <a:pPr lvl="1"/>
              <a:r>
                <a:rPr lang="en-US" altLang="zh-CN" sz="1600">
                  <a:solidFill>
                    <a:srgbClr val="000000"/>
                  </a:solidFill>
                </a:rPr>
                <a:t>Can be viewed as the dual of CP-replay attack. </a:t>
              </a:r>
            </a:p>
            <a:p>
              <a:pPr lvl="1"/>
              <a:endParaRPr lang="en-US" altLang="en-US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21"/>
            <p:cNvCxnSpPr>
              <a:cxnSpLocks noChangeShapeType="1"/>
            </p:cNvCxnSpPr>
            <p:nvPr/>
          </p:nvCxnSpPr>
          <p:spPr bwMode="auto">
            <a:xfrm flipH="1">
              <a:off x="4344988" y="1574800"/>
              <a:ext cx="11112" cy="48783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</p:cxnSp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2349500"/>
              <a:ext cx="4140200" cy="405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8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LTF Sequence Subtraction in Time Domain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5613" y="1604434"/>
                <a:ext cx="8228012" cy="4870979"/>
              </a:xfrm>
            </p:spPr>
            <p:txBody>
              <a:bodyPr/>
              <a:lstStyle/>
              <a:p>
                <a:pPr algn="just"/>
                <a:r>
                  <a:rPr lang="en-US" sz="1800" b="0" dirty="0" smtClean="0"/>
                  <a:t>At receiver side, in time domain the effect of multipath channel is equivalent to delay and scale the </a:t>
                </a:r>
                <a:r>
                  <a:rPr lang="en-US" sz="1800" b="0" dirty="0" err="1" smtClean="0"/>
                  <a:t>Tx</a:t>
                </a:r>
                <a:r>
                  <a:rPr lang="en-US" sz="1800" b="0" dirty="0" smtClean="0"/>
                  <a:t> signal and sum the delayed-and-scaled signals together.</a:t>
                </a:r>
              </a:p>
              <a:p>
                <a:endParaRPr lang="en-US" sz="2000" b="0" dirty="0"/>
              </a:p>
              <a:p>
                <a:endParaRPr lang="en-US" sz="2000" b="0" dirty="0" smtClean="0"/>
              </a:p>
              <a:p>
                <a:endParaRPr lang="en-US" sz="2000" b="0" dirty="0"/>
              </a:p>
              <a:p>
                <a:endParaRPr lang="en-US" sz="2000" b="0" dirty="0" smtClean="0"/>
              </a:p>
              <a:p>
                <a:endParaRPr lang="en-US" sz="2000" b="0" dirty="0"/>
              </a:p>
              <a:p>
                <a:pPr marL="0" indent="0">
                  <a:buNone/>
                </a:pPr>
                <a:endParaRPr lang="en-US" sz="2000" b="0" dirty="0" smtClean="0"/>
              </a:p>
              <a:p>
                <a:pPr marL="0" indent="0">
                  <a:buNone/>
                </a:pPr>
                <a:endParaRPr lang="en-US" sz="2000" b="0" dirty="0" smtClean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0" dirty="0" smtClean="0"/>
                  <a:t>Assume the receiver has a perfect knowledge of the two-taps multipath channel, the LTF symbol can be subtracted out of the r(t) and only the additive noise is left:</a:t>
                </a:r>
              </a:p>
              <a:p>
                <a:pPr marL="0" indent="0">
                  <a:buNone/>
                </a:pPr>
                <a:r>
                  <a:rPr lang="en-US" sz="1800" b="0" dirty="0" smtClean="0"/>
                  <a:t>                      </a:t>
                </a:r>
                <a:r>
                  <a:rPr lang="en-US" sz="1800" b="0" dirty="0"/>
                  <a:t> </a:t>
                </a:r>
                <a:r>
                  <a:rPr lang="en-US" sz="1800" b="0" dirty="0" smtClean="0"/>
                  <a:t>       r(t)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0" dirty="0" smtClean="0"/>
                  <a:t> h1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b="0" dirty="0" smtClean="0"/>
                  <a:t> LTF(t</a:t>
                </a:r>
                <a:r>
                  <a:rPr lang="en-US" sz="1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l-GR" sz="1800" dirty="0">
                    <a:solidFill>
                      <a:schemeClr val="tx2"/>
                    </a:solidFill>
                    <a:cs typeface="Neo Sans Intel"/>
                  </a:rPr>
                  <a:t> </a:t>
                </a:r>
                <a:r>
                  <a:rPr lang="el-GR" sz="1800" b="0" dirty="0" smtClean="0">
                    <a:solidFill>
                      <a:schemeClr val="tx2"/>
                    </a:solidFill>
                    <a:cs typeface="Neo Sans Intel"/>
                  </a:rPr>
                  <a:t>τ</a:t>
                </a:r>
                <a:r>
                  <a:rPr lang="en-US" sz="1800" b="0" dirty="0" smtClean="0">
                    <a:solidFill>
                      <a:schemeClr val="tx2"/>
                    </a:solidFill>
                    <a:cs typeface="Neo Sans Intel"/>
                  </a:rPr>
                  <a:t>1</a:t>
                </a:r>
                <a:r>
                  <a:rPr lang="en-US" sz="1800" b="0" dirty="0" smtClean="0"/>
                  <a:t>)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0" dirty="0" smtClean="0"/>
                  <a:t> h2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b="0" dirty="0" smtClean="0"/>
                  <a:t> LTF(t</a:t>
                </a:r>
                <a:r>
                  <a:rPr lang="en-US" sz="1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l-GR" sz="1800" dirty="0" smtClean="0">
                    <a:solidFill>
                      <a:schemeClr val="tx2"/>
                    </a:solidFill>
                    <a:cs typeface="Neo Sans Intel"/>
                  </a:rPr>
                  <a:t> </a:t>
                </a:r>
                <a:r>
                  <a:rPr lang="el-GR" sz="1800" b="0" dirty="0" smtClean="0">
                    <a:solidFill>
                      <a:schemeClr val="tx2"/>
                    </a:solidFill>
                    <a:cs typeface="Neo Sans Intel"/>
                  </a:rPr>
                  <a:t>τ</a:t>
                </a:r>
                <a:r>
                  <a:rPr lang="en-US" sz="1800" b="0" dirty="0" smtClean="0">
                    <a:solidFill>
                      <a:schemeClr val="tx2"/>
                    </a:solidFill>
                    <a:cs typeface="Neo Sans Intel"/>
                  </a:rPr>
                  <a:t>2</a:t>
                </a:r>
                <a:r>
                  <a:rPr lang="en-US" sz="1800" b="0" dirty="0" smtClean="0"/>
                  <a:t>) = </a:t>
                </a:r>
                <a:r>
                  <a:rPr lang="en-US" sz="1800" b="0" dirty="0"/>
                  <a:t>noise(t) </a:t>
                </a:r>
                <a:endParaRPr lang="en-US" sz="1800" b="0" dirty="0" smtClean="0"/>
              </a:p>
              <a:p>
                <a:pPr algn="just">
                  <a:spcBef>
                    <a:spcPts val="1200"/>
                  </a:spcBef>
                </a:pPr>
                <a:r>
                  <a:rPr lang="en-US" sz="1800" b="0" dirty="0" smtClean="0"/>
                  <a:t>The receiver can obtain h1 and h2 through transforming the frequency domain channel estimation to time domain. </a:t>
                </a:r>
              </a:p>
              <a:p>
                <a:pPr marL="0" indent="0">
                  <a:buNone/>
                </a:pPr>
                <a:endParaRPr lang="en-US" sz="2000" b="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5613" y="1604434"/>
                <a:ext cx="8228012" cy="4870979"/>
              </a:xfrm>
              <a:blipFill rotWithShape="0">
                <a:blip r:embed="rId3"/>
                <a:stretch>
                  <a:fillRect l="-519" t="-626" r="-890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0" name="Group 299"/>
          <p:cNvGrpSpPr/>
          <p:nvPr/>
        </p:nvGrpSpPr>
        <p:grpSpPr>
          <a:xfrm>
            <a:off x="906295" y="2204864"/>
            <a:ext cx="7554137" cy="2386353"/>
            <a:chOff x="982251" y="1438471"/>
            <a:chExt cx="7554137" cy="2386353"/>
          </a:xfrm>
        </p:grpSpPr>
        <p:sp>
          <p:nvSpPr>
            <p:cNvPr id="301" name="Rectangle 300"/>
            <p:cNvSpPr/>
            <p:nvPr/>
          </p:nvSpPr>
          <p:spPr>
            <a:xfrm>
              <a:off x="3242924" y="2160964"/>
              <a:ext cx="521546" cy="407152"/>
            </a:xfrm>
            <a:prstGeom prst="rect">
              <a:avLst/>
            </a:prstGeom>
            <a:solidFill>
              <a:srgbClr val="EE611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3764473" y="2160962"/>
              <a:ext cx="2001135" cy="407153"/>
            </a:xfrm>
            <a:prstGeom prst="rect">
              <a:avLst/>
            </a:prstGeom>
            <a:solidFill>
              <a:srgbClr val="159B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3478975" y="2871678"/>
              <a:ext cx="521546" cy="409309"/>
            </a:xfrm>
            <a:prstGeom prst="rect">
              <a:avLst/>
            </a:prstGeom>
            <a:solidFill>
              <a:srgbClr val="EE611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4000521" y="2874440"/>
              <a:ext cx="2012090" cy="406545"/>
            </a:xfrm>
            <a:prstGeom prst="rect">
              <a:avLst/>
            </a:prstGeom>
            <a:solidFill>
              <a:srgbClr val="159B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1820829" y="2198621"/>
              <a:ext cx="8741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  <a:cs typeface="Neo Sans Intel"/>
                </a:rPr>
                <a:t>1</a:t>
              </a:r>
              <a:r>
                <a:rPr lang="en-US" sz="1400" baseline="30000" dirty="0" smtClean="0">
                  <a:solidFill>
                    <a:schemeClr val="tx2"/>
                  </a:solidFill>
                  <a:cs typeface="Neo Sans Intel"/>
                </a:rPr>
                <a:t>st</a:t>
              </a:r>
              <a:r>
                <a:rPr lang="en-US" sz="1400" dirty="0" smtClean="0">
                  <a:solidFill>
                    <a:schemeClr val="tx2"/>
                  </a:solidFill>
                  <a:cs typeface="Neo Sans Intel"/>
                </a:rPr>
                <a:t> path:</a:t>
              </a: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1792876" y="2973209"/>
              <a:ext cx="9300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  <a:cs typeface="Neo Sans Intel"/>
                </a:rPr>
                <a:t>2</a:t>
              </a:r>
              <a:r>
                <a:rPr lang="en-US" sz="1400" baseline="30000" dirty="0" smtClean="0">
                  <a:solidFill>
                    <a:schemeClr val="tx2"/>
                  </a:solidFill>
                  <a:cs typeface="Neo Sans Intel"/>
                </a:rPr>
                <a:t>nd</a:t>
              </a:r>
              <a:r>
                <a:rPr lang="en-US" sz="1400" dirty="0" smtClean="0">
                  <a:solidFill>
                    <a:schemeClr val="tx2"/>
                  </a:solidFill>
                  <a:cs typeface="Neo Sans Intel"/>
                </a:rPr>
                <a:t> path: </a:t>
              </a:r>
            </a:p>
          </p:txBody>
        </p:sp>
        <p:sp>
          <p:nvSpPr>
            <p:cNvPr id="307" name="Left Brace 306"/>
            <p:cNvSpPr/>
            <p:nvPr/>
          </p:nvSpPr>
          <p:spPr>
            <a:xfrm>
              <a:off x="1496405" y="2208802"/>
              <a:ext cx="272016" cy="1510621"/>
            </a:xfrm>
            <a:prstGeom prst="leftBrac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3240007" y="3625314"/>
              <a:ext cx="5296381" cy="123933"/>
            </a:xfrm>
            <a:custGeom>
              <a:avLst/>
              <a:gdLst>
                <a:gd name="connsiteX0" fmla="*/ 0 w 5338354"/>
                <a:gd name="connsiteY0" fmla="*/ 78377 h 130628"/>
                <a:gd name="connsiteX1" fmla="*/ 34834 w 5338354"/>
                <a:gd name="connsiteY1" fmla="*/ 34834 h 130628"/>
                <a:gd name="connsiteX2" fmla="*/ 69668 w 5338354"/>
                <a:gd name="connsiteY2" fmla="*/ 52251 h 130628"/>
                <a:gd name="connsiteX3" fmla="*/ 121920 w 5338354"/>
                <a:gd name="connsiteY3" fmla="*/ 78377 h 130628"/>
                <a:gd name="connsiteX4" fmla="*/ 165463 w 5338354"/>
                <a:gd name="connsiteY4" fmla="*/ 60960 h 130628"/>
                <a:gd name="connsiteX5" fmla="*/ 200297 w 5338354"/>
                <a:gd name="connsiteY5" fmla="*/ 34834 h 130628"/>
                <a:gd name="connsiteX6" fmla="*/ 217714 w 5338354"/>
                <a:gd name="connsiteY6" fmla="*/ 60960 h 130628"/>
                <a:gd name="connsiteX7" fmla="*/ 278674 w 5338354"/>
                <a:gd name="connsiteY7" fmla="*/ 52251 h 130628"/>
                <a:gd name="connsiteX8" fmla="*/ 304800 w 5338354"/>
                <a:gd name="connsiteY8" fmla="*/ 43543 h 130628"/>
                <a:gd name="connsiteX9" fmla="*/ 313508 w 5338354"/>
                <a:gd name="connsiteY9" fmla="*/ 78377 h 130628"/>
                <a:gd name="connsiteX10" fmla="*/ 348343 w 5338354"/>
                <a:gd name="connsiteY10" fmla="*/ 69668 h 130628"/>
                <a:gd name="connsiteX11" fmla="*/ 365760 w 5338354"/>
                <a:gd name="connsiteY11" fmla="*/ 87086 h 130628"/>
                <a:gd name="connsiteX12" fmla="*/ 444137 w 5338354"/>
                <a:gd name="connsiteY12" fmla="*/ 69668 h 130628"/>
                <a:gd name="connsiteX13" fmla="*/ 470263 w 5338354"/>
                <a:gd name="connsiteY13" fmla="*/ 52251 h 130628"/>
                <a:gd name="connsiteX14" fmla="*/ 496388 w 5338354"/>
                <a:gd name="connsiteY14" fmla="*/ 60960 h 130628"/>
                <a:gd name="connsiteX15" fmla="*/ 574765 w 5338354"/>
                <a:gd name="connsiteY15" fmla="*/ 26126 h 130628"/>
                <a:gd name="connsiteX16" fmla="*/ 600891 w 5338354"/>
                <a:gd name="connsiteY16" fmla="*/ 34834 h 130628"/>
                <a:gd name="connsiteX17" fmla="*/ 618308 w 5338354"/>
                <a:gd name="connsiteY17" fmla="*/ 60960 h 130628"/>
                <a:gd name="connsiteX18" fmla="*/ 661851 w 5338354"/>
                <a:gd name="connsiteY18" fmla="*/ 52251 h 130628"/>
                <a:gd name="connsiteX19" fmla="*/ 687977 w 5338354"/>
                <a:gd name="connsiteY19" fmla="*/ 34834 h 130628"/>
                <a:gd name="connsiteX20" fmla="*/ 740228 w 5338354"/>
                <a:gd name="connsiteY20" fmla="*/ 69668 h 130628"/>
                <a:gd name="connsiteX21" fmla="*/ 766354 w 5338354"/>
                <a:gd name="connsiteY21" fmla="*/ 60960 h 130628"/>
                <a:gd name="connsiteX22" fmla="*/ 783771 w 5338354"/>
                <a:gd name="connsiteY22" fmla="*/ 34834 h 130628"/>
                <a:gd name="connsiteX23" fmla="*/ 809897 w 5338354"/>
                <a:gd name="connsiteY23" fmla="*/ 43543 h 130628"/>
                <a:gd name="connsiteX24" fmla="*/ 879565 w 5338354"/>
                <a:gd name="connsiteY24" fmla="*/ 34834 h 130628"/>
                <a:gd name="connsiteX25" fmla="*/ 896983 w 5338354"/>
                <a:gd name="connsiteY25" fmla="*/ 60960 h 130628"/>
                <a:gd name="connsiteX26" fmla="*/ 966651 w 5338354"/>
                <a:gd name="connsiteY26" fmla="*/ 43543 h 130628"/>
                <a:gd name="connsiteX27" fmla="*/ 975360 w 5338354"/>
                <a:gd name="connsiteY27" fmla="*/ 69668 h 130628"/>
                <a:gd name="connsiteX28" fmla="*/ 1001485 w 5338354"/>
                <a:gd name="connsiteY28" fmla="*/ 78377 h 130628"/>
                <a:gd name="connsiteX29" fmla="*/ 1018903 w 5338354"/>
                <a:gd name="connsiteY29" fmla="*/ 52251 h 130628"/>
                <a:gd name="connsiteX30" fmla="*/ 1071154 w 5338354"/>
                <a:gd name="connsiteY30" fmla="*/ 69668 h 130628"/>
                <a:gd name="connsiteX31" fmla="*/ 1105988 w 5338354"/>
                <a:gd name="connsiteY31" fmla="*/ 52251 h 130628"/>
                <a:gd name="connsiteX32" fmla="*/ 1132114 w 5338354"/>
                <a:gd name="connsiteY32" fmla="*/ 43543 h 130628"/>
                <a:gd name="connsiteX33" fmla="*/ 1158240 w 5338354"/>
                <a:gd name="connsiteY33" fmla="*/ 17417 h 130628"/>
                <a:gd name="connsiteX34" fmla="*/ 1184365 w 5338354"/>
                <a:gd name="connsiteY34" fmla="*/ 34834 h 130628"/>
                <a:gd name="connsiteX35" fmla="*/ 1236617 w 5338354"/>
                <a:gd name="connsiteY35" fmla="*/ 17417 h 130628"/>
                <a:gd name="connsiteX36" fmla="*/ 1271451 w 5338354"/>
                <a:gd name="connsiteY36" fmla="*/ 34834 h 130628"/>
                <a:gd name="connsiteX37" fmla="*/ 1297577 w 5338354"/>
                <a:gd name="connsiteY37" fmla="*/ 52251 h 130628"/>
                <a:gd name="connsiteX38" fmla="*/ 1358537 w 5338354"/>
                <a:gd name="connsiteY38" fmla="*/ 34834 h 130628"/>
                <a:gd name="connsiteX39" fmla="*/ 1393371 w 5338354"/>
                <a:gd name="connsiteY39" fmla="*/ 52251 h 130628"/>
                <a:gd name="connsiteX40" fmla="*/ 1410788 w 5338354"/>
                <a:gd name="connsiteY40" fmla="*/ 78377 h 130628"/>
                <a:gd name="connsiteX41" fmla="*/ 1445623 w 5338354"/>
                <a:gd name="connsiteY41" fmla="*/ 87086 h 130628"/>
                <a:gd name="connsiteX42" fmla="*/ 1524000 w 5338354"/>
                <a:gd name="connsiteY42" fmla="*/ 87086 h 130628"/>
                <a:gd name="connsiteX43" fmla="*/ 1611085 w 5338354"/>
                <a:gd name="connsiteY43" fmla="*/ 69668 h 130628"/>
                <a:gd name="connsiteX44" fmla="*/ 1628503 w 5338354"/>
                <a:gd name="connsiteY44" fmla="*/ 87086 h 130628"/>
                <a:gd name="connsiteX45" fmla="*/ 1698171 w 5338354"/>
                <a:gd name="connsiteY45" fmla="*/ 69668 h 130628"/>
                <a:gd name="connsiteX46" fmla="*/ 1741714 w 5338354"/>
                <a:gd name="connsiteY46" fmla="*/ 78377 h 130628"/>
                <a:gd name="connsiteX47" fmla="*/ 1767840 w 5338354"/>
                <a:gd name="connsiteY47" fmla="*/ 95794 h 130628"/>
                <a:gd name="connsiteX48" fmla="*/ 1854925 w 5338354"/>
                <a:gd name="connsiteY48" fmla="*/ 60960 h 130628"/>
                <a:gd name="connsiteX49" fmla="*/ 1924594 w 5338354"/>
                <a:gd name="connsiteY49" fmla="*/ 78377 h 130628"/>
                <a:gd name="connsiteX50" fmla="*/ 1950720 w 5338354"/>
                <a:gd name="connsiteY50" fmla="*/ 87086 h 130628"/>
                <a:gd name="connsiteX51" fmla="*/ 1976845 w 5338354"/>
                <a:gd name="connsiteY51" fmla="*/ 78377 h 130628"/>
                <a:gd name="connsiteX52" fmla="*/ 2020388 w 5338354"/>
                <a:gd name="connsiteY52" fmla="*/ 69668 h 130628"/>
                <a:gd name="connsiteX53" fmla="*/ 2029097 w 5338354"/>
                <a:gd name="connsiteY53" fmla="*/ 26126 h 130628"/>
                <a:gd name="connsiteX54" fmla="*/ 2072640 w 5338354"/>
                <a:gd name="connsiteY54" fmla="*/ 69668 h 130628"/>
                <a:gd name="connsiteX55" fmla="*/ 2098765 w 5338354"/>
                <a:gd name="connsiteY55" fmla="*/ 34834 h 130628"/>
                <a:gd name="connsiteX56" fmla="*/ 2151017 w 5338354"/>
                <a:gd name="connsiteY56" fmla="*/ 0 h 130628"/>
                <a:gd name="connsiteX57" fmla="*/ 2177143 w 5338354"/>
                <a:gd name="connsiteY57" fmla="*/ 8708 h 130628"/>
                <a:gd name="connsiteX58" fmla="*/ 2220685 w 5338354"/>
                <a:gd name="connsiteY58" fmla="*/ 52251 h 130628"/>
                <a:gd name="connsiteX59" fmla="*/ 2238103 w 5338354"/>
                <a:gd name="connsiteY59" fmla="*/ 69668 h 130628"/>
                <a:gd name="connsiteX60" fmla="*/ 2264228 w 5338354"/>
                <a:gd name="connsiteY60" fmla="*/ 87086 h 130628"/>
                <a:gd name="connsiteX61" fmla="*/ 2290354 w 5338354"/>
                <a:gd name="connsiteY61" fmla="*/ 78377 h 130628"/>
                <a:gd name="connsiteX62" fmla="*/ 2299063 w 5338354"/>
                <a:gd name="connsiteY62" fmla="*/ 52251 h 130628"/>
                <a:gd name="connsiteX63" fmla="*/ 2325188 w 5338354"/>
                <a:gd name="connsiteY63" fmla="*/ 69668 h 130628"/>
                <a:gd name="connsiteX64" fmla="*/ 2377440 w 5338354"/>
                <a:gd name="connsiteY64" fmla="*/ 130628 h 130628"/>
                <a:gd name="connsiteX65" fmla="*/ 2403565 w 5338354"/>
                <a:gd name="connsiteY65" fmla="*/ 113211 h 130628"/>
                <a:gd name="connsiteX66" fmla="*/ 2420983 w 5338354"/>
                <a:gd name="connsiteY66" fmla="*/ 95794 h 130628"/>
                <a:gd name="connsiteX67" fmla="*/ 2455817 w 5338354"/>
                <a:gd name="connsiteY67" fmla="*/ 78377 h 130628"/>
                <a:gd name="connsiteX68" fmla="*/ 2499360 w 5338354"/>
                <a:gd name="connsiteY68" fmla="*/ 95794 h 130628"/>
                <a:gd name="connsiteX69" fmla="*/ 2551611 w 5338354"/>
                <a:gd name="connsiteY69" fmla="*/ 113211 h 130628"/>
                <a:gd name="connsiteX70" fmla="*/ 2586445 w 5338354"/>
                <a:gd name="connsiteY70" fmla="*/ 104503 h 130628"/>
                <a:gd name="connsiteX71" fmla="*/ 2629988 w 5338354"/>
                <a:gd name="connsiteY71" fmla="*/ 69668 h 130628"/>
                <a:gd name="connsiteX72" fmla="*/ 2682240 w 5338354"/>
                <a:gd name="connsiteY72" fmla="*/ 95794 h 130628"/>
                <a:gd name="connsiteX73" fmla="*/ 2734491 w 5338354"/>
                <a:gd name="connsiteY73" fmla="*/ 60960 h 130628"/>
                <a:gd name="connsiteX74" fmla="*/ 2795451 w 5338354"/>
                <a:gd name="connsiteY74" fmla="*/ 43543 h 130628"/>
                <a:gd name="connsiteX75" fmla="*/ 2865120 w 5338354"/>
                <a:gd name="connsiteY75" fmla="*/ 52251 h 130628"/>
                <a:gd name="connsiteX76" fmla="*/ 2891245 w 5338354"/>
                <a:gd name="connsiteY76" fmla="*/ 69668 h 130628"/>
                <a:gd name="connsiteX77" fmla="*/ 2917371 w 5338354"/>
                <a:gd name="connsiteY77" fmla="*/ 78377 h 130628"/>
                <a:gd name="connsiteX78" fmla="*/ 3021874 w 5338354"/>
                <a:gd name="connsiteY78" fmla="*/ 78377 h 130628"/>
                <a:gd name="connsiteX79" fmla="*/ 3074125 w 5338354"/>
                <a:gd name="connsiteY79" fmla="*/ 95794 h 130628"/>
                <a:gd name="connsiteX80" fmla="*/ 3143794 w 5338354"/>
                <a:gd name="connsiteY80" fmla="*/ 52251 h 130628"/>
                <a:gd name="connsiteX81" fmla="*/ 3169920 w 5338354"/>
                <a:gd name="connsiteY81" fmla="*/ 43543 h 130628"/>
                <a:gd name="connsiteX82" fmla="*/ 3196045 w 5338354"/>
                <a:gd name="connsiteY82" fmla="*/ 52251 h 130628"/>
                <a:gd name="connsiteX83" fmla="*/ 3317965 w 5338354"/>
                <a:gd name="connsiteY83" fmla="*/ 43543 h 130628"/>
                <a:gd name="connsiteX84" fmla="*/ 3344091 w 5338354"/>
                <a:gd name="connsiteY84" fmla="*/ 34834 h 130628"/>
                <a:gd name="connsiteX85" fmla="*/ 3396343 w 5338354"/>
                <a:gd name="connsiteY85" fmla="*/ 26126 h 130628"/>
                <a:gd name="connsiteX86" fmla="*/ 3448594 w 5338354"/>
                <a:gd name="connsiteY86" fmla="*/ 69668 h 130628"/>
                <a:gd name="connsiteX87" fmla="*/ 3474720 w 5338354"/>
                <a:gd name="connsiteY87" fmla="*/ 78377 h 130628"/>
                <a:gd name="connsiteX88" fmla="*/ 3535680 w 5338354"/>
                <a:gd name="connsiteY88" fmla="*/ 52251 h 130628"/>
                <a:gd name="connsiteX89" fmla="*/ 3561805 w 5338354"/>
                <a:gd name="connsiteY89" fmla="*/ 69668 h 130628"/>
                <a:gd name="connsiteX90" fmla="*/ 3587931 w 5338354"/>
                <a:gd name="connsiteY90" fmla="*/ 78377 h 130628"/>
                <a:gd name="connsiteX91" fmla="*/ 3640183 w 5338354"/>
                <a:gd name="connsiteY91" fmla="*/ 130628 h 130628"/>
                <a:gd name="connsiteX92" fmla="*/ 3718560 w 5338354"/>
                <a:gd name="connsiteY92" fmla="*/ 43543 h 130628"/>
                <a:gd name="connsiteX93" fmla="*/ 3744685 w 5338354"/>
                <a:gd name="connsiteY93" fmla="*/ 69668 h 130628"/>
                <a:gd name="connsiteX94" fmla="*/ 3788228 w 5338354"/>
                <a:gd name="connsiteY94" fmla="*/ 78377 h 130628"/>
                <a:gd name="connsiteX95" fmla="*/ 3814354 w 5338354"/>
                <a:gd name="connsiteY95" fmla="*/ 87086 h 130628"/>
                <a:gd name="connsiteX96" fmla="*/ 3884023 w 5338354"/>
                <a:gd name="connsiteY96" fmla="*/ 60960 h 130628"/>
                <a:gd name="connsiteX97" fmla="*/ 3910148 w 5338354"/>
                <a:gd name="connsiteY97" fmla="*/ 43543 h 130628"/>
                <a:gd name="connsiteX98" fmla="*/ 3962400 w 5338354"/>
                <a:gd name="connsiteY98" fmla="*/ 26126 h 130628"/>
                <a:gd name="connsiteX99" fmla="*/ 4066903 w 5338354"/>
                <a:gd name="connsiteY99" fmla="*/ 78377 h 130628"/>
                <a:gd name="connsiteX100" fmla="*/ 4093028 w 5338354"/>
                <a:gd name="connsiteY100" fmla="*/ 95794 h 130628"/>
                <a:gd name="connsiteX101" fmla="*/ 4145280 w 5338354"/>
                <a:gd name="connsiteY101" fmla="*/ 60960 h 130628"/>
                <a:gd name="connsiteX102" fmla="*/ 4171405 w 5338354"/>
                <a:gd name="connsiteY102" fmla="*/ 69668 h 130628"/>
                <a:gd name="connsiteX103" fmla="*/ 4258491 w 5338354"/>
                <a:gd name="connsiteY103" fmla="*/ 52251 h 130628"/>
                <a:gd name="connsiteX104" fmla="*/ 4336868 w 5338354"/>
                <a:gd name="connsiteY104" fmla="*/ 52251 h 130628"/>
                <a:gd name="connsiteX105" fmla="*/ 4362994 w 5338354"/>
                <a:gd name="connsiteY105" fmla="*/ 43543 h 130628"/>
                <a:gd name="connsiteX106" fmla="*/ 4397828 w 5338354"/>
                <a:gd name="connsiteY106" fmla="*/ 52251 h 130628"/>
                <a:gd name="connsiteX107" fmla="*/ 4415245 w 5338354"/>
                <a:gd name="connsiteY107" fmla="*/ 78377 h 130628"/>
                <a:gd name="connsiteX108" fmla="*/ 4476205 w 5338354"/>
                <a:gd name="connsiteY108" fmla="*/ 60960 h 130628"/>
                <a:gd name="connsiteX109" fmla="*/ 4537165 w 5338354"/>
                <a:gd name="connsiteY109" fmla="*/ 69668 h 130628"/>
                <a:gd name="connsiteX110" fmla="*/ 4589417 w 5338354"/>
                <a:gd name="connsiteY110" fmla="*/ 87086 h 130628"/>
                <a:gd name="connsiteX111" fmla="*/ 4606834 w 5338354"/>
                <a:gd name="connsiteY111" fmla="*/ 60960 h 130628"/>
                <a:gd name="connsiteX112" fmla="*/ 4659085 w 5338354"/>
                <a:gd name="connsiteY112" fmla="*/ 52251 h 130628"/>
                <a:gd name="connsiteX113" fmla="*/ 4685211 w 5338354"/>
                <a:gd name="connsiteY113" fmla="*/ 43543 h 130628"/>
                <a:gd name="connsiteX114" fmla="*/ 4720045 w 5338354"/>
                <a:gd name="connsiteY114" fmla="*/ 34834 h 130628"/>
                <a:gd name="connsiteX115" fmla="*/ 4763588 w 5338354"/>
                <a:gd name="connsiteY115" fmla="*/ 8708 h 130628"/>
                <a:gd name="connsiteX116" fmla="*/ 4833257 w 5338354"/>
                <a:gd name="connsiteY116" fmla="*/ 52251 h 130628"/>
                <a:gd name="connsiteX117" fmla="*/ 4876800 w 5338354"/>
                <a:gd name="connsiteY117" fmla="*/ 69668 h 130628"/>
                <a:gd name="connsiteX118" fmla="*/ 4894217 w 5338354"/>
                <a:gd name="connsiteY118" fmla="*/ 87086 h 130628"/>
                <a:gd name="connsiteX119" fmla="*/ 4920343 w 5338354"/>
                <a:gd name="connsiteY119" fmla="*/ 95794 h 130628"/>
                <a:gd name="connsiteX120" fmla="*/ 4946468 w 5338354"/>
                <a:gd name="connsiteY120" fmla="*/ 87086 h 130628"/>
                <a:gd name="connsiteX121" fmla="*/ 5007428 w 5338354"/>
                <a:gd name="connsiteY121" fmla="*/ 43543 h 130628"/>
                <a:gd name="connsiteX122" fmla="*/ 5059680 w 5338354"/>
                <a:gd name="connsiteY122" fmla="*/ 26126 h 130628"/>
                <a:gd name="connsiteX123" fmla="*/ 5138057 w 5338354"/>
                <a:gd name="connsiteY123" fmla="*/ 60960 h 130628"/>
                <a:gd name="connsiteX124" fmla="*/ 5207725 w 5338354"/>
                <a:gd name="connsiteY124" fmla="*/ 52251 h 130628"/>
                <a:gd name="connsiteX125" fmla="*/ 5259977 w 5338354"/>
                <a:gd name="connsiteY125" fmla="*/ 52251 h 130628"/>
                <a:gd name="connsiteX126" fmla="*/ 5286103 w 5338354"/>
                <a:gd name="connsiteY126" fmla="*/ 69668 h 130628"/>
                <a:gd name="connsiteX127" fmla="*/ 5312228 w 5338354"/>
                <a:gd name="connsiteY127" fmla="*/ 52251 h 130628"/>
                <a:gd name="connsiteX128" fmla="*/ 5338354 w 5338354"/>
                <a:gd name="connsiteY128" fmla="*/ 52251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338354" h="130628">
                  <a:moveTo>
                    <a:pt x="0" y="78377"/>
                  </a:moveTo>
                  <a:cubicBezTo>
                    <a:pt x="11611" y="63863"/>
                    <a:pt x="17430" y="41361"/>
                    <a:pt x="34834" y="34834"/>
                  </a:cubicBezTo>
                  <a:cubicBezTo>
                    <a:pt x="46989" y="30276"/>
                    <a:pt x="58397" y="45810"/>
                    <a:pt x="69668" y="52251"/>
                  </a:cubicBezTo>
                  <a:cubicBezTo>
                    <a:pt x="116938" y="79262"/>
                    <a:pt x="74019" y="62410"/>
                    <a:pt x="121920" y="78377"/>
                  </a:cubicBezTo>
                  <a:cubicBezTo>
                    <a:pt x="136434" y="72571"/>
                    <a:pt x="151798" y="68552"/>
                    <a:pt x="165463" y="60960"/>
                  </a:cubicBezTo>
                  <a:cubicBezTo>
                    <a:pt x="178151" y="53911"/>
                    <a:pt x="185783" y="34834"/>
                    <a:pt x="200297" y="34834"/>
                  </a:cubicBezTo>
                  <a:cubicBezTo>
                    <a:pt x="210763" y="34834"/>
                    <a:pt x="211908" y="52251"/>
                    <a:pt x="217714" y="60960"/>
                  </a:cubicBezTo>
                  <a:cubicBezTo>
                    <a:pt x="238034" y="58057"/>
                    <a:pt x="258546" y="56276"/>
                    <a:pt x="278674" y="52251"/>
                  </a:cubicBezTo>
                  <a:cubicBezTo>
                    <a:pt x="287675" y="50451"/>
                    <a:pt x="297456" y="38035"/>
                    <a:pt x="304800" y="43543"/>
                  </a:cubicBezTo>
                  <a:cubicBezTo>
                    <a:pt x="314375" y="50724"/>
                    <a:pt x="310605" y="66766"/>
                    <a:pt x="313508" y="78377"/>
                  </a:cubicBezTo>
                  <a:cubicBezTo>
                    <a:pt x="325120" y="75474"/>
                    <a:pt x="336537" y="67700"/>
                    <a:pt x="348343" y="69668"/>
                  </a:cubicBezTo>
                  <a:cubicBezTo>
                    <a:pt x="356442" y="71018"/>
                    <a:pt x="357613" y="86068"/>
                    <a:pt x="365760" y="87086"/>
                  </a:cubicBezTo>
                  <a:cubicBezTo>
                    <a:pt x="376464" y="88424"/>
                    <a:pt x="427567" y="77953"/>
                    <a:pt x="444137" y="69668"/>
                  </a:cubicBezTo>
                  <a:cubicBezTo>
                    <a:pt x="453498" y="64987"/>
                    <a:pt x="461554" y="58057"/>
                    <a:pt x="470263" y="52251"/>
                  </a:cubicBezTo>
                  <a:cubicBezTo>
                    <a:pt x="478971" y="55154"/>
                    <a:pt x="487209" y="60960"/>
                    <a:pt x="496388" y="60960"/>
                  </a:cubicBezTo>
                  <a:cubicBezTo>
                    <a:pt x="538755" y="60960"/>
                    <a:pt x="543198" y="49801"/>
                    <a:pt x="574765" y="26126"/>
                  </a:cubicBezTo>
                  <a:cubicBezTo>
                    <a:pt x="583474" y="29029"/>
                    <a:pt x="593723" y="29100"/>
                    <a:pt x="600891" y="34834"/>
                  </a:cubicBezTo>
                  <a:cubicBezTo>
                    <a:pt x="609064" y="41372"/>
                    <a:pt x="608244" y="58085"/>
                    <a:pt x="618308" y="60960"/>
                  </a:cubicBezTo>
                  <a:cubicBezTo>
                    <a:pt x="632540" y="65026"/>
                    <a:pt x="647337" y="55154"/>
                    <a:pt x="661851" y="52251"/>
                  </a:cubicBezTo>
                  <a:cubicBezTo>
                    <a:pt x="670560" y="46445"/>
                    <a:pt x="677760" y="32564"/>
                    <a:pt x="687977" y="34834"/>
                  </a:cubicBezTo>
                  <a:cubicBezTo>
                    <a:pt x="708411" y="39375"/>
                    <a:pt x="740228" y="69668"/>
                    <a:pt x="740228" y="69668"/>
                  </a:cubicBezTo>
                  <a:cubicBezTo>
                    <a:pt x="748937" y="66765"/>
                    <a:pt x="759186" y="66694"/>
                    <a:pt x="766354" y="60960"/>
                  </a:cubicBezTo>
                  <a:cubicBezTo>
                    <a:pt x="774527" y="54422"/>
                    <a:pt x="774053" y="38721"/>
                    <a:pt x="783771" y="34834"/>
                  </a:cubicBezTo>
                  <a:cubicBezTo>
                    <a:pt x="792294" y="31425"/>
                    <a:pt x="801188" y="40640"/>
                    <a:pt x="809897" y="43543"/>
                  </a:cubicBezTo>
                  <a:cubicBezTo>
                    <a:pt x="834839" y="33566"/>
                    <a:pt x="854537" y="14812"/>
                    <a:pt x="879565" y="34834"/>
                  </a:cubicBezTo>
                  <a:cubicBezTo>
                    <a:pt x="887738" y="41372"/>
                    <a:pt x="891177" y="52251"/>
                    <a:pt x="896983" y="60960"/>
                  </a:cubicBezTo>
                  <a:cubicBezTo>
                    <a:pt x="920206" y="55154"/>
                    <a:pt x="959081" y="20834"/>
                    <a:pt x="966651" y="43543"/>
                  </a:cubicBezTo>
                  <a:cubicBezTo>
                    <a:pt x="969554" y="52251"/>
                    <a:pt x="968869" y="63177"/>
                    <a:pt x="975360" y="69668"/>
                  </a:cubicBezTo>
                  <a:cubicBezTo>
                    <a:pt x="981851" y="76159"/>
                    <a:pt x="992777" y="75474"/>
                    <a:pt x="1001485" y="78377"/>
                  </a:cubicBezTo>
                  <a:cubicBezTo>
                    <a:pt x="1007291" y="69668"/>
                    <a:pt x="1008517" y="53549"/>
                    <a:pt x="1018903" y="52251"/>
                  </a:cubicBezTo>
                  <a:cubicBezTo>
                    <a:pt x="1037120" y="49974"/>
                    <a:pt x="1071154" y="69668"/>
                    <a:pt x="1071154" y="69668"/>
                  </a:cubicBezTo>
                  <a:cubicBezTo>
                    <a:pt x="1082765" y="63862"/>
                    <a:pt x="1094056" y="57365"/>
                    <a:pt x="1105988" y="52251"/>
                  </a:cubicBezTo>
                  <a:cubicBezTo>
                    <a:pt x="1114425" y="48635"/>
                    <a:pt x="1124476" y="48635"/>
                    <a:pt x="1132114" y="43543"/>
                  </a:cubicBezTo>
                  <a:cubicBezTo>
                    <a:pt x="1142362" y="36711"/>
                    <a:pt x="1149531" y="26126"/>
                    <a:pt x="1158240" y="17417"/>
                  </a:cubicBezTo>
                  <a:cubicBezTo>
                    <a:pt x="1166948" y="23223"/>
                    <a:pt x="1173899" y="34834"/>
                    <a:pt x="1184365" y="34834"/>
                  </a:cubicBezTo>
                  <a:cubicBezTo>
                    <a:pt x="1202724" y="34834"/>
                    <a:pt x="1236617" y="17417"/>
                    <a:pt x="1236617" y="17417"/>
                  </a:cubicBezTo>
                  <a:cubicBezTo>
                    <a:pt x="1248228" y="23223"/>
                    <a:pt x="1260180" y="28393"/>
                    <a:pt x="1271451" y="34834"/>
                  </a:cubicBezTo>
                  <a:cubicBezTo>
                    <a:pt x="1280538" y="40027"/>
                    <a:pt x="1287216" y="50771"/>
                    <a:pt x="1297577" y="52251"/>
                  </a:cubicBezTo>
                  <a:cubicBezTo>
                    <a:pt x="1305234" y="53345"/>
                    <a:pt x="1348732" y="38103"/>
                    <a:pt x="1358537" y="34834"/>
                  </a:cubicBezTo>
                  <a:cubicBezTo>
                    <a:pt x="1370148" y="40640"/>
                    <a:pt x="1383398" y="43940"/>
                    <a:pt x="1393371" y="52251"/>
                  </a:cubicBezTo>
                  <a:cubicBezTo>
                    <a:pt x="1401412" y="58952"/>
                    <a:pt x="1402079" y="72571"/>
                    <a:pt x="1410788" y="78377"/>
                  </a:cubicBezTo>
                  <a:cubicBezTo>
                    <a:pt x="1420747" y="85016"/>
                    <a:pt x="1434011" y="84183"/>
                    <a:pt x="1445623" y="87086"/>
                  </a:cubicBezTo>
                  <a:cubicBezTo>
                    <a:pt x="1507803" y="66358"/>
                    <a:pt x="1482598" y="59484"/>
                    <a:pt x="1524000" y="87086"/>
                  </a:cubicBezTo>
                  <a:cubicBezTo>
                    <a:pt x="1551698" y="77853"/>
                    <a:pt x="1581064" y="66332"/>
                    <a:pt x="1611085" y="69668"/>
                  </a:cubicBezTo>
                  <a:cubicBezTo>
                    <a:pt x="1619246" y="70575"/>
                    <a:pt x="1622697" y="81280"/>
                    <a:pt x="1628503" y="87086"/>
                  </a:cubicBezTo>
                  <a:cubicBezTo>
                    <a:pt x="1649119" y="80213"/>
                    <a:pt x="1677152" y="69668"/>
                    <a:pt x="1698171" y="69668"/>
                  </a:cubicBezTo>
                  <a:cubicBezTo>
                    <a:pt x="1712973" y="69668"/>
                    <a:pt x="1727200" y="75474"/>
                    <a:pt x="1741714" y="78377"/>
                  </a:cubicBezTo>
                  <a:cubicBezTo>
                    <a:pt x="1750423" y="84183"/>
                    <a:pt x="1757454" y="94496"/>
                    <a:pt x="1767840" y="95794"/>
                  </a:cubicBezTo>
                  <a:cubicBezTo>
                    <a:pt x="1801023" y="99942"/>
                    <a:pt x="1829518" y="76205"/>
                    <a:pt x="1854925" y="60960"/>
                  </a:cubicBezTo>
                  <a:cubicBezTo>
                    <a:pt x="1914654" y="80868"/>
                    <a:pt x="1840508" y="57355"/>
                    <a:pt x="1924594" y="78377"/>
                  </a:cubicBezTo>
                  <a:cubicBezTo>
                    <a:pt x="1933500" y="80604"/>
                    <a:pt x="1942011" y="84183"/>
                    <a:pt x="1950720" y="87086"/>
                  </a:cubicBezTo>
                  <a:cubicBezTo>
                    <a:pt x="1959428" y="84183"/>
                    <a:pt x="1967940" y="80603"/>
                    <a:pt x="1976845" y="78377"/>
                  </a:cubicBezTo>
                  <a:cubicBezTo>
                    <a:pt x="1991205" y="74787"/>
                    <a:pt x="2009921" y="80134"/>
                    <a:pt x="2020388" y="69668"/>
                  </a:cubicBezTo>
                  <a:cubicBezTo>
                    <a:pt x="2030854" y="59202"/>
                    <a:pt x="2026194" y="40640"/>
                    <a:pt x="2029097" y="26126"/>
                  </a:cubicBezTo>
                  <a:cubicBezTo>
                    <a:pt x="2033320" y="32460"/>
                    <a:pt x="2056806" y="74946"/>
                    <a:pt x="2072640" y="69668"/>
                  </a:cubicBezTo>
                  <a:cubicBezTo>
                    <a:pt x="2086409" y="65078"/>
                    <a:pt x="2089473" y="45984"/>
                    <a:pt x="2098765" y="34834"/>
                  </a:cubicBezTo>
                  <a:cubicBezTo>
                    <a:pt x="2117762" y="12038"/>
                    <a:pt x="2120857" y="15080"/>
                    <a:pt x="2151017" y="0"/>
                  </a:cubicBezTo>
                  <a:cubicBezTo>
                    <a:pt x="2159726" y="2903"/>
                    <a:pt x="2169799" y="3200"/>
                    <a:pt x="2177143" y="8708"/>
                  </a:cubicBezTo>
                  <a:cubicBezTo>
                    <a:pt x="2193564" y="21024"/>
                    <a:pt x="2206171" y="37737"/>
                    <a:pt x="2220685" y="52251"/>
                  </a:cubicBezTo>
                  <a:cubicBezTo>
                    <a:pt x="2226491" y="58057"/>
                    <a:pt x="2231271" y="65113"/>
                    <a:pt x="2238103" y="69668"/>
                  </a:cubicBezTo>
                  <a:lnTo>
                    <a:pt x="2264228" y="87086"/>
                  </a:lnTo>
                  <a:cubicBezTo>
                    <a:pt x="2272937" y="84183"/>
                    <a:pt x="2283863" y="84868"/>
                    <a:pt x="2290354" y="78377"/>
                  </a:cubicBezTo>
                  <a:cubicBezTo>
                    <a:pt x="2296845" y="71886"/>
                    <a:pt x="2290157" y="54478"/>
                    <a:pt x="2299063" y="52251"/>
                  </a:cubicBezTo>
                  <a:cubicBezTo>
                    <a:pt x="2309217" y="49712"/>
                    <a:pt x="2317148" y="62968"/>
                    <a:pt x="2325188" y="69668"/>
                  </a:cubicBezTo>
                  <a:cubicBezTo>
                    <a:pt x="2349447" y="89884"/>
                    <a:pt x="2358219" y="105001"/>
                    <a:pt x="2377440" y="130628"/>
                  </a:cubicBezTo>
                  <a:cubicBezTo>
                    <a:pt x="2386148" y="124822"/>
                    <a:pt x="2395392" y="119749"/>
                    <a:pt x="2403565" y="113211"/>
                  </a:cubicBezTo>
                  <a:cubicBezTo>
                    <a:pt x="2409976" y="108082"/>
                    <a:pt x="2414151" y="100348"/>
                    <a:pt x="2420983" y="95794"/>
                  </a:cubicBezTo>
                  <a:cubicBezTo>
                    <a:pt x="2431785" y="88593"/>
                    <a:pt x="2444206" y="84183"/>
                    <a:pt x="2455817" y="78377"/>
                  </a:cubicBezTo>
                  <a:cubicBezTo>
                    <a:pt x="2491481" y="131874"/>
                    <a:pt x="2451767" y="90506"/>
                    <a:pt x="2499360" y="95794"/>
                  </a:cubicBezTo>
                  <a:cubicBezTo>
                    <a:pt x="2517607" y="97821"/>
                    <a:pt x="2551611" y="113211"/>
                    <a:pt x="2551611" y="113211"/>
                  </a:cubicBezTo>
                  <a:cubicBezTo>
                    <a:pt x="2563222" y="110308"/>
                    <a:pt x="2575444" y="109218"/>
                    <a:pt x="2586445" y="104503"/>
                  </a:cubicBezTo>
                  <a:cubicBezTo>
                    <a:pt x="2605672" y="96263"/>
                    <a:pt x="2615942" y="83715"/>
                    <a:pt x="2629988" y="69668"/>
                  </a:cubicBezTo>
                  <a:cubicBezTo>
                    <a:pt x="2636347" y="73907"/>
                    <a:pt x="2670220" y="99801"/>
                    <a:pt x="2682240" y="95794"/>
                  </a:cubicBezTo>
                  <a:cubicBezTo>
                    <a:pt x="2702098" y="89174"/>
                    <a:pt x="2714364" y="66711"/>
                    <a:pt x="2734491" y="60960"/>
                  </a:cubicBezTo>
                  <a:lnTo>
                    <a:pt x="2795451" y="43543"/>
                  </a:lnTo>
                  <a:cubicBezTo>
                    <a:pt x="2818674" y="46446"/>
                    <a:pt x="2842541" y="46093"/>
                    <a:pt x="2865120" y="52251"/>
                  </a:cubicBezTo>
                  <a:cubicBezTo>
                    <a:pt x="2875217" y="55005"/>
                    <a:pt x="2881884" y="64987"/>
                    <a:pt x="2891245" y="69668"/>
                  </a:cubicBezTo>
                  <a:cubicBezTo>
                    <a:pt x="2899456" y="73773"/>
                    <a:pt x="2908662" y="75474"/>
                    <a:pt x="2917371" y="78377"/>
                  </a:cubicBezTo>
                  <a:cubicBezTo>
                    <a:pt x="2977534" y="69782"/>
                    <a:pt x="2969345" y="64051"/>
                    <a:pt x="3021874" y="78377"/>
                  </a:cubicBezTo>
                  <a:cubicBezTo>
                    <a:pt x="3039586" y="83208"/>
                    <a:pt x="3074125" y="95794"/>
                    <a:pt x="3074125" y="95794"/>
                  </a:cubicBezTo>
                  <a:cubicBezTo>
                    <a:pt x="3132911" y="76200"/>
                    <a:pt x="3062656" y="102962"/>
                    <a:pt x="3143794" y="52251"/>
                  </a:cubicBezTo>
                  <a:cubicBezTo>
                    <a:pt x="3151578" y="47386"/>
                    <a:pt x="3161211" y="46446"/>
                    <a:pt x="3169920" y="43543"/>
                  </a:cubicBezTo>
                  <a:cubicBezTo>
                    <a:pt x="3178628" y="46446"/>
                    <a:pt x="3186866" y="52251"/>
                    <a:pt x="3196045" y="52251"/>
                  </a:cubicBezTo>
                  <a:cubicBezTo>
                    <a:pt x="3236789" y="52251"/>
                    <a:pt x="3277501" y="48303"/>
                    <a:pt x="3317965" y="43543"/>
                  </a:cubicBezTo>
                  <a:cubicBezTo>
                    <a:pt x="3327082" y="42470"/>
                    <a:pt x="3335130" y="36825"/>
                    <a:pt x="3344091" y="34834"/>
                  </a:cubicBezTo>
                  <a:cubicBezTo>
                    <a:pt x="3361328" y="31004"/>
                    <a:pt x="3378926" y="29029"/>
                    <a:pt x="3396343" y="26126"/>
                  </a:cubicBezTo>
                  <a:cubicBezTo>
                    <a:pt x="3415604" y="45387"/>
                    <a:pt x="3424344" y="57543"/>
                    <a:pt x="3448594" y="69668"/>
                  </a:cubicBezTo>
                  <a:cubicBezTo>
                    <a:pt x="3456805" y="73773"/>
                    <a:pt x="3466011" y="75474"/>
                    <a:pt x="3474720" y="78377"/>
                  </a:cubicBezTo>
                  <a:cubicBezTo>
                    <a:pt x="3491713" y="67048"/>
                    <a:pt x="3512524" y="48943"/>
                    <a:pt x="3535680" y="52251"/>
                  </a:cubicBezTo>
                  <a:cubicBezTo>
                    <a:pt x="3546041" y="53731"/>
                    <a:pt x="3552444" y="64987"/>
                    <a:pt x="3561805" y="69668"/>
                  </a:cubicBezTo>
                  <a:cubicBezTo>
                    <a:pt x="3570016" y="73773"/>
                    <a:pt x="3579720" y="74272"/>
                    <a:pt x="3587931" y="78377"/>
                  </a:cubicBezTo>
                  <a:cubicBezTo>
                    <a:pt x="3618493" y="93658"/>
                    <a:pt x="3618372" y="101547"/>
                    <a:pt x="3640183" y="130628"/>
                  </a:cubicBezTo>
                  <a:cubicBezTo>
                    <a:pt x="3685327" y="62911"/>
                    <a:pt x="3658671" y="91453"/>
                    <a:pt x="3718560" y="43543"/>
                  </a:cubicBezTo>
                  <a:cubicBezTo>
                    <a:pt x="3727268" y="52251"/>
                    <a:pt x="3733670" y="64160"/>
                    <a:pt x="3744685" y="69668"/>
                  </a:cubicBezTo>
                  <a:cubicBezTo>
                    <a:pt x="3757924" y="76288"/>
                    <a:pt x="3773868" y="74787"/>
                    <a:pt x="3788228" y="78377"/>
                  </a:cubicBezTo>
                  <a:cubicBezTo>
                    <a:pt x="3797134" y="80604"/>
                    <a:pt x="3805645" y="84183"/>
                    <a:pt x="3814354" y="87086"/>
                  </a:cubicBezTo>
                  <a:cubicBezTo>
                    <a:pt x="3875623" y="46239"/>
                    <a:pt x="3797935" y="93242"/>
                    <a:pt x="3884023" y="60960"/>
                  </a:cubicBezTo>
                  <a:cubicBezTo>
                    <a:pt x="3893823" y="57285"/>
                    <a:pt x="3900584" y="47794"/>
                    <a:pt x="3910148" y="43543"/>
                  </a:cubicBezTo>
                  <a:cubicBezTo>
                    <a:pt x="3926925" y="36087"/>
                    <a:pt x="3962400" y="26126"/>
                    <a:pt x="3962400" y="26126"/>
                  </a:cubicBezTo>
                  <a:cubicBezTo>
                    <a:pt x="4020457" y="84182"/>
                    <a:pt x="3985623" y="66765"/>
                    <a:pt x="4066903" y="78377"/>
                  </a:cubicBezTo>
                  <a:cubicBezTo>
                    <a:pt x="4075611" y="84183"/>
                    <a:pt x="4082811" y="98064"/>
                    <a:pt x="4093028" y="95794"/>
                  </a:cubicBezTo>
                  <a:cubicBezTo>
                    <a:pt x="4113462" y="91253"/>
                    <a:pt x="4145280" y="60960"/>
                    <a:pt x="4145280" y="60960"/>
                  </a:cubicBezTo>
                  <a:cubicBezTo>
                    <a:pt x="4153988" y="63863"/>
                    <a:pt x="4162226" y="69668"/>
                    <a:pt x="4171405" y="69668"/>
                  </a:cubicBezTo>
                  <a:cubicBezTo>
                    <a:pt x="4211435" y="69668"/>
                    <a:pt x="4226316" y="62976"/>
                    <a:pt x="4258491" y="52251"/>
                  </a:cubicBezTo>
                  <a:cubicBezTo>
                    <a:pt x="4335199" y="77820"/>
                    <a:pt x="4287186" y="77092"/>
                    <a:pt x="4336868" y="52251"/>
                  </a:cubicBezTo>
                  <a:cubicBezTo>
                    <a:pt x="4345079" y="48146"/>
                    <a:pt x="4354285" y="46446"/>
                    <a:pt x="4362994" y="43543"/>
                  </a:cubicBezTo>
                  <a:cubicBezTo>
                    <a:pt x="4374605" y="46446"/>
                    <a:pt x="4387869" y="45612"/>
                    <a:pt x="4397828" y="52251"/>
                  </a:cubicBezTo>
                  <a:cubicBezTo>
                    <a:pt x="4406537" y="58057"/>
                    <a:pt x="4405316" y="75067"/>
                    <a:pt x="4415245" y="78377"/>
                  </a:cubicBezTo>
                  <a:cubicBezTo>
                    <a:pt x="4420711" y="80199"/>
                    <a:pt x="4468078" y="63669"/>
                    <a:pt x="4476205" y="60960"/>
                  </a:cubicBezTo>
                  <a:cubicBezTo>
                    <a:pt x="4513249" y="98002"/>
                    <a:pt x="4469060" y="63476"/>
                    <a:pt x="4537165" y="69668"/>
                  </a:cubicBezTo>
                  <a:cubicBezTo>
                    <a:pt x="4555449" y="71330"/>
                    <a:pt x="4589417" y="87086"/>
                    <a:pt x="4589417" y="87086"/>
                  </a:cubicBezTo>
                  <a:cubicBezTo>
                    <a:pt x="4595223" y="78377"/>
                    <a:pt x="4597473" y="65641"/>
                    <a:pt x="4606834" y="60960"/>
                  </a:cubicBezTo>
                  <a:cubicBezTo>
                    <a:pt x="4622627" y="53063"/>
                    <a:pt x="4641848" y="56081"/>
                    <a:pt x="4659085" y="52251"/>
                  </a:cubicBezTo>
                  <a:cubicBezTo>
                    <a:pt x="4668046" y="50260"/>
                    <a:pt x="4676385" y="46065"/>
                    <a:pt x="4685211" y="43543"/>
                  </a:cubicBezTo>
                  <a:cubicBezTo>
                    <a:pt x="4696719" y="40255"/>
                    <a:pt x="4708434" y="37737"/>
                    <a:pt x="4720045" y="34834"/>
                  </a:cubicBezTo>
                  <a:cubicBezTo>
                    <a:pt x="4729796" y="25083"/>
                    <a:pt x="4745502" y="4186"/>
                    <a:pt x="4763588" y="8708"/>
                  </a:cubicBezTo>
                  <a:cubicBezTo>
                    <a:pt x="4771989" y="10808"/>
                    <a:pt x="4820327" y="43631"/>
                    <a:pt x="4833257" y="52251"/>
                  </a:cubicBezTo>
                  <a:cubicBezTo>
                    <a:pt x="4872632" y="111314"/>
                    <a:pt x="4825952" y="59498"/>
                    <a:pt x="4876800" y="69668"/>
                  </a:cubicBezTo>
                  <a:cubicBezTo>
                    <a:pt x="4884851" y="71278"/>
                    <a:pt x="4887176" y="82862"/>
                    <a:pt x="4894217" y="87086"/>
                  </a:cubicBezTo>
                  <a:cubicBezTo>
                    <a:pt x="4902088" y="91809"/>
                    <a:pt x="4911634" y="92891"/>
                    <a:pt x="4920343" y="95794"/>
                  </a:cubicBezTo>
                  <a:cubicBezTo>
                    <a:pt x="4929051" y="92891"/>
                    <a:pt x="4938498" y="91640"/>
                    <a:pt x="4946468" y="87086"/>
                  </a:cubicBezTo>
                  <a:cubicBezTo>
                    <a:pt x="4957717" y="80658"/>
                    <a:pt x="4992271" y="50279"/>
                    <a:pt x="5007428" y="43543"/>
                  </a:cubicBezTo>
                  <a:cubicBezTo>
                    <a:pt x="5024205" y="36087"/>
                    <a:pt x="5059680" y="26126"/>
                    <a:pt x="5059680" y="26126"/>
                  </a:cubicBezTo>
                  <a:cubicBezTo>
                    <a:pt x="5121860" y="46853"/>
                    <a:pt x="5096655" y="33359"/>
                    <a:pt x="5138057" y="60960"/>
                  </a:cubicBezTo>
                  <a:cubicBezTo>
                    <a:pt x="5161280" y="58057"/>
                    <a:pt x="5184418" y="50132"/>
                    <a:pt x="5207725" y="52251"/>
                  </a:cubicBezTo>
                  <a:cubicBezTo>
                    <a:pt x="5269034" y="57824"/>
                    <a:pt x="5198668" y="93123"/>
                    <a:pt x="5259977" y="52251"/>
                  </a:cubicBezTo>
                  <a:cubicBezTo>
                    <a:pt x="5268686" y="58057"/>
                    <a:pt x="5275637" y="69668"/>
                    <a:pt x="5286103" y="69668"/>
                  </a:cubicBezTo>
                  <a:cubicBezTo>
                    <a:pt x="5296569" y="69668"/>
                    <a:pt x="5302299" y="55561"/>
                    <a:pt x="5312228" y="52251"/>
                  </a:cubicBezTo>
                  <a:cubicBezTo>
                    <a:pt x="5320490" y="49497"/>
                    <a:pt x="5329645" y="52251"/>
                    <a:pt x="5338354" y="52251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1737923" y="3517047"/>
              <a:ext cx="952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cs typeface="Neo Sans Intel"/>
                </a:rPr>
                <a:t> </a:t>
              </a:r>
              <a:r>
                <a:rPr lang="en-US" sz="1400" dirty="0" smtClean="0">
                  <a:solidFill>
                    <a:schemeClr val="tx2"/>
                  </a:solidFill>
                  <a:cs typeface="Neo Sans Intel"/>
                </a:rPr>
                <a:t> noise (t):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" name="TextBox 309"/>
                <p:cNvSpPr txBox="1"/>
                <p:nvPr/>
              </p:nvSpPr>
              <p:spPr>
                <a:xfrm>
                  <a:off x="2677330" y="2183384"/>
                  <a:ext cx="5739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2"/>
                      </a:solidFill>
                      <a:cs typeface="Neo Sans Intel"/>
                    </a:rPr>
                    <a:t>h</a:t>
                  </a:r>
                  <a:r>
                    <a:rPr lang="en-US" sz="1400" dirty="0" smtClean="0">
                      <a:solidFill>
                        <a:schemeClr val="tx2"/>
                      </a:solidFill>
                      <a:cs typeface="Neo Sans Intel"/>
                    </a:rPr>
                    <a:t>1</a:t>
                  </a:r>
                  <a:r>
                    <a:rPr lang="en-US" sz="1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1400" dirty="0" smtClean="0">
                      <a:solidFill>
                        <a:schemeClr val="tx2"/>
                      </a:solidFill>
                      <a:cs typeface="Neo Sans Intel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310" name="TextBox 3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7330" y="2183384"/>
                  <a:ext cx="573957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191"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" name="TextBox 310"/>
                <p:cNvSpPr txBox="1"/>
                <p:nvPr/>
              </p:nvSpPr>
              <p:spPr>
                <a:xfrm>
                  <a:off x="2678803" y="2971905"/>
                  <a:ext cx="6363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2"/>
                      </a:solidFill>
                      <a:cs typeface="Neo Sans Intel"/>
                    </a:rPr>
                    <a:t>h</a:t>
                  </a:r>
                  <a:r>
                    <a:rPr lang="en-US" sz="1400" dirty="0" smtClean="0">
                      <a:solidFill>
                        <a:schemeClr val="tx2"/>
                      </a:solidFill>
                      <a:cs typeface="Neo Sans Intel"/>
                    </a:rPr>
                    <a:t>2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1400" dirty="0" smtClean="0">
                      <a:solidFill>
                        <a:schemeClr val="tx2"/>
                      </a:solidFill>
                      <a:cs typeface="Neo Sans Intel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11" name="TextBox 3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8803" y="2971905"/>
                  <a:ext cx="636314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885"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2" name="TextBox 311"/>
            <p:cNvSpPr txBox="1"/>
            <p:nvPr/>
          </p:nvSpPr>
          <p:spPr>
            <a:xfrm>
              <a:off x="3255687" y="2176075"/>
              <a:ext cx="561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cs typeface="Neo Sans Intel"/>
                </a:rPr>
                <a:t>Zero</a:t>
              </a:r>
            </a:p>
            <a:p>
              <a:r>
                <a:rPr lang="en-US" sz="1000" b="1" dirty="0" smtClean="0">
                  <a:cs typeface="Neo Sans Intel"/>
                </a:rPr>
                <a:t>prefix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3484960" y="2896848"/>
              <a:ext cx="561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cs typeface="Neo Sans Intel"/>
                </a:rPr>
                <a:t>Zero</a:t>
              </a:r>
            </a:p>
            <a:p>
              <a:r>
                <a:rPr lang="en-US" sz="1000" b="1" dirty="0" smtClean="0">
                  <a:cs typeface="Neo Sans Intel"/>
                </a:rPr>
                <a:t>prefix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4085892" y="2240206"/>
              <a:ext cx="17979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cs typeface="Neo Sans Intel"/>
                </a:rPr>
                <a:t>Core symbol  LTF (t)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4295667" y="2951460"/>
              <a:ext cx="1731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cs typeface="Neo Sans Intel"/>
                </a:rPr>
                <a:t>Core symbol </a:t>
              </a:r>
              <a:r>
                <a:rPr lang="en-US" sz="1000" b="1" dirty="0">
                  <a:cs typeface="Neo Sans Intel"/>
                </a:rPr>
                <a:t>LTF (t)</a:t>
              </a:r>
            </a:p>
            <a:p>
              <a:r>
                <a:rPr lang="en-US" sz="1000" b="1" dirty="0" smtClean="0">
                  <a:cs typeface="Neo Sans Intel"/>
                </a:rPr>
                <a:t> </a:t>
              </a: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765313" y="2162751"/>
              <a:ext cx="521546" cy="407152"/>
            </a:xfrm>
            <a:prstGeom prst="rect">
              <a:avLst/>
            </a:prstGeom>
            <a:solidFill>
              <a:srgbClr val="EE611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5761452" y="2173706"/>
              <a:ext cx="561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cs typeface="Neo Sans Intel"/>
                </a:rPr>
                <a:t>Zero</a:t>
              </a:r>
            </a:p>
            <a:p>
              <a:r>
                <a:rPr lang="en-US" sz="1000" b="1" dirty="0" smtClean="0">
                  <a:cs typeface="Neo Sans Intel"/>
                </a:rPr>
                <a:t>prefix</a:t>
              </a: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012316" y="2872756"/>
              <a:ext cx="521546" cy="407152"/>
            </a:xfrm>
            <a:prstGeom prst="rect">
              <a:avLst/>
            </a:prstGeom>
            <a:solidFill>
              <a:srgbClr val="EE611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6012316" y="2879798"/>
              <a:ext cx="561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cs typeface="Neo Sans Intel"/>
                </a:rPr>
                <a:t>Zero</a:t>
              </a:r>
            </a:p>
            <a:p>
              <a:r>
                <a:rPr lang="en-US" sz="1000" b="1" dirty="0" smtClean="0">
                  <a:cs typeface="Neo Sans Intel"/>
                </a:rPr>
                <a:t>prefix</a:t>
              </a:r>
            </a:p>
          </p:txBody>
        </p:sp>
        <p:cxnSp>
          <p:nvCxnSpPr>
            <p:cNvPr id="320" name="Straight Connector 319"/>
            <p:cNvCxnSpPr/>
            <p:nvPr/>
          </p:nvCxnSpPr>
          <p:spPr>
            <a:xfrm flipH="1">
              <a:off x="3551485" y="1856863"/>
              <a:ext cx="14383" cy="1660184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>
              <a:off x="5556902" y="1836463"/>
              <a:ext cx="12789" cy="1680584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>
              <a:off x="3565866" y="1964241"/>
              <a:ext cx="1993260" cy="0"/>
            </a:xfrm>
            <a:prstGeom prst="straightConnector1">
              <a:avLst/>
            </a:prstGeom>
            <a:ln w="9525">
              <a:solidFill>
                <a:schemeClr val="tx2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3" name="TextBox 322"/>
            <p:cNvSpPr txBox="1"/>
            <p:nvPr/>
          </p:nvSpPr>
          <p:spPr>
            <a:xfrm>
              <a:off x="4305080" y="1705166"/>
              <a:ext cx="9652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2"/>
                  </a:solidFill>
                  <a:cs typeface="Neo Sans Intel"/>
                </a:rPr>
                <a:t>FFT window</a:t>
              </a: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6524298" y="2871679"/>
              <a:ext cx="2012090" cy="406545"/>
            </a:xfrm>
            <a:prstGeom prst="rect">
              <a:avLst/>
            </a:prstGeom>
            <a:solidFill>
              <a:srgbClr val="159B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6775459" y="2966525"/>
              <a:ext cx="1722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cs typeface="Neo Sans Intel"/>
                </a:rPr>
                <a:t>Core symbol </a:t>
              </a:r>
              <a:r>
                <a:rPr lang="en-US" sz="1000" b="1" dirty="0">
                  <a:cs typeface="Neo Sans Intel"/>
                </a:rPr>
                <a:t>LTF (t)</a:t>
              </a:r>
              <a:endParaRPr lang="en-US" sz="1000" dirty="0"/>
            </a:p>
            <a:p>
              <a:r>
                <a:rPr lang="en-US" sz="1000" b="1" dirty="0" smtClean="0">
                  <a:cs typeface="Neo Sans Intel"/>
                </a:rPr>
                <a:t> </a:t>
              </a: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6288155" y="2163918"/>
              <a:ext cx="2012090" cy="406545"/>
            </a:xfrm>
            <a:prstGeom prst="rect">
              <a:avLst/>
            </a:prstGeom>
            <a:solidFill>
              <a:srgbClr val="159B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6578098" y="2230473"/>
              <a:ext cx="17221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cs typeface="Neo Sans Intel"/>
                </a:rPr>
                <a:t>Core symbol </a:t>
              </a:r>
              <a:r>
                <a:rPr lang="en-US" sz="1000" b="1" dirty="0">
                  <a:cs typeface="Neo Sans Intel"/>
                </a:rPr>
                <a:t>LTF (t)</a:t>
              </a:r>
              <a:r>
                <a:rPr lang="en-US" sz="1000" b="1" dirty="0" smtClean="0">
                  <a:cs typeface="Neo Sans Intel"/>
                </a:rPr>
                <a:t> </a:t>
              </a:r>
            </a:p>
          </p:txBody>
        </p:sp>
        <p:sp>
          <p:nvSpPr>
            <p:cNvPr id="328" name="Left Brace 327"/>
            <p:cNvSpPr/>
            <p:nvPr/>
          </p:nvSpPr>
          <p:spPr>
            <a:xfrm rot="16200000">
              <a:off x="3749423" y="3115536"/>
              <a:ext cx="78807" cy="423389"/>
            </a:xfrm>
            <a:prstGeom prst="leftBrace">
              <a:avLst>
                <a:gd name="adj1" fmla="val 14100"/>
                <a:gd name="adj2" fmla="val 50000"/>
              </a:avLst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3540603" y="2562467"/>
              <a:ext cx="429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cs typeface="Neo Sans Intel"/>
                </a:rPr>
                <a:t> </a:t>
              </a:r>
              <a:r>
                <a:rPr lang="en-US" sz="1400" dirty="0" smtClean="0">
                  <a:solidFill>
                    <a:schemeClr val="tx2"/>
                  </a:solidFill>
                  <a:cs typeface="Neo Sans Intel"/>
                </a:rPr>
                <a:t> </a:t>
              </a:r>
              <a:r>
                <a:rPr lang="el-GR" sz="1200" dirty="0" smtClean="0">
                  <a:solidFill>
                    <a:schemeClr val="tx2"/>
                  </a:solidFill>
                  <a:cs typeface="Neo Sans Intel"/>
                </a:rPr>
                <a:t>τ</a:t>
              </a:r>
              <a:r>
                <a:rPr lang="en-US" sz="1200" dirty="0" smtClean="0">
                  <a:solidFill>
                    <a:schemeClr val="tx2"/>
                  </a:solidFill>
                  <a:cs typeface="Neo Sans Intel"/>
                </a:rPr>
                <a:t>1</a:t>
              </a:r>
              <a:endParaRPr lang="en-US" sz="1400" dirty="0" smtClean="0">
                <a:solidFill>
                  <a:schemeClr val="tx2"/>
                </a:solidFill>
                <a:cs typeface="Neo Sans Intel"/>
              </a:endParaRPr>
            </a:p>
          </p:txBody>
        </p:sp>
        <p:cxnSp>
          <p:nvCxnSpPr>
            <p:cNvPr id="330" name="Straight Connector 329"/>
            <p:cNvCxnSpPr/>
            <p:nvPr/>
          </p:nvCxnSpPr>
          <p:spPr>
            <a:xfrm>
              <a:off x="6073786" y="1835971"/>
              <a:ext cx="12043" cy="1681076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Curved Up Arrow 330"/>
            <p:cNvSpPr/>
            <p:nvPr/>
          </p:nvSpPr>
          <p:spPr>
            <a:xfrm flipH="1" flipV="1">
              <a:off x="3605950" y="1634580"/>
              <a:ext cx="2330693" cy="250952"/>
            </a:xfrm>
            <a:prstGeom prst="curvedUpArrow">
              <a:avLst>
                <a:gd name="adj1" fmla="val 25000"/>
                <a:gd name="adj2" fmla="val 50000"/>
                <a:gd name="adj3" fmla="val 3204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4305080" y="1438471"/>
              <a:ext cx="10611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cs typeface="Neo Sans Intel"/>
                </a:rPr>
                <a:t>Copy &amp; Paste</a:t>
              </a:r>
            </a:p>
          </p:txBody>
        </p:sp>
        <p:sp>
          <p:nvSpPr>
            <p:cNvPr id="333" name="Left Brace 332"/>
            <p:cNvSpPr/>
            <p:nvPr/>
          </p:nvSpPr>
          <p:spPr>
            <a:xfrm rot="16200000">
              <a:off x="3604201" y="2538212"/>
              <a:ext cx="121318" cy="197988"/>
            </a:xfrm>
            <a:prstGeom prst="leftBrace">
              <a:avLst>
                <a:gd name="adj1" fmla="val 14100"/>
                <a:gd name="adj2" fmla="val 50000"/>
              </a:avLst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3657324" y="3302232"/>
              <a:ext cx="4171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cs typeface="Neo Sans Intel"/>
                </a:rPr>
                <a:t> </a:t>
              </a:r>
              <a:r>
                <a:rPr lang="en-US" sz="1200" dirty="0" smtClean="0">
                  <a:solidFill>
                    <a:schemeClr val="tx2"/>
                  </a:solidFill>
                  <a:cs typeface="Neo Sans Intel"/>
                </a:rPr>
                <a:t> </a:t>
              </a:r>
              <a:r>
                <a:rPr lang="el-GR" sz="1200" dirty="0" smtClean="0">
                  <a:solidFill>
                    <a:schemeClr val="tx2"/>
                  </a:solidFill>
                  <a:cs typeface="Neo Sans Intel"/>
                </a:rPr>
                <a:t>τ</a:t>
              </a:r>
              <a:r>
                <a:rPr lang="en-US" sz="1200" dirty="0" smtClean="0">
                  <a:solidFill>
                    <a:schemeClr val="tx2"/>
                  </a:solidFill>
                  <a:cs typeface="Neo Sans Intel"/>
                </a:rPr>
                <a:t>2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982251" y="2802955"/>
              <a:ext cx="7067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  <a:cs typeface="Neo Sans Intel"/>
                </a:rPr>
                <a:t>r</a:t>
              </a:r>
              <a:r>
                <a:rPr lang="en-US" sz="1600" dirty="0" smtClean="0">
                  <a:solidFill>
                    <a:schemeClr val="tx2"/>
                  </a:solidFill>
                  <a:cs typeface="Neo Sans Intel"/>
                </a:rPr>
                <a:t>(t)= </a:t>
              </a:r>
            </a:p>
          </p:txBody>
        </p:sp>
      </p:grpSp>
      <p:sp>
        <p:nvSpPr>
          <p:cNvPr id="336" name="Rectangle 335"/>
          <p:cNvSpPr/>
          <p:nvPr/>
        </p:nvSpPr>
        <p:spPr bwMode="auto">
          <a:xfrm>
            <a:off x="1908489" y="5376216"/>
            <a:ext cx="5759855" cy="43204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LTF Subtraction with Replay Attack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5613" y="1604434"/>
                <a:ext cx="8228012" cy="4870979"/>
              </a:xfrm>
            </p:spPr>
            <p:txBody>
              <a:bodyPr/>
              <a:lstStyle/>
              <a:p>
                <a:r>
                  <a:rPr lang="en-US" sz="1800" b="0" dirty="0" smtClean="0"/>
                  <a:t>Assume the replay attack can generate a fake path h3</a:t>
                </a:r>
              </a:p>
              <a:p>
                <a:endParaRPr lang="en-US" sz="2000" b="0" dirty="0"/>
              </a:p>
              <a:p>
                <a:endParaRPr lang="en-US" sz="2000" b="0" dirty="0" smtClean="0"/>
              </a:p>
              <a:p>
                <a:endParaRPr lang="en-US" sz="2000" b="0" dirty="0"/>
              </a:p>
              <a:p>
                <a:endParaRPr lang="en-US" sz="2000" b="0" dirty="0" smtClean="0"/>
              </a:p>
              <a:p>
                <a:endParaRPr lang="en-US" sz="2000" b="0" dirty="0"/>
              </a:p>
              <a:p>
                <a:pPr marL="0" indent="0">
                  <a:buNone/>
                </a:pPr>
                <a:endParaRPr lang="en-US" sz="2000" b="0" dirty="0" smtClean="0"/>
              </a:p>
              <a:p>
                <a:pPr marL="0" indent="0">
                  <a:buNone/>
                </a:pPr>
                <a:endParaRPr lang="en-US" sz="2000" b="0" dirty="0" smtClean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US" sz="1800" b="0" dirty="0" smtClean="0"/>
              </a:p>
              <a:p>
                <a:pPr>
                  <a:spcBef>
                    <a:spcPts val="1200"/>
                  </a:spcBef>
                </a:pPr>
                <a:endParaRPr lang="en-US" sz="1800" b="0" dirty="0" smtClean="0"/>
              </a:p>
              <a:p>
                <a:pPr>
                  <a:spcBef>
                    <a:spcPts val="1200"/>
                  </a:spcBef>
                </a:pPr>
                <a:r>
                  <a:rPr lang="en-US" sz="1800" b="0" dirty="0" smtClean="0"/>
                  <a:t>Within FFT window, after LTF subtraction, the noise plus interference will be left: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1800" b="0" dirty="0" smtClean="0"/>
                  <a:t>      r’(</a:t>
                </a:r>
                <a:r>
                  <a:rPr lang="en-US" sz="1800" b="0" dirty="0"/>
                  <a:t>t</a:t>
                </a:r>
                <a:r>
                  <a:rPr lang="en-US" sz="1800" b="0" dirty="0" smtClean="0"/>
                  <a:t>)= r(t</a:t>
                </a:r>
                <a:r>
                  <a:rPr lang="en-US" sz="1800" b="0" dirty="0"/>
                  <a:t>)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0" dirty="0" smtClean="0"/>
                  <a:t> </a:t>
                </a:r>
                <a:r>
                  <a:rPr lang="en-US" sz="1800" b="0" dirty="0"/>
                  <a:t>h3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b="0" dirty="0"/>
                  <a:t>LTF(t)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dirty="0"/>
                  <a:t>h1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b="0" dirty="0"/>
                  <a:t>LTF(t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l-GR" sz="1800" b="0" dirty="0">
                    <a:solidFill>
                      <a:schemeClr val="tx2"/>
                    </a:solidFill>
                    <a:cs typeface="Neo Sans Intel"/>
                  </a:rPr>
                  <a:t>τ</a:t>
                </a:r>
                <a:r>
                  <a:rPr lang="en-US" sz="1800" b="0" dirty="0">
                    <a:solidFill>
                      <a:schemeClr val="tx2"/>
                    </a:solidFill>
                    <a:cs typeface="Neo Sans Intel"/>
                  </a:rPr>
                  <a:t>1</a:t>
                </a:r>
                <a:r>
                  <a:rPr lang="en-US" sz="1800" b="0" dirty="0"/>
                  <a:t>)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dirty="0"/>
                  <a:t>h2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b="0" dirty="0"/>
                  <a:t>LTF(t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l-GR" sz="1800" b="0" dirty="0">
                    <a:solidFill>
                      <a:schemeClr val="tx2"/>
                    </a:solidFill>
                    <a:cs typeface="Neo Sans Intel"/>
                  </a:rPr>
                  <a:t>τ</a:t>
                </a:r>
                <a:r>
                  <a:rPr lang="en-US" sz="1800" b="0" dirty="0">
                    <a:solidFill>
                      <a:schemeClr val="tx2"/>
                    </a:solidFill>
                    <a:cs typeface="Neo Sans Intel"/>
                  </a:rPr>
                  <a:t>2</a:t>
                </a:r>
                <a:r>
                  <a:rPr lang="en-US" sz="1800" b="0" dirty="0"/>
                  <a:t>) = noise(t)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dirty="0"/>
                  <a:t>h3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b="0" dirty="0"/>
                  <a:t>LTF(t)</a:t>
                </a:r>
                <a:r>
                  <a:rPr lang="en-US" sz="1800" b="0" dirty="0">
                    <a:ea typeface="Cambria Math" panose="02040503050406030204" pitchFamily="18" charset="0"/>
                  </a:rPr>
                  <a:t> </a:t>
                </a:r>
                <a:endParaRPr lang="en-US" sz="1800" b="0" dirty="0"/>
              </a:p>
              <a:p>
                <a:pPr>
                  <a:spcBef>
                    <a:spcPts val="1200"/>
                  </a:spcBef>
                </a:pPr>
                <a:endParaRPr lang="en-US" sz="1800" b="0" dirty="0" smtClean="0"/>
              </a:p>
              <a:p>
                <a:pPr>
                  <a:spcBef>
                    <a:spcPts val="1200"/>
                  </a:spcBef>
                </a:pPr>
                <a:endParaRPr lang="en-US" sz="1800" b="0" dirty="0"/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en-US" sz="1800" b="0" dirty="0" smtClean="0"/>
              </a:p>
              <a:p>
                <a:pPr marL="0" indent="0">
                  <a:buNone/>
                </a:pPr>
                <a:endParaRPr lang="en-US" sz="2000" b="0" dirty="0"/>
              </a:p>
            </p:txBody>
          </p:sp>
        </mc:Choice>
        <mc:Fallback xmlns="">
          <p:sp>
            <p:nvSpPr>
              <p:cNvPr id="211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5613" y="1604434"/>
                <a:ext cx="8228012" cy="4870979"/>
              </a:xfrm>
              <a:blipFill rotWithShape="0">
                <a:blip r:embed="rId3"/>
                <a:stretch>
                  <a:fillRect l="-519" t="-626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" name="Rectangle 211"/>
          <p:cNvSpPr/>
          <p:nvPr/>
        </p:nvSpPr>
        <p:spPr bwMode="auto">
          <a:xfrm>
            <a:off x="856192" y="5877272"/>
            <a:ext cx="7748256" cy="43204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13" name="Group 212"/>
          <p:cNvGrpSpPr/>
          <p:nvPr/>
        </p:nvGrpSpPr>
        <p:grpSpPr>
          <a:xfrm>
            <a:off x="693554" y="2002606"/>
            <a:ext cx="7653556" cy="3362113"/>
            <a:chOff x="979725" y="893501"/>
            <a:chExt cx="7653556" cy="3362113"/>
          </a:xfrm>
        </p:grpSpPr>
        <p:sp>
          <p:nvSpPr>
            <p:cNvPr id="214" name="Rectangle 213"/>
            <p:cNvSpPr/>
            <p:nvPr/>
          </p:nvSpPr>
          <p:spPr>
            <a:xfrm>
              <a:off x="3242924" y="1712078"/>
              <a:ext cx="521546" cy="407152"/>
            </a:xfrm>
            <a:prstGeom prst="rect">
              <a:avLst/>
            </a:prstGeom>
            <a:solidFill>
              <a:srgbClr val="EE611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764473" y="1712076"/>
              <a:ext cx="2001135" cy="407153"/>
            </a:xfrm>
            <a:prstGeom prst="rect">
              <a:avLst/>
            </a:prstGeom>
            <a:solidFill>
              <a:srgbClr val="159B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3478975" y="2422792"/>
              <a:ext cx="521546" cy="409309"/>
            </a:xfrm>
            <a:prstGeom prst="rect">
              <a:avLst/>
            </a:prstGeom>
            <a:solidFill>
              <a:srgbClr val="EE611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000521" y="2425554"/>
              <a:ext cx="2012090" cy="406545"/>
            </a:xfrm>
            <a:prstGeom prst="rect">
              <a:avLst/>
            </a:prstGeom>
            <a:solidFill>
              <a:srgbClr val="159B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895779" y="1749735"/>
              <a:ext cx="8741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  <a:cs typeface="Neo Sans Intel"/>
                </a:rPr>
                <a:t>1</a:t>
              </a:r>
              <a:r>
                <a:rPr lang="en-US" sz="1400" baseline="30000" dirty="0" smtClean="0">
                  <a:solidFill>
                    <a:schemeClr val="tx2"/>
                  </a:solidFill>
                  <a:cs typeface="Neo Sans Intel"/>
                </a:rPr>
                <a:t>st</a:t>
              </a:r>
              <a:r>
                <a:rPr lang="en-US" sz="1400" dirty="0" smtClean="0">
                  <a:solidFill>
                    <a:schemeClr val="tx2"/>
                  </a:solidFill>
                  <a:cs typeface="Neo Sans Intel"/>
                </a:rPr>
                <a:t> path: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1852836" y="2524323"/>
              <a:ext cx="9300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  <a:cs typeface="Neo Sans Intel"/>
                </a:rPr>
                <a:t>2</a:t>
              </a:r>
              <a:r>
                <a:rPr lang="en-US" sz="1400" baseline="30000" dirty="0" smtClean="0">
                  <a:solidFill>
                    <a:schemeClr val="tx2"/>
                  </a:solidFill>
                  <a:cs typeface="Neo Sans Intel"/>
                </a:rPr>
                <a:t>nd</a:t>
              </a:r>
              <a:r>
                <a:rPr lang="en-US" sz="1400" dirty="0" smtClean="0">
                  <a:solidFill>
                    <a:schemeClr val="tx2"/>
                  </a:solidFill>
                  <a:cs typeface="Neo Sans Intel"/>
                </a:rPr>
                <a:t> path: </a:t>
              </a:r>
            </a:p>
          </p:txBody>
        </p:sp>
        <p:sp>
          <p:nvSpPr>
            <p:cNvPr id="220" name="Left Brace 219"/>
            <p:cNvSpPr/>
            <p:nvPr/>
          </p:nvSpPr>
          <p:spPr>
            <a:xfrm>
              <a:off x="1496405" y="1759916"/>
              <a:ext cx="253949" cy="2133427"/>
            </a:xfrm>
            <a:prstGeom prst="leftBrac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3240007" y="3138953"/>
              <a:ext cx="5393274" cy="131584"/>
            </a:xfrm>
            <a:custGeom>
              <a:avLst/>
              <a:gdLst>
                <a:gd name="connsiteX0" fmla="*/ 0 w 5338354"/>
                <a:gd name="connsiteY0" fmla="*/ 78377 h 130628"/>
                <a:gd name="connsiteX1" fmla="*/ 34834 w 5338354"/>
                <a:gd name="connsiteY1" fmla="*/ 34834 h 130628"/>
                <a:gd name="connsiteX2" fmla="*/ 69668 w 5338354"/>
                <a:gd name="connsiteY2" fmla="*/ 52251 h 130628"/>
                <a:gd name="connsiteX3" fmla="*/ 121920 w 5338354"/>
                <a:gd name="connsiteY3" fmla="*/ 78377 h 130628"/>
                <a:gd name="connsiteX4" fmla="*/ 165463 w 5338354"/>
                <a:gd name="connsiteY4" fmla="*/ 60960 h 130628"/>
                <a:gd name="connsiteX5" fmla="*/ 200297 w 5338354"/>
                <a:gd name="connsiteY5" fmla="*/ 34834 h 130628"/>
                <a:gd name="connsiteX6" fmla="*/ 217714 w 5338354"/>
                <a:gd name="connsiteY6" fmla="*/ 60960 h 130628"/>
                <a:gd name="connsiteX7" fmla="*/ 278674 w 5338354"/>
                <a:gd name="connsiteY7" fmla="*/ 52251 h 130628"/>
                <a:gd name="connsiteX8" fmla="*/ 304800 w 5338354"/>
                <a:gd name="connsiteY8" fmla="*/ 43543 h 130628"/>
                <a:gd name="connsiteX9" fmla="*/ 313508 w 5338354"/>
                <a:gd name="connsiteY9" fmla="*/ 78377 h 130628"/>
                <a:gd name="connsiteX10" fmla="*/ 348343 w 5338354"/>
                <a:gd name="connsiteY10" fmla="*/ 69668 h 130628"/>
                <a:gd name="connsiteX11" fmla="*/ 365760 w 5338354"/>
                <a:gd name="connsiteY11" fmla="*/ 87086 h 130628"/>
                <a:gd name="connsiteX12" fmla="*/ 444137 w 5338354"/>
                <a:gd name="connsiteY12" fmla="*/ 69668 h 130628"/>
                <a:gd name="connsiteX13" fmla="*/ 470263 w 5338354"/>
                <a:gd name="connsiteY13" fmla="*/ 52251 h 130628"/>
                <a:gd name="connsiteX14" fmla="*/ 496388 w 5338354"/>
                <a:gd name="connsiteY14" fmla="*/ 60960 h 130628"/>
                <a:gd name="connsiteX15" fmla="*/ 574765 w 5338354"/>
                <a:gd name="connsiteY15" fmla="*/ 26126 h 130628"/>
                <a:gd name="connsiteX16" fmla="*/ 600891 w 5338354"/>
                <a:gd name="connsiteY16" fmla="*/ 34834 h 130628"/>
                <a:gd name="connsiteX17" fmla="*/ 618308 w 5338354"/>
                <a:gd name="connsiteY17" fmla="*/ 60960 h 130628"/>
                <a:gd name="connsiteX18" fmla="*/ 661851 w 5338354"/>
                <a:gd name="connsiteY18" fmla="*/ 52251 h 130628"/>
                <a:gd name="connsiteX19" fmla="*/ 687977 w 5338354"/>
                <a:gd name="connsiteY19" fmla="*/ 34834 h 130628"/>
                <a:gd name="connsiteX20" fmla="*/ 740228 w 5338354"/>
                <a:gd name="connsiteY20" fmla="*/ 69668 h 130628"/>
                <a:gd name="connsiteX21" fmla="*/ 766354 w 5338354"/>
                <a:gd name="connsiteY21" fmla="*/ 60960 h 130628"/>
                <a:gd name="connsiteX22" fmla="*/ 783771 w 5338354"/>
                <a:gd name="connsiteY22" fmla="*/ 34834 h 130628"/>
                <a:gd name="connsiteX23" fmla="*/ 809897 w 5338354"/>
                <a:gd name="connsiteY23" fmla="*/ 43543 h 130628"/>
                <a:gd name="connsiteX24" fmla="*/ 879565 w 5338354"/>
                <a:gd name="connsiteY24" fmla="*/ 34834 h 130628"/>
                <a:gd name="connsiteX25" fmla="*/ 896983 w 5338354"/>
                <a:gd name="connsiteY25" fmla="*/ 60960 h 130628"/>
                <a:gd name="connsiteX26" fmla="*/ 966651 w 5338354"/>
                <a:gd name="connsiteY26" fmla="*/ 43543 h 130628"/>
                <a:gd name="connsiteX27" fmla="*/ 975360 w 5338354"/>
                <a:gd name="connsiteY27" fmla="*/ 69668 h 130628"/>
                <a:gd name="connsiteX28" fmla="*/ 1001485 w 5338354"/>
                <a:gd name="connsiteY28" fmla="*/ 78377 h 130628"/>
                <a:gd name="connsiteX29" fmla="*/ 1018903 w 5338354"/>
                <a:gd name="connsiteY29" fmla="*/ 52251 h 130628"/>
                <a:gd name="connsiteX30" fmla="*/ 1071154 w 5338354"/>
                <a:gd name="connsiteY30" fmla="*/ 69668 h 130628"/>
                <a:gd name="connsiteX31" fmla="*/ 1105988 w 5338354"/>
                <a:gd name="connsiteY31" fmla="*/ 52251 h 130628"/>
                <a:gd name="connsiteX32" fmla="*/ 1132114 w 5338354"/>
                <a:gd name="connsiteY32" fmla="*/ 43543 h 130628"/>
                <a:gd name="connsiteX33" fmla="*/ 1158240 w 5338354"/>
                <a:gd name="connsiteY33" fmla="*/ 17417 h 130628"/>
                <a:gd name="connsiteX34" fmla="*/ 1184365 w 5338354"/>
                <a:gd name="connsiteY34" fmla="*/ 34834 h 130628"/>
                <a:gd name="connsiteX35" fmla="*/ 1236617 w 5338354"/>
                <a:gd name="connsiteY35" fmla="*/ 17417 h 130628"/>
                <a:gd name="connsiteX36" fmla="*/ 1271451 w 5338354"/>
                <a:gd name="connsiteY36" fmla="*/ 34834 h 130628"/>
                <a:gd name="connsiteX37" fmla="*/ 1297577 w 5338354"/>
                <a:gd name="connsiteY37" fmla="*/ 52251 h 130628"/>
                <a:gd name="connsiteX38" fmla="*/ 1358537 w 5338354"/>
                <a:gd name="connsiteY38" fmla="*/ 34834 h 130628"/>
                <a:gd name="connsiteX39" fmla="*/ 1393371 w 5338354"/>
                <a:gd name="connsiteY39" fmla="*/ 52251 h 130628"/>
                <a:gd name="connsiteX40" fmla="*/ 1410788 w 5338354"/>
                <a:gd name="connsiteY40" fmla="*/ 78377 h 130628"/>
                <a:gd name="connsiteX41" fmla="*/ 1445623 w 5338354"/>
                <a:gd name="connsiteY41" fmla="*/ 87086 h 130628"/>
                <a:gd name="connsiteX42" fmla="*/ 1524000 w 5338354"/>
                <a:gd name="connsiteY42" fmla="*/ 87086 h 130628"/>
                <a:gd name="connsiteX43" fmla="*/ 1611085 w 5338354"/>
                <a:gd name="connsiteY43" fmla="*/ 69668 h 130628"/>
                <a:gd name="connsiteX44" fmla="*/ 1628503 w 5338354"/>
                <a:gd name="connsiteY44" fmla="*/ 87086 h 130628"/>
                <a:gd name="connsiteX45" fmla="*/ 1698171 w 5338354"/>
                <a:gd name="connsiteY45" fmla="*/ 69668 h 130628"/>
                <a:gd name="connsiteX46" fmla="*/ 1741714 w 5338354"/>
                <a:gd name="connsiteY46" fmla="*/ 78377 h 130628"/>
                <a:gd name="connsiteX47" fmla="*/ 1767840 w 5338354"/>
                <a:gd name="connsiteY47" fmla="*/ 95794 h 130628"/>
                <a:gd name="connsiteX48" fmla="*/ 1854925 w 5338354"/>
                <a:gd name="connsiteY48" fmla="*/ 60960 h 130628"/>
                <a:gd name="connsiteX49" fmla="*/ 1924594 w 5338354"/>
                <a:gd name="connsiteY49" fmla="*/ 78377 h 130628"/>
                <a:gd name="connsiteX50" fmla="*/ 1950720 w 5338354"/>
                <a:gd name="connsiteY50" fmla="*/ 87086 h 130628"/>
                <a:gd name="connsiteX51" fmla="*/ 1976845 w 5338354"/>
                <a:gd name="connsiteY51" fmla="*/ 78377 h 130628"/>
                <a:gd name="connsiteX52" fmla="*/ 2020388 w 5338354"/>
                <a:gd name="connsiteY52" fmla="*/ 69668 h 130628"/>
                <a:gd name="connsiteX53" fmla="*/ 2029097 w 5338354"/>
                <a:gd name="connsiteY53" fmla="*/ 26126 h 130628"/>
                <a:gd name="connsiteX54" fmla="*/ 2072640 w 5338354"/>
                <a:gd name="connsiteY54" fmla="*/ 69668 h 130628"/>
                <a:gd name="connsiteX55" fmla="*/ 2098765 w 5338354"/>
                <a:gd name="connsiteY55" fmla="*/ 34834 h 130628"/>
                <a:gd name="connsiteX56" fmla="*/ 2151017 w 5338354"/>
                <a:gd name="connsiteY56" fmla="*/ 0 h 130628"/>
                <a:gd name="connsiteX57" fmla="*/ 2177143 w 5338354"/>
                <a:gd name="connsiteY57" fmla="*/ 8708 h 130628"/>
                <a:gd name="connsiteX58" fmla="*/ 2220685 w 5338354"/>
                <a:gd name="connsiteY58" fmla="*/ 52251 h 130628"/>
                <a:gd name="connsiteX59" fmla="*/ 2238103 w 5338354"/>
                <a:gd name="connsiteY59" fmla="*/ 69668 h 130628"/>
                <a:gd name="connsiteX60" fmla="*/ 2264228 w 5338354"/>
                <a:gd name="connsiteY60" fmla="*/ 87086 h 130628"/>
                <a:gd name="connsiteX61" fmla="*/ 2290354 w 5338354"/>
                <a:gd name="connsiteY61" fmla="*/ 78377 h 130628"/>
                <a:gd name="connsiteX62" fmla="*/ 2299063 w 5338354"/>
                <a:gd name="connsiteY62" fmla="*/ 52251 h 130628"/>
                <a:gd name="connsiteX63" fmla="*/ 2325188 w 5338354"/>
                <a:gd name="connsiteY63" fmla="*/ 69668 h 130628"/>
                <a:gd name="connsiteX64" fmla="*/ 2377440 w 5338354"/>
                <a:gd name="connsiteY64" fmla="*/ 130628 h 130628"/>
                <a:gd name="connsiteX65" fmla="*/ 2403565 w 5338354"/>
                <a:gd name="connsiteY65" fmla="*/ 113211 h 130628"/>
                <a:gd name="connsiteX66" fmla="*/ 2420983 w 5338354"/>
                <a:gd name="connsiteY66" fmla="*/ 95794 h 130628"/>
                <a:gd name="connsiteX67" fmla="*/ 2455817 w 5338354"/>
                <a:gd name="connsiteY67" fmla="*/ 78377 h 130628"/>
                <a:gd name="connsiteX68" fmla="*/ 2499360 w 5338354"/>
                <a:gd name="connsiteY68" fmla="*/ 95794 h 130628"/>
                <a:gd name="connsiteX69" fmla="*/ 2551611 w 5338354"/>
                <a:gd name="connsiteY69" fmla="*/ 113211 h 130628"/>
                <a:gd name="connsiteX70" fmla="*/ 2586445 w 5338354"/>
                <a:gd name="connsiteY70" fmla="*/ 104503 h 130628"/>
                <a:gd name="connsiteX71" fmla="*/ 2629988 w 5338354"/>
                <a:gd name="connsiteY71" fmla="*/ 69668 h 130628"/>
                <a:gd name="connsiteX72" fmla="*/ 2682240 w 5338354"/>
                <a:gd name="connsiteY72" fmla="*/ 95794 h 130628"/>
                <a:gd name="connsiteX73" fmla="*/ 2734491 w 5338354"/>
                <a:gd name="connsiteY73" fmla="*/ 60960 h 130628"/>
                <a:gd name="connsiteX74" fmla="*/ 2795451 w 5338354"/>
                <a:gd name="connsiteY74" fmla="*/ 43543 h 130628"/>
                <a:gd name="connsiteX75" fmla="*/ 2865120 w 5338354"/>
                <a:gd name="connsiteY75" fmla="*/ 52251 h 130628"/>
                <a:gd name="connsiteX76" fmla="*/ 2891245 w 5338354"/>
                <a:gd name="connsiteY76" fmla="*/ 69668 h 130628"/>
                <a:gd name="connsiteX77" fmla="*/ 2917371 w 5338354"/>
                <a:gd name="connsiteY77" fmla="*/ 78377 h 130628"/>
                <a:gd name="connsiteX78" fmla="*/ 3021874 w 5338354"/>
                <a:gd name="connsiteY78" fmla="*/ 78377 h 130628"/>
                <a:gd name="connsiteX79" fmla="*/ 3074125 w 5338354"/>
                <a:gd name="connsiteY79" fmla="*/ 95794 h 130628"/>
                <a:gd name="connsiteX80" fmla="*/ 3143794 w 5338354"/>
                <a:gd name="connsiteY80" fmla="*/ 52251 h 130628"/>
                <a:gd name="connsiteX81" fmla="*/ 3169920 w 5338354"/>
                <a:gd name="connsiteY81" fmla="*/ 43543 h 130628"/>
                <a:gd name="connsiteX82" fmla="*/ 3196045 w 5338354"/>
                <a:gd name="connsiteY82" fmla="*/ 52251 h 130628"/>
                <a:gd name="connsiteX83" fmla="*/ 3317965 w 5338354"/>
                <a:gd name="connsiteY83" fmla="*/ 43543 h 130628"/>
                <a:gd name="connsiteX84" fmla="*/ 3344091 w 5338354"/>
                <a:gd name="connsiteY84" fmla="*/ 34834 h 130628"/>
                <a:gd name="connsiteX85" fmla="*/ 3396343 w 5338354"/>
                <a:gd name="connsiteY85" fmla="*/ 26126 h 130628"/>
                <a:gd name="connsiteX86" fmla="*/ 3448594 w 5338354"/>
                <a:gd name="connsiteY86" fmla="*/ 69668 h 130628"/>
                <a:gd name="connsiteX87" fmla="*/ 3474720 w 5338354"/>
                <a:gd name="connsiteY87" fmla="*/ 78377 h 130628"/>
                <a:gd name="connsiteX88" fmla="*/ 3535680 w 5338354"/>
                <a:gd name="connsiteY88" fmla="*/ 52251 h 130628"/>
                <a:gd name="connsiteX89" fmla="*/ 3561805 w 5338354"/>
                <a:gd name="connsiteY89" fmla="*/ 69668 h 130628"/>
                <a:gd name="connsiteX90" fmla="*/ 3587931 w 5338354"/>
                <a:gd name="connsiteY90" fmla="*/ 78377 h 130628"/>
                <a:gd name="connsiteX91" fmla="*/ 3640183 w 5338354"/>
                <a:gd name="connsiteY91" fmla="*/ 130628 h 130628"/>
                <a:gd name="connsiteX92" fmla="*/ 3718560 w 5338354"/>
                <a:gd name="connsiteY92" fmla="*/ 43543 h 130628"/>
                <a:gd name="connsiteX93" fmla="*/ 3744685 w 5338354"/>
                <a:gd name="connsiteY93" fmla="*/ 69668 h 130628"/>
                <a:gd name="connsiteX94" fmla="*/ 3788228 w 5338354"/>
                <a:gd name="connsiteY94" fmla="*/ 78377 h 130628"/>
                <a:gd name="connsiteX95" fmla="*/ 3814354 w 5338354"/>
                <a:gd name="connsiteY95" fmla="*/ 87086 h 130628"/>
                <a:gd name="connsiteX96" fmla="*/ 3884023 w 5338354"/>
                <a:gd name="connsiteY96" fmla="*/ 60960 h 130628"/>
                <a:gd name="connsiteX97" fmla="*/ 3910148 w 5338354"/>
                <a:gd name="connsiteY97" fmla="*/ 43543 h 130628"/>
                <a:gd name="connsiteX98" fmla="*/ 3962400 w 5338354"/>
                <a:gd name="connsiteY98" fmla="*/ 26126 h 130628"/>
                <a:gd name="connsiteX99" fmla="*/ 4066903 w 5338354"/>
                <a:gd name="connsiteY99" fmla="*/ 78377 h 130628"/>
                <a:gd name="connsiteX100" fmla="*/ 4093028 w 5338354"/>
                <a:gd name="connsiteY100" fmla="*/ 95794 h 130628"/>
                <a:gd name="connsiteX101" fmla="*/ 4145280 w 5338354"/>
                <a:gd name="connsiteY101" fmla="*/ 60960 h 130628"/>
                <a:gd name="connsiteX102" fmla="*/ 4171405 w 5338354"/>
                <a:gd name="connsiteY102" fmla="*/ 69668 h 130628"/>
                <a:gd name="connsiteX103" fmla="*/ 4258491 w 5338354"/>
                <a:gd name="connsiteY103" fmla="*/ 52251 h 130628"/>
                <a:gd name="connsiteX104" fmla="*/ 4336868 w 5338354"/>
                <a:gd name="connsiteY104" fmla="*/ 52251 h 130628"/>
                <a:gd name="connsiteX105" fmla="*/ 4362994 w 5338354"/>
                <a:gd name="connsiteY105" fmla="*/ 43543 h 130628"/>
                <a:gd name="connsiteX106" fmla="*/ 4397828 w 5338354"/>
                <a:gd name="connsiteY106" fmla="*/ 52251 h 130628"/>
                <a:gd name="connsiteX107" fmla="*/ 4415245 w 5338354"/>
                <a:gd name="connsiteY107" fmla="*/ 78377 h 130628"/>
                <a:gd name="connsiteX108" fmla="*/ 4476205 w 5338354"/>
                <a:gd name="connsiteY108" fmla="*/ 60960 h 130628"/>
                <a:gd name="connsiteX109" fmla="*/ 4537165 w 5338354"/>
                <a:gd name="connsiteY109" fmla="*/ 69668 h 130628"/>
                <a:gd name="connsiteX110" fmla="*/ 4589417 w 5338354"/>
                <a:gd name="connsiteY110" fmla="*/ 87086 h 130628"/>
                <a:gd name="connsiteX111" fmla="*/ 4606834 w 5338354"/>
                <a:gd name="connsiteY111" fmla="*/ 60960 h 130628"/>
                <a:gd name="connsiteX112" fmla="*/ 4659085 w 5338354"/>
                <a:gd name="connsiteY112" fmla="*/ 52251 h 130628"/>
                <a:gd name="connsiteX113" fmla="*/ 4685211 w 5338354"/>
                <a:gd name="connsiteY113" fmla="*/ 43543 h 130628"/>
                <a:gd name="connsiteX114" fmla="*/ 4720045 w 5338354"/>
                <a:gd name="connsiteY114" fmla="*/ 34834 h 130628"/>
                <a:gd name="connsiteX115" fmla="*/ 4763588 w 5338354"/>
                <a:gd name="connsiteY115" fmla="*/ 8708 h 130628"/>
                <a:gd name="connsiteX116" fmla="*/ 4833257 w 5338354"/>
                <a:gd name="connsiteY116" fmla="*/ 52251 h 130628"/>
                <a:gd name="connsiteX117" fmla="*/ 4876800 w 5338354"/>
                <a:gd name="connsiteY117" fmla="*/ 69668 h 130628"/>
                <a:gd name="connsiteX118" fmla="*/ 4894217 w 5338354"/>
                <a:gd name="connsiteY118" fmla="*/ 87086 h 130628"/>
                <a:gd name="connsiteX119" fmla="*/ 4920343 w 5338354"/>
                <a:gd name="connsiteY119" fmla="*/ 95794 h 130628"/>
                <a:gd name="connsiteX120" fmla="*/ 4946468 w 5338354"/>
                <a:gd name="connsiteY120" fmla="*/ 87086 h 130628"/>
                <a:gd name="connsiteX121" fmla="*/ 5007428 w 5338354"/>
                <a:gd name="connsiteY121" fmla="*/ 43543 h 130628"/>
                <a:gd name="connsiteX122" fmla="*/ 5059680 w 5338354"/>
                <a:gd name="connsiteY122" fmla="*/ 26126 h 130628"/>
                <a:gd name="connsiteX123" fmla="*/ 5138057 w 5338354"/>
                <a:gd name="connsiteY123" fmla="*/ 60960 h 130628"/>
                <a:gd name="connsiteX124" fmla="*/ 5207725 w 5338354"/>
                <a:gd name="connsiteY124" fmla="*/ 52251 h 130628"/>
                <a:gd name="connsiteX125" fmla="*/ 5259977 w 5338354"/>
                <a:gd name="connsiteY125" fmla="*/ 52251 h 130628"/>
                <a:gd name="connsiteX126" fmla="*/ 5286103 w 5338354"/>
                <a:gd name="connsiteY126" fmla="*/ 69668 h 130628"/>
                <a:gd name="connsiteX127" fmla="*/ 5312228 w 5338354"/>
                <a:gd name="connsiteY127" fmla="*/ 52251 h 130628"/>
                <a:gd name="connsiteX128" fmla="*/ 5338354 w 5338354"/>
                <a:gd name="connsiteY128" fmla="*/ 52251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338354" h="130628">
                  <a:moveTo>
                    <a:pt x="0" y="78377"/>
                  </a:moveTo>
                  <a:cubicBezTo>
                    <a:pt x="11611" y="63863"/>
                    <a:pt x="17430" y="41361"/>
                    <a:pt x="34834" y="34834"/>
                  </a:cubicBezTo>
                  <a:cubicBezTo>
                    <a:pt x="46989" y="30276"/>
                    <a:pt x="58397" y="45810"/>
                    <a:pt x="69668" y="52251"/>
                  </a:cubicBezTo>
                  <a:cubicBezTo>
                    <a:pt x="116938" y="79262"/>
                    <a:pt x="74019" y="62410"/>
                    <a:pt x="121920" y="78377"/>
                  </a:cubicBezTo>
                  <a:cubicBezTo>
                    <a:pt x="136434" y="72571"/>
                    <a:pt x="151798" y="68552"/>
                    <a:pt x="165463" y="60960"/>
                  </a:cubicBezTo>
                  <a:cubicBezTo>
                    <a:pt x="178151" y="53911"/>
                    <a:pt x="185783" y="34834"/>
                    <a:pt x="200297" y="34834"/>
                  </a:cubicBezTo>
                  <a:cubicBezTo>
                    <a:pt x="210763" y="34834"/>
                    <a:pt x="211908" y="52251"/>
                    <a:pt x="217714" y="60960"/>
                  </a:cubicBezTo>
                  <a:cubicBezTo>
                    <a:pt x="238034" y="58057"/>
                    <a:pt x="258546" y="56276"/>
                    <a:pt x="278674" y="52251"/>
                  </a:cubicBezTo>
                  <a:cubicBezTo>
                    <a:pt x="287675" y="50451"/>
                    <a:pt x="297456" y="38035"/>
                    <a:pt x="304800" y="43543"/>
                  </a:cubicBezTo>
                  <a:cubicBezTo>
                    <a:pt x="314375" y="50724"/>
                    <a:pt x="310605" y="66766"/>
                    <a:pt x="313508" y="78377"/>
                  </a:cubicBezTo>
                  <a:cubicBezTo>
                    <a:pt x="325120" y="75474"/>
                    <a:pt x="336537" y="67700"/>
                    <a:pt x="348343" y="69668"/>
                  </a:cubicBezTo>
                  <a:cubicBezTo>
                    <a:pt x="356442" y="71018"/>
                    <a:pt x="357613" y="86068"/>
                    <a:pt x="365760" y="87086"/>
                  </a:cubicBezTo>
                  <a:cubicBezTo>
                    <a:pt x="376464" y="88424"/>
                    <a:pt x="427567" y="77953"/>
                    <a:pt x="444137" y="69668"/>
                  </a:cubicBezTo>
                  <a:cubicBezTo>
                    <a:pt x="453498" y="64987"/>
                    <a:pt x="461554" y="58057"/>
                    <a:pt x="470263" y="52251"/>
                  </a:cubicBezTo>
                  <a:cubicBezTo>
                    <a:pt x="478971" y="55154"/>
                    <a:pt x="487209" y="60960"/>
                    <a:pt x="496388" y="60960"/>
                  </a:cubicBezTo>
                  <a:cubicBezTo>
                    <a:pt x="538755" y="60960"/>
                    <a:pt x="543198" y="49801"/>
                    <a:pt x="574765" y="26126"/>
                  </a:cubicBezTo>
                  <a:cubicBezTo>
                    <a:pt x="583474" y="29029"/>
                    <a:pt x="593723" y="29100"/>
                    <a:pt x="600891" y="34834"/>
                  </a:cubicBezTo>
                  <a:cubicBezTo>
                    <a:pt x="609064" y="41372"/>
                    <a:pt x="608244" y="58085"/>
                    <a:pt x="618308" y="60960"/>
                  </a:cubicBezTo>
                  <a:cubicBezTo>
                    <a:pt x="632540" y="65026"/>
                    <a:pt x="647337" y="55154"/>
                    <a:pt x="661851" y="52251"/>
                  </a:cubicBezTo>
                  <a:cubicBezTo>
                    <a:pt x="670560" y="46445"/>
                    <a:pt x="677760" y="32564"/>
                    <a:pt x="687977" y="34834"/>
                  </a:cubicBezTo>
                  <a:cubicBezTo>
                    <a:pt x="708411" y="39375"/>
                    <a:pt x="740228" y="69668"/>
                    <a:pt x="740228" y="69668"/>
                  </a:cubicBezTo>
                  <a:cubicBezTo>
                    <a:pt x="748937" y="66765"/>
                    <a:pt x="759186" y="66694"/>
                    <a:pt x="766354" y="60960"/>
                  </a:cubicBezTo>
                  <a:cubicBezTo>
                    <a:pt x="774527" y="54422"/>
                    <a:pt x="774053" y="38721"/>
                    <a:pt x="783771" y="34834"/>
                  </a:cubicBezTo>
                  <a:cubicBezTo>
                    <a:pt x="792294" y="31425"/>
                    <a:pt x="801188" y="40640"/>
                    <a:pt x="809897" y="43543"/>
                  </a:cubicBezTo>
                  <a:cubicBezTo>
                    <a:pt x="834839" y="33566"/>
                    <a:pt x="854537" y="14812"/>
                    <a:pt x="879565" y="34834"/>
                  </a:cubicBezTo>
                  <a:cubicBezTo>
                    <a:pt x="887738" y="41372"/>
                    <a:pt x="891177" y="52251"/>
                    <a:pt x="896983" y="60960"/>
                  </a:cubicBezTo>
                  <a:cubicBezTo>
                    <a:pt x="920206" y="55154"/>
                    <a:pt x="959081" y="20834"/>
                    <a:pt x="966651" y="43543"/>
                  </a:cubicBezTo>
                  <a:cubicBezTo>
                    <a:pt x="969554" y="52251"/>
                    <a:pt x="968869" y="63177"/>
                    <a:pt x="975360" y="69668"/>
                  </a:cubicBezTo>
                  <a:cubicBezTo>
                    <a:pt x="981851" y="76159"/>
                    <a:pt x="992777" y="75474"/>
                    <a:pt x="1001485" y="78377"/>
                  </a:cubicBezTo>
                  <a:cubicBezTo>
                    <a:pt x="1007291" y="69668"/>
                    <a:pt x="1008517" y="53549"/>
                    <a:pt x="1018903" y="52251"/>
                  </a:cubicBezTo>
                  <a:cubicBezTo>
                    <a:pt x="1037120" y="49974"/>
                    <a:pt x="1071154" y="69668"/>
                    <a:pt x="1071154" y="69668"/>
                  </a:cubicBezTo>
                  <a:cubicBezTo>
                    <a:pt x="1082765" y="63862"/>
                    <a:pt x="1094056" y="57365"/>
                    <a:pt x="1105988" y="52251"/>
                  </a:cubicBezTo>
                  <a:cubicBezTo>
                    <a:pt x="1114425" y="48635"/>
                    <a:pt x="1124476" y="48635"/>
                    <a:pt x="1132114" y="43543"/>
                  </a:cubicBezTo>
                  <a:cubicBezTo>
                    <a:pt x="1142362" y="36711"/>
                    <a:pt x="1149531" y="26126"/>
                    <a:pt x="1158240" y="17417"/>
                  </a:cubicBezTo>
                  <a:cubicBezTo>
                    <a:pt x="1166948" y="23223"/>
                    <a:pt x="1173899" y="34834"/>
                    <a:pt x="1184365" y="34834"/>
                  </a:cubicBezTo>
                  <a:cubicBezTo>
                    <a:pt x="1202724" y="34834"/>
                    <a:pt x="1236617" y="17417"/>
                    <a:pt x="1236617" y="17417"/>
                  </a:cubicBezTo>
                  <a:cubicBezTo>
                    <a:pt x="1248228" y="23223"/>
                    <a:pt x="1260180" y="28393"/>
                    <a:pt x="1271451" y="34834"/>
                  </a:cubicBezTo>
                  <a:cubicBezTo>
                    <a:pt x="1280538" y="40027"/>
                    <a:pt x="1287216" y="50771"/>
                    <a:pt x="1297577" y="52251"/>
                  </a:cubicBezTo>
                  <a:cubicBezTo>
                    <a:pt x="1305234" y="53345"/>
                    <a:pt x="1348732" y="38103"/>
                    <a:pt x="1358537" y="34834"/>
                  </a:cubicBezTo>
                  <a:cubicBezTo>
                    <a:pt x="1370148" y="40640"/>
                    <a:pt x="1383398" y="43940"/>
                    <a:pt x="1393371" y="52251"/>
                  </a:cubicBezTo>
                  <a:cubicBezTo>
                    <a:pt x="1401412" y="58952"/>
                    <a:pt x="1402079" y="72571"/>
                    <a:pt x="1410788" y="78377"/>
                  </a:cubicBezTo>
                  <a:cubicBezTo>
                    <a:pt x="1420747" y="85016"/>
                    <a:pt x="1434011" y="84183"/>
                    <a:pt x="1445623" y="87086"/>
                  </a:cubicBezTo>
                  <a:cubicBezTo>
                    <a:pt x="1507803" y="66358"/>
                    <a:pt x="1482598" y="59484"/>
                    <a:pt x="1524000" y="87086"/>
                  </a:cubicBezTo>
                  <a:cubicBezTo>
                    <a:pt x="1551698" y="77853"/>
                    <a:pt x="1581064" y="66332"/>
                    <a:pt x="1611085" y="69668"/>
                  </a:cubicBezTo>
                  <a:cubicBezTo>
                    <a:pt x="1619246" y="70575"/>
                    <a:pt x="1622697" y="81280"/>
                    <a:pt x="1628503" y="87086"/>
                  </a:cubicBezTo>
                  <a:cubicBezTo>
                    <a:pt x="1649119" y="80213"/>
                    <a:pt x="1677152" y="69668"/>
                    <a:pt x="1698171" y="69668"/>
                  </a:cubicBezTo>
                  <a:cubicBezTo>
                    <a:pt x="1712973" y="69668"/>
                    <a:pt x="1727200" y="75474"/>
                    <a:pt x="1741714" y="78377"/>
                  </a:cubicBezTo>
                  <a:cubicBezTo>
                    <a:pt x="1750423" y="84183"/>
                    <a:pt x="1757454" y="94496"/>
                    <a:pt x="1767840" y="95794"/>
                  </a:cubicBezTo>
                  <a:cubicBezTo>
                    <a:pt x="1801023" y="99942"/>
                    <a:pt x="1829518" y="76205"/>
                    <a:pt x="1854925" y="60960"/>
                  </a:cubicBezTo>
                  <a:cubicBezTo>
                    <a:pt x="1914654" y="80868"/>
                    <a:pt x="1840508" y="57355"/>
                    <a:pt x="1924594" y="78377"/>
                  </a:cubicBezTo>
                  <a:cubicBezTo>
                    <a:pt x="1933500" y="80604"/>
                    <a:pt x="1942011" y="84183"/>
                    <a:pt x="1950720" y="87086"/>
                  </a:cubicBezTo>
                  <a:cubicBezTo>
                    <a:pt x="1959428" y="84183"/>
                    <a:pt x="1967940" y="80603"/>
                    <a:pt x="1976845" y="78377"/>
                  </a:cubicBezTo>
                  <a:cubicBezTo>
                    <a:pt x="1991205" y="74787"/>
                    <a:pt x="2009921" y="80134"/>
                    <a:pt x="2020388" y="69668"/>
                  </a:cubicBezTo>
                  <a:cubicBezTo>
                    <a:pt x="2030854" y="59202"/>
                    <a:pt x="2026194" y="40640"/>
                    <a:pt x="2029097" y="26126"/>
                  </a:cubicBezTo>
                  <a:cubicBezTo>
                    <a:pt x="2033320" y="32460"/>
                    <a:pt x="2056806" y="74946"/>
                    <a:pt x="2072640" y="69668"/>
                  </a:cubicBezTo>
                  <a:cubicBezTo>
                    <a:pt x="2086409" y="65078"/>
                    <a:pt x="2089473" y="45984"/>
                    <a:pt x="2098765" y="34834"/>
                  </a:cubicBezTo>
                  <a:cubicBezTo>
                    <a:pt x="2117762" y="12038"/>
                    <a:pt x="2120857" y="15080"/>
                    <a:pt x="2151017" y="0"/>
                  </a:cubicBezTo>
                  <a:cubicBezTo>
                    <a:pt x="2159726" y="2903"/>
                    <a:pt x="2169799" y="3200"/>
                    <a:pt x="2177143" y="8708"/>
                  </a:cubicBezTo>
                  <a:cubicBezTo>
                    <a:pt x="2193564" y="21024"/>
                    <a:pt x="2206171" y="37737"/>
                    <a:pt x="2220685" y="52251"/>
                  </a:cubicBezTo>
                  <a:cubicBezTo>
                    <a:pt x="2226491" y="58057"/>
                    <a:pt x="2231271" y="65113"/>
                    <a:pt x="2238103" y="69668"/>
                  </a:cubicBezTo>
                  <a:lnTo>
                    <a:pt x="2264228" y="87086"/>
                  </a:lnTo>
                  <a:cubicBezTo>
                    <a:pt x="2272937" y="84183"/>
                    <a:pt x="2283863" y="84868"/>
                    <a:pt x="2290354" y="78377"/>
                  </a:cubicBezTo>
                  <a:cubicBezTo>
                    <a:pt x="2296845" y="71886"/>
                    <a:pt x="2290157" y="54478"/>
                    <a:pt x="2299063" y="52251"/>
                  </a:cubicBezTo>
                  <a:cubicBezTo>
                    <a:pt x="2309217" y="49712"/>
                    <a:pt x="2317148" y="62968"/>
                    <a:pt x="2325188" y="69668"/>
                  </a:cubicBezTo>
                  <a:cubicBezTo>
                    <a:pt x="2349447" y="89884"/>
                    <a:pt x="2358219" y="105001"/>
                    <a:pt x="2377440" y="130628"/>
                  </a:cubicBezTo>
                  <a:cubicBezTo>
                    <a:pt x="2386148" y="124822"/>
                    <a:pt x="2395392" y="119749"/>
                    <a:pt x="2403565" y="113211"/>
                  </a:cubicBezTo>
                  <a:cubicBezTo>
                    <a:pt x="2409976" y="108082"/>
                    <a:pt x="2414151" y="100348"/>
                    <a:pt x="2420983" y="95794"/>
                  </a:cubicBezTo>
                  <a:cubicBezTo>
                    <a:pt x="2431785" y="88593"/>
                    <a:pt x="2444206" y="84183"/>
                    <a:pt x="2455817" y="78377"/>
                  </a:cubicBezTo>
                  <a:cubicBezTo>
                    <a:pt x="2491481" y="131874"/>
                    <a:pt x="2451767" y="90506"/>
                    <a:pt x="2499360" y="95794"/>
                  </a:cubicBezTo>
                  <a:cubicBezTo>
                    <a:pt x="2517607" y="97821"/>
                    <a:pt x="2551611" y="113211"/>
                    <a:pt x="2551611" y="113211"/>
                  </a:cubicBezTo>
                  <a:cubicBezTo>
                    <a:pt x="2563222" y="110308"/>
                    <a:pt x="2575444" y="109218"/>
                    <a:pt x="2586445" y="104503"/>
                  </a:cubicBezTo>
                  <a:cubicBezTo>
                    <a:pt x="2605672" y="96263"/>
                    <a:pt x="2615942" y="83715"/>
                    <a:pt x="2629988" y="69668"/>
                  </a:cubicBezTo>
                  <a:cubicBezTo>
                    <a:pt x="2636347" y="73907"/>
                    <a:pt x="2670220" y="99801"/>
                    <a:pt x="2682240" y="95794"/>
                  </a:cubicBezTo>
                  <a:cubicBezTo>
                    <a:pt x="2702098" y="89174"/>
                    <a:pt x="2714364" y="66711"/>
                    <a:pt x="2734491" y="60960"/>
                  </a:cubicBezTo>
                  <a:lnTo>
                    <a:pt x="2795451" y="43543"/>
                  </a:lnTo>
                  <a:cubicBezTo>
                    <a:pt x="2818674" y="46446"/>
                    <a:pt x="2842541" y="46093"/>
                    <a:pt x="2865120" y="52251"/>
                  </a:cubicBezTo>
                  <a:cubicBezTo>
                    <a:pt x="2875217" y="55005"/>
                    <a:pt x="2881884" y="64987"/>
                    <a:pt x="2891245" y="69668"/>
                  </a:cubicBezTo>
                  <a:cubicBezTo>
                    <a:pt x="2899456" y="73773"/>
                    <a:pt x="2908662" y="75474"/>
                    <a:pt x="2917371" y="78377"/>
                  </a:cubicBezTo>
                  <a:cubicBezTo>
                    <a:pt x="2977534" y="69782"/>
                    <a:pt x="2969345" y="64051"/>
                    <a:pt x="3021874" y="78377"/>
                  </a:cubicBezTo>
                  <a:cubicBezTo>
                    <a:pt x="3039586" y="83208"/>
                    <a:pt x="3074125" y="95794"/>
                    <a:pt x="3074125" y="95794"/>
                  </a:cubicBezTo>
                  <a:cubicBezTo>
                    <a:pt x="3132911" y="76200"/>
                    <a:pt x="3062656" y="102962"/>
                    <a:pt x="3143794" y="52251"/>
                  </a:cubicBezTo>
                  <a:cubicBezTo>
                    <a:pt x="3151578" y="47386"/>
                    <a:pt x="3161211" y="46446"/>
                    <a:pt x="3169920" y="43543"/>
                  </a:cubicBezTo>
                  <a:cubicBezTo>
                    <a:pt x="3178628" y="46446"/>
                    <a:pt x="3186866" y="52251"/>
                    <a:pt x="3196045" y="52251"/>
                  </a:cubicBezTo>
                  <a:cubicBezTo>
                    <a:pt x="3236789" y="52251"/>
                    <a:pt x="3277501" y="48303"/>
                    <a:pt x="3317965" y="43543"/>
                  </a:cubicBezTo>
                  <a:cubicBezTo>
                    <a:pt x="3327082" y="42470"/>
                    <a:pt x="3335130" y="36825"/>
                    <a:pt x="3344091" y="34834"/>
                  </a:cubicBezTo>
                  <a:cubicBezTo>
                    <a:pt x="3361328" y="31004"/>
                    <a:pt x="3378926" y="29029"/>
                    <a:pt x="3396343" y="26126"/>
                  </a:cubicBezTo>
                  <a:cubicBezTo>
                    <a:pt x="3415604" y="45387"/>
                    <a:pt x="3424344" y="57543"/>
                    <a:pt x="3448594" y="69668"/>
                  </a:cubicBezTo>
                  <a:cubicBezTo>
                    <a:pt x="3456805" y="73773"/>
                    <a:pt x="3466011" y="75474"/>
                    <a:pt x="3474720" y="78377"/>
                  </a:cubicBezTo>
                  <a:cubicBezTo>
                    <a:pt x="3491713" y="67048"/>
                    <a:pt x="3512524" y="48943"/>
                    <a:pt x="3535680" y="52251"/>
                  </a:cubicBezTo>
                  <a:cubicBezTo>
                    <a:pt x="3546041" y="53731"/>
                    <a:pt x="3552444" y="64987"/>
                    <a:pt x="3561805" y="69668"/>
                  </a:cubicBezTo>
                  <a:cubicBezTo>
                    <a:pt x="3570016" y="73773"/>
                    <a:pt x="3579720" y="74272"/>
                    <a:pt x="3587931" y="78377"/>
                  </a:cubicBezTo>
                  <a:cubicBezTo>
                    <a:pt x="3618493" y="93658"/>
                    <a:pt x="3618372" y="101547"/>
                    <a:pt x="3640183" y="130628"/>
                  </a:cubicBezTo>
                  <a:cubicBezTo>
                    <a:pt x="3685327" y="62911"/>
                    <a:pt x="3658671" y="91453"/>
                    <a:pt x="3718560" y="43543"/>
                  </a:cubicBezTo>
                  <a:cubicBezTo>
                    <a:pt x="3727268" y="52251"/>
                    <a:pt x="3733670" y="64160"/>
                    <a:pt x="3744685" y="69668"/>
                  </a:cubicBezTo>
                  <a:cubicBezTo>
                    <a:pt x="3757924" y="76288"/>
                    <a:pt x="3773868" y="74787"/>
                    <a:pt x="3788228" y="78377"/>
                  </a:cubicBezTo>
                  <a:cubicBezTo>
                    <a:pt x="3797134" y="80604"/>
                    <a:pt x="3805645" y="84183"/>
                    <a:pt x="3814354" y="87086"/>
                  </a:cubicBezTo>
                  <a:cubicBezTo>
                    <a:pt x="3875623" y="46239"/>
                    <a:pt x="3797935" y="93242"/>
                    <a:pt x="3884023" y="60960"/>
                  </a:cubicBezTo>
                  <a:cubicBezTo>
                    <a:pt x="3893823" y="57285"/>
                    <a:pt x="3900584" y="47794"/>
                    <a:pt x="3910148" y="43543"/>
                  </a:cubicBezTo>
                  <a:cubicBezTo>
                    <a:pt x="3926925" y="36087"/>
                    <a:pt x="3962400" y="26126"/>
                    <a:pt x="3962400" y="26126"/>
                  </a:cubicBezTo>
                  <a:cubicBezTo>
                    <a:pt x="4020457" y="84182"/>
                    <a:pt x="3985623" y="66765"/>
                    <a:pt x="4066903" y="78377"/>
                  </a:cubicBezTo>
                  <a:cubicBezTo>
                    <a:pt x="4075611" y="84183"/>
                    <a:pt x="4082811" y="98064"/>
                    <a:pt x="4093028" y="95794"/>
                  </a:cubicBezTo>
                  <a:cubicBezTo>
                    <a:pt x="4113462" y="91253"/>
                    <a:pt x="4145280" y="60960"/>
                    <a:pt x="4145280" y="60960"/>
                  </a:cubicBezTo>
                  <a:cubicBezTo>
                    <a:pt x="4153988" y="63863"/>
                    <a:pt x="4162226" y="69668"/>
                    <a:pt x="4171405" y="69668"/>
                  </a:cubicBezTo>
                  <a:cubicBezTo>
                    <a:pt x="4211435" y="69668"/>
                    <a:pt x="4226316" y="62976"/>
                    <a:pt x="4258491" y="52251"/>
                  </a:cubicBezTo>
                  <a:cubicBezTo>
                    <a:pt x="4335199" y="77820"/>
                    <a:pt x="4287186" y="77092"/>
                    <a:pt x="4336868" y="52251"/>
                  </a:cubicBezTo>
                  <a:cubicBezTo>
                    <a:pt x="4345079" y="48146"/>
                    <a:pt x="4354285" y="46446"/>
                    <a:pt x="4362994" y="43543"/>
                  </a:cubicBezTo>
                  <a:cubicBezTo>
                    <a:pt x="4374605" y="46446"/>
                    <a:pt x="4387869" y="45612"/>
                    <a:pt x="4397828" y="52251"/>
                  </a:cubicBezTo>
                  <a:cubicBezTo>
                    <a:pt x="4406537" y="58057"/>
                    <a:pt x="4405316" y="75067"/>
                    <a:pt x="4415245" y="78377"/>
                  </a:cubicBezTo>
                  <a:cubicBezTo>
                    <a:pt x="4420711" y="80199"/>
                    <a:pt x="4468078" y="63669"/>
                    <a:pt x="4476205" y="60960"/>
                  </a:cubicBezTo>
                  <a:cubicBezTo>
                    <a:pt x="4513249" y="98002"/>
                    <a:pt x="4469060" y="63476"/>
                    <a:pt x="4537165" y="69668"/>
                  </a:cubicBezTo>
                  <a:cubicBezTo>
                    <a:pt x="4555449" y="71330"/>
                    <a:pt x="4589417" y="87086"/>
                    <a:pt x="4589417" y="87086"/>
                  </a:cubicBezTo>
                  <a:cubicBezTo>
                    <a:pt x="4595223" y="78377"/>
                    <a:pt x="4597473" y="65641"/>
                    <a:pt x="4606834" y="60960"/>
                  </a:cubicBezTo>
                  <a:cubicBezTo>
                    <a:pt x="4622627" y="53063"/>
                    <a:pt x="4641848" y="56081"/>
                    <a:pt x="4659085" y="52251"/>
                  </a:cubicBezTo>
                  <a:cubicBezTo>
                    <a:pt x="4668046" y="50260"/>
                    <a:pt x="4676385" y="46065"/>
                    <a:pt x="4685211" y="43543"/>
                  </a:cubicBezTo>
                  <a:cubicBezTo>
                    <a:pt x="4696719" y="40255"/>
                    <a:pt x="4708434" y="37737"/>
                    <a:pt x="4720045" y="34834"/>
                  </a:cubicBezTo>
                  <a:cubicBezTo>
                    <a:pt x="4729796" y="25083"/>
                    <a:pt x="4745502" y="4186"/>
                    <a:pt x="4763588" y="8708"/>
                  </a:cubicBezTo>
                  <a:cubicBezTo>
                    <a:pt x="4771989" y="10808"/>
                    <a:pt x="4820327" y="43631"/>
                    <a:pt x="4833257" y="52251"/>
                  </a:cubicBezTo>
                  <a:cubicBezTo>
                    <a:pt x="4872632" y="111314"/>
                    <a:pt x="4825952" y="59498"/>
                    <a:pt x="4876800" y="69668"/>
                  </a:cubicBezTo>
                  <a:cubicBezTo>
                    <a:pt x="4884851" y="71278"/>
                    <a:pt x="4887176" y="82862"/>
                    <a:pt x="4894217" y="87086"/>
                  </a:cubicBezTo>
                  <a:cubicBezTo>
                    <a:pt x="4902088" y="91809"/>
                    <a:pt x="4911634" y="92891"/>
                    <a:pt x="4920343" y="95794"/>
                  </a:cubicBezTo>
                  <a:cubicBezTo>
                    <a:pt x="4929051" y="92891"/>
                    <a:pt x="4938498" y="91640"/>
                    <a:pt x="4946468" y="87086"/>
                  </a:cubicBezTo>
                  <a:cubicBezTo>
                    <a:pt x="4957717" y="80658"/>
                    <a:pt x="4992271" y="50279"/>
                    <a:pt x="5007428" y="43543"/>
                  </a:cubicBezTo>
                  <a:cubicBezTo>
                    <a:pt x="5024205" y="36087"/>
                    <a:pt x="5059680" y="26126"/>
                    <a:pt x="5059680" y="26126"/>
                  </a:cubicBezTo>
                  <a:cubicBezTo>
                    <a:pt x="5121860" y="46853"/>
                    <a:pt x="5096655" y="33359"/>
                    <a:pt x="5138057" y="60960"/>
                  </a:cubicBezTo>
                  <a:cubicBezTo>
                    <a:pt x="5161280" y="58057"/>
                    <a:pt x="5184418" y="50132"/>
                    <a:pt x="5207725" y="52251"/>
                  </a:cubicBezTo>
                  <a:cubicBezTo>
                    <a:pt x="5269034" y="57824"/>
                    <a:pt x="5198668" y="93123"/>
                    <a:pt x="5259977" y="52251"/>
                  </a:cubicBezTo>
                  <a:cubicBezTo>
                    <a:pt x="5268686" y="58057"/>
                    <a:pt x="5275637" y="69668"/>
                    <a:pt x="5286103" y="69668"/>
                  </a:cubicBezTo>
                  <a:cubicBezTo>
                    <a:pt x="5296569" y="69668"/>
                    <a:pt x="5302299" y="55561"/>
                    <a:pt x="5312228" y="52251"/>
                  </a:cubicBezTo>
                  <a:cubicBezTo>
                    <a:pt x="5320490" y="49497"/>
                    <a:pt x="5329645" y="52251"/>
                    <a:pt x="5338354" y="52251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790388" y="3038181"/>
              <a:ext cx="952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cs typeface="Neo Sans Intel"/>
                </a:rPr>
                <a:t> </a:t>
              </a:r>
              <a:r>
                <a:rPr lang="en-US" sz="1400" dirty="0" smtClean="0">
                  <a:solidFill>
                    <a:schemeClr val="tx2"/>
                  </a:solidFill>
                  <a:cs typeface="Neo Sans Intel"/>
                </a:rPr>
                <a:t> noise (t):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979725" y="2658598"/>
              <a:ext cx="5832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  <a:cs typeface="Neo Sans Intel"/>
                </a:rPr>
                <a:t>r</a:t>
              </a:r>
              <a:r>
                <a:rPr lang="en-US" sz="1600" dirty="0" smtClean="0">
                  <a:solidFill>
                    <a:schemeClr val="tx2"/>
                  </a:solidFill>
                  <a:cs typeface="Neo Sans Intel"/>
                </a:rPr>
                <a:t>(t)=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/>
                <p:cNvSpPr txBox="1"/>
                <p:nvPr/>
              </p:nvSpPr>
              <p:spPr>
                <a:xfrm>
                  <a:off x="2677330" y="1734498"/>
                  <a:ext cx="5739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2"/>
                      </a:solidFill>
                      <a:cs typeface="Neo Sans Intel"/>
                    </a:rPr>
                    <a:t>h</a:t>
                  </a:r>
                  <a:r>
                    <a:rPr lang="en-US" sz="1400" dirty="0" smtClean="0">
                      <a:solidFill>
                        <a:schemeClr val="tx2"/>
                      </a:solidFill>
                      <a:cs typeface="Neo Sans Intel"/>
                    </a:rPr>
                    <a:t>1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1400" dirty="0" smtClean="0">
                      <a:solidFill>
                        <a:schemeClr val="tx2"/>
                      </a:solidFill>
                      <a:cs typeface="Neo Sans Intel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4" name="TextBox 2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7330" y="1734498"/>
                  <a:ext cx="573957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191" t="-1961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/>
                <p:cNvSpPr txBox="1"/>
                <p:nvPr/>
              </p:nvSpPr>
              <p:spPr>
                <a:xfrm>
                  <a:off x="2678803" y="2523019"/>
                  <a:ext cx="6363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2"/>
                      </a:solidFill>
                      <a:cs typeface="Neo Sans Intel"/>
                    </a:rPr>
                    <a:t>h</a:t>
                  </a:r>
                  <a:r>
                    <a:rPr lang="en-US" sz="1400" dirty="0" smtClean="0">
                      <a:solidFill>
                        <a:schemeClr val="tx2"/>
                      </a:solidFill>
                      <a:cs typeface="Neo Sans Intel"/>
                    </a:rPr>
                    <a:t>2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1400" dirty="0" smtClean="0">
                      <a:solidFill>
                        <a:schemeClr val="tx2"/>
                      </a:solidFill>
                      <a:cs typeface="Neo Sans Intel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5" name="TextBox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8803" y="2523019"/>
                  <a:ext cx="636314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857"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6" name="TextBox 225"/>
            <p:cNvSpPr txBox="1"/>
            <p:nvPr/>
          </p:nvSpPr>
          <p:spPr>
            <a:xfrm>
              <a:off x="3255687" y="1727189"/>
              <a:ext cx="561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cs typeface="Neo Sans Intel"/>
                </a:rPr>
                <a:t>Zero</a:t>
              </a:r>
            </a:p>
            <a:p>
              <a:r>
                <a:rPr lang="en-US" sz="1000" b="1" dirty="0" smtClean="0">
                  <a:cs typeface="Neo Sans Intel"/>
                </a:rPr>
                <a:t>prefix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484960" y="2447962"/>
              <a:ext cx="561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cs typeface="Neo Sans Intel"/>
                </a:rPr>
                <a:t>Zero</a:t>
              </a:r>
            </a:p>
            <a:p>
              <a:r>
                <a:rPr lang="en-US" sz="1000" b="1" dirty="0" smtClean="0">
                  <a:cs typeface="Neo Sans Intel"/>
                </a:rPr>
                <a:t>prefix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4085892" y="1791320"/>
              <a:ext cx="17979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cs typeface="Neo Sans Intel"/>
                </a:rPr>
                <a:t>Core symbol  LTF (t)</a:t>
              </a: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4295667" y="2502574"/>
              <a:ext cx="1731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cs typeface="Neo Sans Intel"/>
                </a:rPr>
                <a:t>Core symbol </a:t>
              </a:r>
              <a:r>
                <a:rPr lang="en-US" sz="1000" b="1" dirty="0">
                  <a:cs typeface="Neo Sans Intel"/>
                </a:rPr>
                <a:t>LTF (t)</a:t>
              </a:r>
            </a:p>
            <a:p>
              <a:r>
                <a:rPr lang="en-US" sz="1000" b="1" dirty="0" smtClean="0">
                  <a:cs typeface="Neo Sans Intel"/>
                </a:rPr>
                <a:t> </a:t>
              </a: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765313" y="1713865"/>
              <a:ext cx="521546" cy="407152"/>
            </a:xfrm>
            <a:prstGeom prst="rect">
              <a:avLst/>
            </a:prstGeom>
            <a:solidFill>
              <a:srgbClr val="EE611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761452" y="1724820"/>
              <a:ext cx="561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cs typeface="Neo Sans Intel"/>
                </a:rPr>
                <a:t>Zero</a:t>
              </a:r>
            </a:p>
            <a:p>
              <a:r>
                <a:rPr lang="en-US" sz="1000" b="1" dirty="0" smtClean="0">
                  <a:cs typeface="Neo Sans Intel"/>
                </a:rPr>
                <a:t>prefix</a:t>
              </a: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012316" y="2423870"/>
              <a:ext cx="521546" cy="407152"/>
            </a:xfrm>
            <a:prstGeom prst="rect">
              <a:avLst/>
            </a:prstGeom>
            <a:solidFill>
              <a:srgbClr val="EE611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6012316" y="2430912"/>
              <a:ext cx="561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cs typeface="Neo Sans Intel"/>
                </a:rPr>
                <a:t>Zero</a:t>
              </a:r>
            </a:p>
            <a:p>
              <a:r>
                <a:rPr lang="en-US" sz="1000" b="1" dirty="0" smtClean="0">
                  <a:cs typeface="Neo Sans Intel"/>
                </a:rPr>
                <a:t>prefix</a:t>
              </a:r>
            </a:p>
          </p:txBody>
        </p:sp>
        <p:cxnSp>
          <p:nvCxnSpPr>
            <p:cNvPr id="234" name="Straight Connector 233"/>
            <p:cNvCxnSpPr/>
            <p:nvPr/>
          </p:nvCxnSpPr>
          <p:spPr>
            <a:xfrm flipH="1">
              <a:off x="3565866" y="1407977"/>
              <a:ext cx="2" cy="1630204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5553456" y="1387577"/>
              <a:ext cx="3446" cy="1650604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3565866" y="1515355"/>
              <a:ext cx="1993260" cy="0"/>
            </a:xfrm>
            <a:prstGeom prst="straightConnector1">
              <a:avLst/>
            </a:prstGeom>
            <a:ln w="9525">
              <a:solidFill>
                <a:schemeClr val="tx2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TextBox 236"/>
            <p:cNvSpPr txBox="1"/>
            <p:nvPr/>
          </p:nvSpPr>
          <p:spPr>
            <a:xfrm>
              <a:off x="4305080" y="1256280"/>
              <a:ext cx="9652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2"/>
                  </a:solidFill>
                  <a:cs typeface="Neo Sans Intel"/>
                </a:rPr>
                <a:t>FFT window</a:t>
              </a: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524298" y="2422793"/>
              <a:ext cx="2012090" cy="406545"/>
            </a:xfrm>
            <a:prstGeom prst="rect">
              <a:avLst/>
            </a:prstGeom>
            <a:solidFill>
              <a:srgbClr val="159B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6775459" y="2517639"/>
              <a:ext cx="1722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cs typeface="Neo Sans Intel"/>
                </a:rPr>
                <a:t>Core symbol </a:t>
              </a:r>
              <a:r>
                <a:rPr lang="en-US" sz="1000" b="1" dirty="0">
                  <a:cs typeface="Neo Sans Intel"/>
                </a:rPr>
                <a:t>LTF (t)</a:t>
              </a:r>
              <a:endParaRPr lang="en-US" sz="1000" dirty="0"/>
            </a:p>
            <a:p>
              <a:r>
                <a:rPr lang="en-US" sz="1000" b="1" dirty="0" smtClean="0">
                  <a:cs typeface="Neo Sans Intel"/>
                </a:rPr>
                <a:t> </a:t>
              </a: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6288155" y="1715032"/>
              <a:ext cx="2012090" cy="406545"/>
            </a:xfrm>
            <a:prstGeom prst="rect">
              <a:avLst/>
            </a:prstGeom>
            <a:solidFill>
              <a:srgbClr val="159B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6578098" y="1781587"/>
              <a:ext cx="17221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cs typeface="Neo Sans Intel"/>
                </a:rPr>
                <a:t>Core symbol </a:t>
              </a:r>
              <a:r>
                <a:rPr lang="en-US" sz="1000" b="1" dirty="0">
                  <a:cs typeface="Neo Sans Intel"/>
                </a:rPr>
                <a:t>LTF (t)</a:t>
              </a:r>
              <a:r>
                <a:rPr lang="en-US" sz="1000" b="1" dirty="0" smtClean="0">
                  <a:cs typeface="Neo Sans Intel"/>
                </a:rPr>
                <a:t> </a:t>
              </a:r>
            </a:p>
          </p:txBody>
        </p:sp>
        <p:sp>
          <p:nvSpPr>
            <p:cNvPr id="242" name="Left Brace 241"/>
            <p:cNvSpPr/>
            <p:nvPr/>
          </p:nvSpPr>
          <p:spPr>
            <a:xfrm rot="16200000">
              <a:off x="3728753" y="2687321"/>
              <a:ext cx="114945" cy="418187"/>
            </a:xfrm>
            <a:prstGeom prst="leftBrace">
              <a:avLst>
                <a:gd name="adj1" fmla="val 14100"/>
                <a:gd name="adj2" fmla="val 50000"/>
              </a:avLst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3540603" y="2113581"/>
              <a:ext cx="429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cs typeface="Neo Sans Intel"/>
                </a:rPr>
                <a:t> </a:t>
              </a:r>
              <a:r>
                <a:rPr lang="en-US" sz="1400" dirty="0" smtClean="0">
                  <a:solidFill>
                    <a:schemeClr val="tx2"/>
                  </a:solidFill>
                  <a:cs typeface="Neo Sans Intel"/>
                </a:rPr>
                <a:t> </a:t>
              </a:r>
              <a:r>
                <a:rPr lang="el-GR" sz="1200" dirty="0" smtClean="0">
                  <a:solidFill>
                    <a:schemeClr val="tx2"/>
                  </a:solidFill>
                  <a:cs typeface="Neo Sans Intel"/>
                </a:rPr>
                <a:t>τ</a:t>
              </a:r>
              <a:r>
                <a:rPr lang="en-US" sz="1200" dirty="0" smtClean="0">
                  <a:solidFill>
                    <a:schemeClr val="tx2"/>
                  </a:solidFill>
                  <a:cs typeface="Neo Sans Intel"/>
                </a:rPr>
                <a:t>1</a:t>
              </a:r>
              <a:endParaRPr lang="en-US" sz="1400" dirty="0" smtClean="0">
                <a:solidFill>
                  <a:schemeClr val="tx2"/>
                </a:solidFill>
                <a:cs typeface="Neo Sans Intel"/>
              </a:endParaRPr>
            </a:p>
          </p:txBody>
        </p:sp>
        <p:cxnSp>
          <p:nvCxnSpPr>
            <p:cNvPr id="244" name="Straight Connector 243"/>
            <p:cNvCxnSpPr/>
            <p:nvPr/>
          </p:nvCxnSpPr>
          <p:spPr>
            <a:xfrm flipH="1">
              <a:off x="6059256" y="1387085"/>
              <a:ext cx="14530" cy="1651096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Curved Up Arrow 244"/>
            <p:cNvSpPr/>
            <p:nvPr/>
          </p:nvSpPr>
          <p:spPr>
            <a:xfrm flipH="1" flipV="1">
              <a:off x="3605951" y="1116302"/>
              <a:ext cx="2330693" cy="320345"/>
            </a:xfrm>
            <a:prstGeom prst="curvedUpArrow">
              <a:avLst>
                <a:gd name="adj1" fmla="val 25000"/>
                <a:gd name="adj2" fmla="val 50000"/>
                <a:gd name="adj3" fmla="val 3204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4305080" y="893501"/>
              <a:ext cx="10611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cs typeface="Neo Sans Intel"/>
                </a:rPr>
                <a:t>Copy &amp; Paste</a:t>
              </a:r>
            </a:p>
          </p:txBody>
        </p:sp>
        <p:cxnSp>
          <p:nvCxnSpPr>
            <p:cNvPr id="247" name="Straight Connector 246"/>
            <p:cNvCxnSpPr/>
            <p:nvPr/>
          </p:nvCxnSpPr>
          <p:spPr>
            <a:xfrm>
              <a:off x="3777176" y="1791320"/>
              <a:ext cx="365868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3778378" y="1879647"/>
              <a:ext cx="365868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3777176" y="1966457"/>
              <a:ext cx="365868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3781034" y="2057512"/>
              <a:ext cx="365868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4006463" y="2510655"/>
              <a:ext cx="365868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4007665" y="2598982"/>
              <a:ext cx="365868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4006463" y="2685792"/>
              <a:ext cx="365868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4010321" y="2776847"/>
              <a:ext cx="365868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Rectangle 254"/>
            <p:cNvSpPr/>
            <p:nvPr/>
          </p:nvSpPr>
          <p:spPr>
            <a:xfrm>
              <a:off x="5553456" y="3572070"/>
              <a:ext cx="505800" cy="406545"/>
            </a:xfrm>
            <a:prstGeom prst="rect">
              <a:avLst/>
            </a:prstGeom>
            <a:solidFill>
              <a:srgbClr val="159B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traight Connector 255"/>
            <p:cNvCxnSpPr/>
            <p:nvPr/>
          </p:nvCxnSpPr>
          <p:spPr>
            <a:xfrm>
              <a:off x="5580830" y="3657171"/>
              <a:ext cx="446791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5582032" y="3745498"/>
              <a:ext cx="446791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5580830" y="3832308"/>
              <a:ext cx="446791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5584688" y="3923363"/>
              <a:ext cx="446791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Rectangle 259"/>
            <p:cNvSpPr/>
            <p:nvPr/>
          </p:nvSpPr>
          <p:spPr>
            <a:xfrm>
              <a:off x="1715980" y="3638661"/>
              <a:ext cx="102303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cs typeface="Neo Sans Intel"/>
                </a:rPr>
                <a:t>f</a:t>
              </a:r>
              <a:r>
                <a:rPr lang="en-US" sz="1400" dirty="0" smtClean="0">
                  <a:solidFill>
                    <a:schemeClr val="tx2"/>
                  </a:solidFill>
                  <a:cs typeface="Neo Sans Intel"/>
                </a:rPr>
                <a:t>ake  </a:t>
              </a:r>
              <a:r>
                <a:rPr lang="en-US" sz="1400" dirty="0">
                  <a:solidFill>
                    <a:schemeClr val="tx2"/>
                  </a:solidFill>
                  <a:cs typeface="Neo Sans Intel"/>
                </a:rPr>
                <a:t>path: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/>
                <p:cNvSpPr txBox="1"/>
                <p:nvPr/>
              </p:nvSpPr>
              <p:spPr>
                <a:xfrm>
                  <a:off x="2697572" y="3639973"/>
                  <a:ext cx="6363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tx2"/>
                      </a:solidFill>
                      <a:cs typeface="Neo Sans Intel"/>
                    </a:rPr>
                    <a:t>h</a:t>
                  </a:r>
                  <a:r>
                    <a:rPr lang="en-US" sz="1400" dirty="0">
                      <a:solidFill>
                        <a:schemeClr val="tx2"/>
                      </a:solidFill>
                      <a:cs typeface="Neo Sans Intel"/>
                    </a:rPr>
                    <a:t>3</a:t>
                  </a:r>
                  <a:r>
                    <a:rPr lang="en-US" sz="1400" dirty="0" smtClean="0">
                      <a:solidFill>
                        <a:schemeClr val="tx2"/>
                      </a:solidFill>
                      <a:cs typeface="Neo Sans Intel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1400" dirty="0" smtClean="0">
                      <a:solidFill>
                        <a:schemeClr val="tx2"/>
                      </a:solidFill>
                      <a:cs typeface="Neo Sans Intel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1" name="TextBox 2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572" y="3639973"/>
                  <a:ext cx="636314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885"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2" name="Rectangle 261"/>
            <p:cNvSpPr/>
            <p:nvPr/>
          </p:nvSpPr>
          <p:spPr>
            <a:xfrm>
              <a:off x="5300020" y="3978615"/>
              <a:ext cx="11192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  <a:cs typeface="Neo Sans Intel"/>
                </a:rPr>
                <a:t>Replay attack</a:t>
              </a:r>
              <a:endParaRPr lang="en-US" sz="1200" dirty="0">
                <a:solidFill>
                  <a:schemeClr val="tx2"/>
                </a:solidFill>
                <a:cs typeface="Neo Sans Intel"/>
              </a:endParaRPr>
            </a:p>
          </p:txBody>
        </p:sp>
        <p:sp>
          <p:nvSpPr>
            <p:cNvPr id="263" name="Left Brace 262"/>
            <p:cNvSpPr/>
            <p:nvPr/>
          </p:nvSpPr>
          <p:spPr>
            <a:xfrm rot="16200000">
              <a:off x="3604201" y="2089326"/>
              <a:ext cx="121318" cy="197988"/>
            </a:xfrm>
            <a:prstGeom prst="leftBrace">
              <a:avLst>
                <a:gd name="adj1" fmla="val 14100"/>
                <a:gd name="adj2" fmla="val 50000"/>
              </a:avLst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3657324" y="2853346"/>
              <a:ext cx="429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cs typeface="Neo Sans Intel"/>
                </a:rPr>
                <a:t> </a:t>
              </a:r>
              <a:r>
                <a:rPr lang="en-US" sz="1400" dirty="0" smtClean="0">
                  <a:solidFill>
                    <a:schemeClr val="tx2"/>
                  </a:solidFill>
                  <a:cs typeface="Neo Sans Intel"/>
                </a:rPr>
                <a:t> </a:t>
              </a:r>
              <a:r>
                <a:rPr lang="el-GR" sz="1200" dirty="0" smtClean="0">
                  <a:solidFill>
                    <a:schemeClr val="tx2"/>
                  </a:solidFill>
                  <a:cs typeface="Neo Sans Intel"/>
                </a:rPr>
                <a:t>τ</a:t>
              </a:r>
              <a:r>
                <a:rPr lang="en-US" sz="1200" dirty="0" smtClean="0">
                  <a:solidFill>
                    <a:schemeClr val="tx2"/>
                  </a:solidFill>
                  <a:cs typeface="Neo Sans Intel"/>
                </a:rPr>
                <a:t>2</a:t>
              </a:r>
              <a:endParaRPr lang="en-US" sz="1400" dirty="0" smtClean="0">
                <a:solidFill>
                  <a:schemeClr val="tx2"/>
                </a:solidFill>
                <a:cs typeface="Neo Sans Intel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6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of Replay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algn="just"/>
                <a:r>
                  <a:rPr lang="en-US" sz="2000" b="0" dirty="0" smtClean="0"/>
                  <a:t>After the LTF subtraction in time domain, when there exists replay attack, the residual signal will include additional interference.</a:t>
                </a:r>
              </a:p>
              <a:p>
                <a:pPr algn="just"/>
                <a:r>
                  <a:rPr lang="en-US" sz="2000" b="0" dirty="0" smtClean="0"/>
                  <a:t>The additional interference will increase the power or energy of the residual signal. </a:t>
                </a:r>
              </a:p>
              <a:p>
                <a:pPr algn="just"/>
                <a:r>
                  <a:rPr lang="en-US" sz="2000" b="0" dirty="0" smtClean="0"/>
                  <a:t>A straight forward method to detect the replay attack is to evaluate the power or energy of the residual signal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000" b="0" dirty="0" smtClean="0"/>
                  <a:t>For replay attack detection, we build the following energy detector:</a:t>
                </a:r>
                <a:r>
                  <a:rPr lang="en-US" b="0" dirty="0" smtClean="0"/>
                  <a:t> 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b="0" dirty="0" smtClean="0"/>
                  <a:t>         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m:rPr>
                            <m:nor/>
                          </m:rPr>
                          <a:rPr lang="en-US" b="0" dirty="0"/>
                          <m:t>|</m:t>
                        </m:r>
                        <m:r>
                          <m:rPr>
                            <m:nor/>
                          </m:rPr>
                          <a:rPr lang="en-US" b="0" dirty="0"/>
                          <m:t>r</m:t>
                        </m:r>
                        <m:r>
                          <m:rPr>
                            <m:nor/>
                          </m:rPr>
                          <a:rPr lang="en-US" b="0" dirty="0"/>
                          <m:t>’(</m:t>
                        </m:r>
                        <m:r>
                          <m:rPr>
                            <m:nor/>
                          </m:rPr>
                          <a:rPr lang="en-US" b="0" dirty="0"/>
                          <m:t>t</m:t>
                        </m:r>
                        <m:r>
                          <m:rPr>
                            <m:nor/>
                          </m:rPr>
                          <a:rPr lang="en-US" b="0" dirty="0"/>
                          <m:t>)|2 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σ</a:t>
                </a:r>
                <a:r>
                  <a:rPr lang="en-US" b="0" dirty="0" smtClean="0"/>
                  <a:t> : exist replay attack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b="0" dirty="0" smtClean="0"/>
                  <a:t>         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m:rPr>
                            <m:nor/>
                          </m:rPr>
                          <a:rPr lang="en-US" b="0" dirty="0"/>
                          <m:t>|</m:t>
                        </m:r>
                        <m:r>
                          <m:rPr>
                            <m:nor/>
                          </m:rPr>
                          <a:rPr lang="en-US" b="0" dirty="0"/>
                          <m:t>r</m:t>
                        </m:r>
                        <m:r>
                          <m:rPr>
                            <m:nor/>
                          </m:rPr>
                          <a:rPr lang="en-US" b="0" dirty="0"/>
                          <m:t>’(</m:t>
                        </m:r>
                        <m:r>
                          <m:rPr>
                            <m:nor/>
                          </m:rPr>
                          <a:rPr lang="en-US" b="0" dirty="0"/>
                          <m:t>t</m:t>
                        </m:r>
                        <m:r>
                          <m:rPr>
                            <m:nor/>
                          </m:rPr>
                          <a:rPr lang="en-US" b="0" dirty="0"/>
                          <m:t>)|2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σ</a:t>
                </a:r>
                <a:r>
                  <a:rPr lang="en-US" b="0" dirty="0" smtClean="0"/>
                  <a:t> : no </a:t>
                </a:r>
                <a:r>
                  <a:rPr lang="en-US" b="0" dirty="0"/>
                  <a:t>replay </a:t>
                </a:r>
                <a:r>
                  <a:rPr lang="en-US" b="0" dirty="0" smtClean="0"/>
                  <a:t>attack</a:t>
                </a:r>
                <a:endParaRPr lang="en-US" b="0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000" b="0" dirty="0" smtClean="0"/>
                  <a:t>     where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dirty="0"/>
                      <m:t>r</m:t>
                    </m:r>
                    <m:r>
                      <m:rPr>
                        <m:nor/>
                      </m:rPr>
                      <a:rPr lang="en-US" sz="2000" b="0" dirty="0"/>
                      <m:t>’(</m:t>
                    </m:r>
                    <m:r>
                      <m:rPr>
                        <m:nor/>
                      </m:rPr>
                      <a:rPr lang="en-US" sz="2000" b="0" dirty="0"/>
                      <m:t>t</m:t>
                    </m:r>
                    <m:r>
                      <m:rPr>
                        <m:nor/>
                      </m:rPr>
                      <a:rPr lang="en-US" sz="2000" b="0" dirty="0"/>
                      <m:t>)</m:t>
                    </m:r>
                  </m:oMath>
                </a14:m>
                <a:r>
                  <a:rPr lang="en-US" sz="2000" b="0" dirty="0" smtClean="0"/>
                  <a:t> is defined on slide 6, </a:t>
                </a:r>
                <a:r>
                  <a:rPr lang="el-GR" sz="2000" b="0" dirty="0"/>
                  <a:t>σ </a:t>
                </a:r>
                <a:r>
                  <a:rPr lang="en-US" sz="2000" b="0" dirty="0" smtClean="0"/>
                  <a:t> is a predefined threshold, and N is equal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0" dirty="0"/>
                  <a:t> </a:t>
                </a:r>
                <a:r>
                  <a:rPr lang="en-US" sz="2000" b="0" dirty="0" smtClean="0"/>
                  <a:t>    to the length of zero prefix plus core symbol.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667" t="-667" r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1763688" y="4077072"/>
            <a:ext cx="4896544" cy="115512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79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Analysis for Energy Detector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2" y="1604434"/>
            <a:ext cx="8241347" cy="4870979"/>
          </a:xfrm>
        </p:spPr>
        <p:txBody>
          <a:bodyPr/>
          <a:lstStyle/>
          <a:p>
            <a:pPr algn="just"/>
            <a:r>
              <a:rPr lang="en-US" altLang="zh-CN" sz="2000" b="0" dirty="0" smtClean="0"/>
              <a:t>To calculate the residual signal r’(t) shown in slide 6, we need first to transform the frequency domain channel estimation and LTF sequence to time domain using IFFT.</a:t>
            </a:r>
          </a:p>
          <a:p>
            <a:pPr algn="just"/>
            <a:r>
              <a:rPr lang="en-US" altLang="zh-CN" sz="2000" b="0" dirty="0" smtClean="0"/>
              <a:t>The existing FFT block can be reused for the IFFT computation.</a:t>
            </a:r>
          </a:p>
          <a:p>
            <a:pPr algn="just"/>
            <a:r>
              <a:rPr lang="en-US" altLang="zh-CN" sz="2000" b="0" dirty="0" smtClean="0"/>
              <a:t>New hardware or software </a:t>
            </a:r>
            <a:r>
              <a:rPr lang="en-US" altLang="zh-CN" sz="2000" b="0" smtClean="0"/>
              <a:t>is needed </a:t>
            </a:r>
            <a:r>
              <a:rPr lang="en-US" altLang="zh-CN" sz="2000" b="0" dirty="0" smtClean="0"/>
              <a:t>for the time domain LTF subtraction and energy calculation.</a:t>
            </a:r>
          </a:p>
          <a:p>
            <a:pPr algn="just"/>
            <a:r>
              <a:rPr lang="en-US" altLang="zh-CN" sz="2000" b="0" dirty="0" smtClean="0"/>
              <a:t>For 20MHz band, 1xLTF (64 points FFT) and 0.8us zero prefix (16 points), N=64+16=80. Except the two IFFT calculation, computation complexity for building the energy detector is: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2000" b="0" dirty="0"/>
              <a:t> </a:t>
            </a:r>
            <a:r>
              <a:rPr lang="en-US" altLang="zh-CN" sz="2000" b="0" dirty="0" smtClean="0"/>
              <a:t>   </a:t>
            </a:r>
            <a:r>
              <a:rPr lang="en-US" altLang="zh-CN" sz="1800" b="0" dirty="0" smtClean="0"/>
              <a:t>      </a:t>
            </a:r>
            <a:r>
              <a:rPr lang="en-US" altLang="zh-CN" sz="1800" b="0" dirty="0"/>
              <a:t>1104 complex multiplications+1024 complex subtractions+79 complex additions</a:t>
            </a:r>
          </a:p>
          <a:p>
            <a:pPr algn="just"/>
            <a:r>
              <a:rPr lang="en-US" altLang="zh-CN" sz="1800" b="0" dirty="0" smtClean="0"/>
              <a:t>The computation complexity can be reduced by selecting a smaller N, for example, N=16 (</a:t>
            </a:r>
            <a:r>
              <a:rPr lang="en-US" altLang="zh-CN" sz="1800" b="0" dirty="0"/>
              <a:t>the length of zero prefix </a:t>
            </a:r>
            <a:r>
              <a:rPr lang="en-US" altLang="zh-CN" sz="1800" b="0" dirty="0" smtClean="0"/>
              <a:t>).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altLang="zh-CN" sz="1800" b="0" dirty="0" smtClean="0"/>
              <a:t>          152 </a:t>
            </a:r>
            <a:r>
              <a:rPr lang="en-US" altLang="zh-CN" sz="1800" b="0" dirty="0"/>
              <a:t>complex multiplications+136 complex subtractions+15 complex additions</a:t>
            </a:r>
          </a:p>
          <a:p>
            <a:pPr algn="just"/>
            <a:endParaRPr lang="en-US" altLang="zh-CN" sz="2000" b="0" dirty="0"/>
          </a:p>
          <a:p>
            <a:pPr algn="just"/>
            <a:endParaRPr lang="en-US" altLang="zh-CN" sz="2000" b="0" dirty="0" smtClean="0"/>
          </a:p>
          <a:p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27459" y="4653136"/>
            <a:ext cx="7576989" cy="5040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27459" y="5811662"/>
            <a:ext cx="7576989" cy="5040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5114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ieee_Nov_2017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_ieee_Nov_2017" id="{D8D2A906-5859-4348-8103-5A379FFEA262}" vid="{1D3E55C7-5FA0-493E-B581-6A652CD13FE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theme_ieee_Nov_2017</Template>
  <TotalTime>201287</TotalTime>
  <Words>1448</Words>
  <Application>Microsoft Office PowerPoint</Application>
  <PresentationFormat>On-screen Show (4:3)</PresentationFormat>
  <Paragraphs>258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MS PGothic</vt:lpstr>
      <vt:lpstr>MS PGothic</vt:lpstr>
      <vt:lpstr>Neo Sans Intel</vt:lpstr>
      <vt:lpstr>Arial</vt:lpstr>
      <vt:lpstr>Cambria Math</vt:lpstr>
      <vt:lpstr>Courier New</vt:lpstr>
      <vt:lpstr>Times New Roman</vt:lpstr>
      <vt:lpstr>theme_ieee_Nov_2017</vt:lpstr>
      <vt:lpstr>Document</vt:lpstr>
      <vt:lpstr>Replay Attack Detection Using LTF with Zero Prefix </vt:lpstr>
      <vt:lpstr>Introduction</vt:lpstr>
      <vt:lpstr>Zero Padded Waveform Design (1)</vt:lpstr>
      <vt:lpstr>Zero Padded Waveform Design (2)</vt:lpstr>
      <vt:lpstr>Recap of Apple’s Replay Attack to Option 2</vt:lpstr>
      <vt:lpstr>LTF Sequence Subtraction in Time Domain</vt:lpstr>
      <vt:lpstr>LTF Subtraction with Replay Attack </vt:lpstr>
      <vt:lpstr>Detection of Replay Attack</vt:lpstr>
      <vt:lpstr>Complexity Analysis for Energy Detector</vt:lpstr>
      <vt:lpstr>Simulation Settings</vt:lpstr>
      <vt:lpstr>Channel Estimation with Replay Attack (1)</vt:lpstr>
      <vt:lpstr>Channel Estimation with Replay Attack (2)</vt:lpstr>
      <vt:lpstr>Time Domain LTF Subtraction (1)</vt:lpstr>
      <vt:lpstr>Time Domain LTF Subtraction (2)</vt:lpstr>
      <vt:lpstr>Detection Performance of Energy Detector (1)</vt:lpstr>
      <vt:lpstr>Detection Performance of Energy Detector (2)</vt:lpstr>
      <vt:lpstr>Conclusion </vt:lpstr>
      <vt:lpstr>Reference 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FTM timing accuracy</dc:title>
  <dc:subject>FTM timing accuracy</dc:subject>
  <dc:creator>Jonathan Segev</dc:creator>
  <cp:keywords>CTPClassification=CTP_PUBLIC:VisualMarkings=, CTPClassification=CTP_NT</cp:keywords>
  <cp:lastModifiedBy>Jiang, Feng1</cp:lastModifiedBy>
  <cp:revision>2117</cp:revision>
  <cp:lastPrinted>2017-04-25T02:33:57Z</cp:lastPrinted>
  <dcterms:created xsi:type="dcterms:W3CDTF">2009-11-13T19:11:16Z</dcterms:created>
  <dcterms:modified xsi:type="dcterms:W3CDTF">2018-01-16T21:33:50Z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e9496e09-feea-4faa-b586-946f0eaecc58</vt:lpwstr>
  </property>
  <property fmtid="{D5CDD505-2E9C-101B-9397-08002B2CF9AE}" pid="4" name="CTP_BU">
    <vt:lpwstr>NA</vt:lpwstr>
  </property>
  <property fmtid="{D5CDD505-2E9C-101B-9397-08002B2CF9AE}" pid="5" name="CTP_TimeStamp">
    <vt:lpwstr>2018-01-16 21:31:53Z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